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Lst>
  <p:sldSz cy="5143500" cx="9144000"/>
  <p:notesSz cx="6858000" cy="9144000"/>
  <p:embeddedFontLst>
    <p:embeddedFont>
      <p:font typeface="Corsiva"/>
      <p:regular r:id="rId85"/>
      <p:bold r:id="rId86"/>
      <p:italic r:id="rId87"/>
      <p:boldItalic r:id="rId88"/>
    </p:embeddedFont>
    <p:embeddedFont>
      <p:font typeface="Playfair Display"/>
      <p:regular r:id="rId89"/>
      <p:bold r:id="rId90"/>
      <p:italic r:id="rId91"/>
      <p:boldItalic r:id="rId92"/>
    </p:embeddedFont>
    <p:embeddedFont>
      <p:font typeface="Syncopate"/>
      <p:regular r:id="rId93"/>
      <p:bold r:id="rId94"/>
    </p:embeddedFont>
    <p:embeddedFont>
      <p:font typeface="Oswald"/>
      <p:regular r:id="rId95"/>
      <p:bold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font" Target="fonts/Corsiva-bold.fntdata"/><Relationship Id="rId41" Type="http://schemas.openxmlformats.org/officeDocument/2006/relationships/slide" Target="slides/slide37.xml"/><Relationship Id="rId85" Type="http://schemas.openxmlformats.org/officeDocument/2006/relationships/font" Target="fonts/Corsiva-regular.fntdata"/><Relationship Id="rId44" Type="http://schemas.openxmlformats.org/officeDocument/2006/relationships/slide" Target="slides/slide40.xml"/><Relationship Id="rId88" Type="http://schemas.openxmlformats.org/officeDocument/2006/relationships/font" Target="fonts/Corsiva-boldItalic.fntdata"/><Relationship Id="rId43" Type="http://schemas.openxmlformats.org/officeDocument/2006/relationships/slide" Target="slides/slide39.xml"/><Relationship Id="rId87" Type="http://schemas.openxmlformats.org/officeDocument/2006/relationships/font" Target="fonts/Corsiva-italic.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PlayfairDisplay-regular.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95" Type="http://schemas.openxmlformats.org/officeDocument/2006/relationships/font" Target="fonts/Oswald-regular.fntdata"/><Relationship Id="rId50" Type="http://schemas.openxmlformats.org/officeDocument/2006/relationships/slide" Target="slides/slide46.xml"/><Relationship Id="rId94" Type="http://schemas.openxmlformats.org/officeDocument/2006/relationships/font" Target="fonts/Syncopate-bold.fntdata"/><Relationship Id="rId53" Type="http://schemas.openxmlformats.org/officeDocument/2006/relationships/slide" Target="slides/slide49.xml"/><Relationship Id="rId52" Type="http://schemas.openxmlformats.org/officeDocument/2006/relationships/slide" Target="slides/slide48.xml"/><Relationship Id="rId96" Type="http://schemas.openxmlformats.org/officeDocument/2006/relationships/font" Target="fonts/Oswald-bold.fntdata"/><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PlayfairDisplay-italic.fntdata"/><Relationship Id="rId90" Type="http://schemas.openxmlformats.org/officeDocument/2006/relationships/font" Target="fonts/PlayfairDisplay-bold.fntdata"/><Relationship Id="rId93" Type="http://schemas.openxmlformats.org/officeDocument/2006/relationships/font" Target="fonts/Syncopate-regular.fntdata"/><Relationship Id="rId92" Type="http://schemas.openxmlformats.org/officeDocument/2006/relationships/font" Target="fonts/PlayfairDisplay-boldItalic.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it.ly/loap-2020-video"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a884fe665f_6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a884fe665f_6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evergreen copy of "Life of a Pixel".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Video of the presentation at Chromium University (Nov 2020): </a:t>
            </a:r>
            <a:r>
              <a:rPr lang="en" u="sng">
                <a:solidFill>
                  <a:schemeClr val="hlink"/>
                </a:solidFill>
                <a:hlinkClick r:id="rId2"/>
              </a:rPr>
              <a:t>http://bit.ly/loap-2020-video</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884fe665f_64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884fe665f_64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tags impose a semantically meaningful hierarchical structure on the document.  For example, a &lt;div&gt; may contain two paragraphs, each with text.  So the first step is to parse those tags to build an object model that reflects this structure.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884fe665f_64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884fe665f_64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you've taken computer science classes you may recognize this as a "tree".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884fe665f_64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884fe665f_64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DOM serves double duty as both the internal representation of the page, and the API exposed to script for querying or modifying the rendering.</a:t>
            </a:r>
            <a:endParaRPr/>
          </a:p>
          <a:p>
            <a:pPr indent="0" lvl="0" marL="0" rtl="0" algn="l">
              <a:spcBef>
                <a:spcPts val="0"/>
              </a:spcBef>
              <a:spcAft>
                <a:spcPts val="0"/>
              </a:spcAft>
              <a:buNone/>
            </a:pPr>
            <a:r>
              <a:rPr lang="en"/>
              <a:t>The JavaScript engine (V8) exposes DOM web APIs as thin wrappers around the real DOM tree through a system called "bindings".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884fe665f_64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884fe665f_64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may be multiple DOM trees in the same document.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Children of the shadow host (in the host tree) are assigned to "slots" in the shadow tree.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a884fe665f_64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a884fe665f_64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FlatTreeTraversal descends from a shadow host into the shadow root, and from a slot into its assigned node.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a884fe665f_64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a884fe665f_64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built the DOM tree, the next step is to process the CSS styles.</a:t>
            </a:r>
            <a:endParaRPr/>
          </a:p>
          <a:p>
            <a:pPr indent="0" lvl="0" marL="0" rtl="0" algn="l">
              <a:spcBef>
                <a:spcPts val="0"/>
              </a:spcBef>
              <a:spcAft>
                <a:spcPts val="0"/>
              </a:spcAft>
              <a:buNone/>
            </a:pPr>
            <a:r>
              <a:rPr lang="en"/>
              <a:t>A CSS selector selects a subset of DOM elements that its property declarations should apply to.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a884fe665f_64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a884fe665f_64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Style properties are the knobs by which web authors can influence the rendering of DOM elements.</a:t>
            </a:r>
            <a:endParaRPr/>
          </a:p>
          <a:p>
            <a:pPr indent="0" lvl="0" marL="0" rtl="0" algn="l">
              <a:spcBef>
                <a:spcPts val="0"/>
              </a:spcBef>
              <a:spcAft>
                <a:spcPts val="0"/>
              </a:spcAft>
              <a:buNone/>
            </a:pPr>
            <a:r>
              <a:rPr lang="en"/>
              <a:t>There are hundreds of style properties.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884fe665f_64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884fe665f_64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Furthermore, it's not trivial to determine which elements a style rule selects.</a:t>
            </a:r>
            <a:endParaRPr/>
          </a:p>
          <a:p>
            <a:pPr indent="0" lvl="0" marL="0" rtl="0" algn="l">
              <a:spcBef>
                <a:spcPts val="0"/>
              </a:spcBef>
              <a:spcAft>
                <a:spcPts val="0"/>
              </a:spcAft>
              <a:buNone/>
            </a:pPr>
            <a:r>
              <a:rPr lang="en"/>
              <a:t>Some elements may be selected by more than one rule, with conflicting declarations for a particular style property.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884fe665f_64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884fe665f_64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CSS parser builds a model of the style rules from every active style sheet.</a:t>
            </a:r>
            <a:endParaRPr/>
          </a:p>
          <a:p>
            <a:pPr indent="0" lvl="0" marL="0" rtl="0" algn="l">
              <a:spcBef>
                <a:spcPts val="0"/>
              </a:spcBef>
              <a:spcAft>
                <a:spcPts val="0"/>
              </a:spcAft>
              <a:buNone/>
            </a:pPr>
            <a:r>
              <a:rPr lang="en"/>
              <a:t>Style sheets might be in a &lt;style&gt; element, a separately loaded resource (styles.css), or supplied by the browser.</a:t>
            </a:r>
            <a:endParaRPr/>
          </a:p>
          <a:p>
            <a:pPr indent="0" lvl="0" marL="0" rtl="0" algn="l">
              <a:spcBef>
                <a:spcPts val="0"/>
              </a:spcBef>
              <a:spcAft>
                <a:spcPts val="0"/>
              </a:spcAft>
              <a:buNone/>
            </a:pPr>
            <a:r>
              <a:rPr lang="en"/>
              <a:t>Style rules are indexed in various ways for efficient lookup.</a:t>
            </a:r>
            <a:endParaRPr/>
          </a:p>
          <a:p>
            <a:pPr indent="0" lvl="0" marL="0" rtl="0" algn="l">
              <a:spcBef>
                <a:spcPts val="0"/>
              </a:spcBef>
              <a:spcAft>
                <a:spcPts val="0"/>
              </a:spcAft>
              <a:buNone/>
            </a:pPr>
            <a:r>
              <a:rPr lang="en"/>
              <a:t>Property classes are auto-generated at build time by Python scripts.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884fe665f_64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884fe665f_64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Style resolving (or recalc) takes all the parsed style rules from the active style sheets, and computes the final value of every style property for every DOM element.  These are stored in an object called ComputedStyle which is just a giant map of style properties to values.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a884fe665f_6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a884fe665f_6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Chrome's architecture is constantly evolving.  This talk focuses on what's currently shipping in the canary channel (Chrome 88) with default flags.  Future refactorings are only briefly mentioned.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a884fe665f_64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a884fe665f_64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Chrome developer tools will show you the "computed style" for any DOM element.  It's also exposed to Javascript.  These are based on Blink's ComputedStyle object (but a few properties are augmented with layout data).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a884fe665f_64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a884fe665f_64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built the DOM and computed all the styles, the next step is to determine the visual geometry of all the elements.</a:t>
            </a:r>
            <a:endParaRPr/>
          </a:p>
          <a:p>
            <a:pPr indent="0" lvl="0" marL="0" rtl="0" algn="l">
              <a:spcBef>
                <a:spcPts val="0"/>
              </a:spcBef>
              <a:spcAft>
                <a:spcPts val="0"/>
              </a:spcAft>
              <a:buNone/>
            </a:pPr>
            <a:r>
              <a:rPr lang="en"/>
              <a:t>For this block-level element we're computing the coordinates of a rectangle corresponding to the geometric region of the content area that the element occupies.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a884fe665f_64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a884fe665f_64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simplest case, layout places blocks one after another in DOM order, descending vertically.  We call this "block flow".</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a884fe665f_64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a884fe665f_64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nodes and inline elements like &lt;span&gt; generate inline boxes, which typically flow from left to right within a 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RTL languages, such as Arabic and Hebrew, reverse the inline flow direction.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a884fe665f_64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a884fe665f_64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Layout requires measuring text using the font from the computed style.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Layout uses a text shaping library called HarfBuzz to compute the size and placement of each glyph, which determines the overall width of a text run.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Shaping must account for typographical features such as kerning and ligatures.</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a884fe665f_64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a884fe665f_64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 may compute multiple kinds of bounding rects for a single element.</a:t>
            </a:r>
            <a:endParaRPr/>
          </a:p>
          <a:p>
            <a:pPr indent="0" lvl="0" marL="0" rtl="0" algn="l">
              <a:spcBef>
                <a:spcPts val="0"/>
              </a:spcBef>
              <a:spcAft>
                <a:spcPts val="0"/>
              </a:spcAft>
              <a:buNone/>
            </a:pPr>
            <a:r>
              <a:rPr lang="en"/>
              <a:t>For example, when there is overflow, layout computes both the border box rect and the layout overflow rect.</a:t>
            </a:r>
            <a:endParaRPr/>
          </a:p>
          <a:p>
            <a:pPr indent="0" lvl="0" marL="0" rtl="0" algn="l">
              <a:spcBef>
                <a:spcPts val="0"/>
              </a:spcBef>
              <a:spcAft>
                <a:spcPts val="0"/>
              </a:spcAft>
              <a:buNone/>
            </a:pPr>
            <a:r>
              <a:rPr lang="en"/>
              <a:t>If a node's overflow is scrollable, layout also computes scroll boundaries and reserves space for scrollbars.</a:t>
            </a:r>
            <a:endParaRPr/>
          </a:p>
          <a:p>
            <a:pPr indent="0" lvl="0" marL="0" rtl="0" algn="l">
              <a:spcBef>
                <a:spcPts val="0"/>
              </a:spcBef>
              <a:spcAft>
                <a:spcPts val="0"/>
              </a:spcAft>
              <a:buClr>
                <a:srgbClr val="000000"/>
              </a:buClr>
              <a:buSzPts val="1100"/>
              <a:buFont typeface="Arial"/>
              <a:buNone/>
            </a:pPr>
            <a:r>
              <a:rPr lang="en"/>
              <a:t>The most common scrollable DOM node is the document itself, which is the root of the tree.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a884fe665f_64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a884fe665f_64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complex layouts are needed for table elements or styles that specify things like breaking content into multiple columns, or floating objects that sit to one side with content flowing around them, or East Asian languages that have text running vertically instead of horizontally.</a:t>
            </a:r>
            <a:endParaRPr/>
          </a:p>
          <a:p>
            <a:pPr indent="0" lvl="0" marL="0" rtl="0" algn="l">
              <a:spcBef>
                <a:spcPts val="0"/>
              </a:spcBef>
              <a:spcAft>
                <a:spcPts val="0"/>
              </a:spcAft>
              <a:buNone/>
            </a:pPr>
            <a:r>
              <a:rPr lang="en"/>
              <a:t>Notice how DOM structure and ComputedStyle values like "float: left" are inputs to the layout algorithm.  Each pipeline stage uses the results of the previous stages.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a884fe665f_64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a884fe665f_64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 operates on a separate tree, linked to the DOM.  The nodes in the layout tree implement the layout algorithms.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different subclasses of LayoutObject, depending on the desired layout behavior.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style update stage also builds the layout tree.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layout stage traverses the layout tree, performing layout on each LayoutObject.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a884fe665f_64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a884fe665f_64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Usually, one DOM node gets one LayoutObject.  But sometimes a LayoutObject has no node, or a node has no LayoutObject.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even possible for a node to have more than one LayoutObject (for example, an inline element with text before and after a block child).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layout tree construction is based on a </a:t>
            </a:r>
            <a:r>
              <a:rPr lang="en">
                <a:solidFill>
                  <a:schemeClr val="dk1"/>
                </a:solidFill>
              </a:rPr>
              <a:t>FlatTreeTraversal, which crosses shadow DOM boundaries.  A LayoutObject's node may be in a different TreeScope from that of its containing block.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a884fe665f_64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a884fe665f_64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layout engine is in the middle of a rewrite.  The layout tree holds a mix of legacy and NG layout objects.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Eventually, all layout objects will be NG layout objects.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a884fe665f_6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a884fe665f_6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talk is about how Chrome turns web content into pixels.  The entire process is called "rendering".</a:t>
            </a:r>
            <a:endParaRPr/>
          </a:p>
          <a:p>
            <a:pPr indent="0" lvl="0" marL="0" rtl="0" algn="l">
              <a:spcBef>
                <a:spcPts val="0"/>
              </a:spcBef>
              <a:spcAft>
                <a:spcPts val="0"/>
              </a:spcAft>
              <a:buNone/>
            </a:pPr>
            <a:r>
              <a:rPr lang="en"/>
              <a:t>We'll describe what we mean by content, and what we mean by pixels, and then we'll explain the magic in between.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a884fe665f_64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a884fe665f_64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Legacy layout objects contain both inputs and outputs of the layout stage, without a clean separation between them.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a884fe665f_64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a884fe665f_64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NG, the inputs and outputs of layout are cleanly separated.  The output is an immutable, cachable layout result.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a884fe665f_64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a884fe665f_64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layout result points into a tree of fragments describing the physical geometry.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a884fe665f_64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a884fe665f_64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a884fe665f_64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a884fe665f_64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a884fe665f_64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a884fe665f_64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a884fe665f_64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a884fe665f_64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 objects are mostly 1:1 with DOM elements.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notice the "anonymous" layout object, created so that its container has only block children.  A LayoutBlock can have block children, or inline children, but not both.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not done line breaking yet: the text "quick brown" lives in a single node.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a884fe665f_64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a884fe665f_64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fragment tree, we see the results of line breaking, and the position and size of each fragment.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a884fe665f_64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a884fe665f_64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a884fe665f_64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a884fe665f_64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a884fe665f_6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a884fe665f_6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Architecturally, the "content" namespace in the Chromium C++ codebase is responsible for everything in the red box.</a:t>
            </a:r>
            <a:endParaRPr/>
          </a:p>
          <a:p>
            <a:pPr indent="0" lvl="0" marL="0" rtl="0" algn="l">
              <a:spcBef>
                <a:spcPts val="0"/>
              </a:spcBef>
              <a:spcAft>
                <a:spcPts val="0"/>
              </a:spcAft>
              <a:buNone/>
            </a:pPr>
            <a:r>
              <a:rPr lang="en"/>
              <a:t>Contrast with tab strip, address bar, navigation buttons, menus, etc. which live outside of "content".</a:t>
            </a:r>
            <a:endParaRPr/>
          </a:p>
          <a:p>
            <a:pPr indent="0" lvl="0" marL="0" rtl="0" algn="l">
              <a:spcBef>
                <a:spcPts val="0"/>
              </a:spcBef>
              <a:spcAft>
                <a:spcPts val="0"/>
              </a:spcAft>
              <a:buNone/>
            </a:pPr>
            <a:r>
              <a:rPr lang="en"/>
              <a:t>Key to Chrome's security model: rendering happens in a sandboxed process.</a:t>
            </a:r>
            <a:endParaRPr/>
          </a:p>
          <a:p>
            <a:pPr indent="0" lvl="0" marL="0" rtl="0" algn="l">
              <a:spcBef>
                <a:spcPts val="0"/>
              </a:spcBef>
              <a:spcAft>
                <a:spcPts val="0"/>
              </a:spcAft>
              <a:buNone/>
            </a:pPr>
            <a:r>
              <a:rPr lang="en"/>
              <a:t>Blink is a subset of code in the renderer process, underneath the content layer.</a:t>
            </a:r>
            <a:endParaRPr/>
          </a:p>
          <a:p>
            <a:pPr indent="0" lvl="0" marL="0" rtl="0" algn="l">
              <a:spcBef>
                <a:spcPts val="0"/>
              </a:spcBef>
              <a:spcAft>
                <a:spcPts val="0"/>
              </a:spcAft>
              <a:buNone/>
            </a:pPr>
            <a:r>
              <a:rPr lang="en"/>
              <a:t>Blink implements the web platform APIs and semantics of web specs.</a:t>
            </a:r>
            <a:endParaRPr/>
          </a:p>
          <a:p>
            <a:pPr indent="0" lvl="0" marL="0" rtl="0" algn="l">
              <a:spcBef>
                <a:spcPts val="0"/>
              </a:spcBef>
              <a:spcAft>
                <a:spcPts val="0"/>
              </a:spcAft>
              <a:buNone/>
            </a:pPr>
            <a:r>
              <a:rPr lang="en"/>
              <a:t>The renderer process also runs a component called the compositor ("cc"), which we'll hear more about later.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a884fe665f_64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a884fe665f_64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understand the geometry of our layout objects, it's time to paint them.</a:t>
            </a:r>
            <a:endParaRPr/>
          </a:p>
          <a:p>
            <a:pPr indent="0" lvl="0" marL="0" rtl="0" algn="l">
              <a:spcBef>
                <a:spcPts val="0"/>
              </a:spcBef>
              <a:spcAft>
                <a:spcPts val="0"/>
              </a:spcAft>
              <a:buNone/>
            </a:pPr>
            <a:r>
              <a:rPr lang="en"/>
              <a:t>Paint records paint operations into a list of display items.</a:t>
            </a:r>
            <a:endParaRPr/>
          </a:p>
          <a:p>
            <a:pPr indent="0" lvl="0" marL="0" rtl="0" algn="l">
              <a:spcBef>
                <a:spcPts val="0"/>
              </a:spcBef>
              <a:spcAft>
                <a:spcPts val="0"/>
              </a:spcAft>
              <a:buNone/>
            </a:pPr>
            <a:r>
              <a:rPr lang="en"/>
              <a:t>A paint operation might be something like "draw a rectangle at these coordinates, in this color".</a:t>
            </a:r>
            <a:endParaRPr/>
          </a:p>
          <a:p>
            <a:pPr indent="0" lvl="0" marL="0" rtl="0" algn="l">
              <a:spcBef>
                <a:spcPts val="0"/>
              </a:spcBef>
              <a:spcAft>
                <a:spcPts val="0"/>
              </a:spcAft>
              <a:buNone/>
            </a:pPr>
            <a:r>
              <a:rPr lang="en"/>
              <a:t>There may be multiple display items for each layout object, corresponding to different parts of its visual appearance, like the background, foreground, outline, etc.</a:t>
            </a:r>
            <a:endParaRPr/>
          </a:p>
          <a:p>
            <a:pPr indent="0" lvl="0" marL="0" rtl="0" algn="l">
              <a:spcBef>
                <a:spcPts val="0"/>
              </a:spcBef>
              <a:spcAft>
                <a:spcPts val="0"/>
              </a:spcAft>
              <a:buNone/>
            </a:pPr>
            <a:r>
              <a:rPr lang="en"/>
              <a:t>This is just a recording that can be played back later.  We'll see why that's useful in a bit.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a884fe665f_64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a884fe665f_64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important to paint elements in the right order, so that they stack correctly when they overlap.</a:t>
            </a:r>
            <a:endParaRPr/>
          </a:p>
          <a:p>
            <a:pPr indent="0" lvl="0" marL="0" rtl="0" algn="l">
              <a:spcBef>
                <a:spcPts val="0"/>
              </a:spcBef>
              <a:spcAft>
                <a:spcPts val="0"/>
              </a:spcAft>
              <a:buNone/>
            </a:pPr>
            <a:r>
              <a:rPr lang="en"/>
              <a:t>The order can be controlled by style.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a884fe665f_64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a884fe665f_64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even possible for an element to be partly in front of and partly behind another element.</a:t>
            </a:r>
            <a:endParaRPr/>
          </a:p>
          <a:p>
            <a:pPr indent="0" lvl="0" marL="0" rtl="0" algn="l">
              <a:spcBef>
                <a:spcPts val="0"/>
              </a:spcBef>
              <a:spcAft>
                <a:spcPts val="0"/>
              </a:spcAft>
              <a:buNone/>
            </a:pPr>
            <a:r>
              <a:rPr lang="en"/>
              <a:t>That's because paint runs in multiple phases, and each paint phase does its own traversal of a subtree.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a884fe665f_64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a884fe665f_64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a884fe665f_64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a884fe665f_64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a884fe665f_64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a884fe665f_64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DOM nodes (counting the #document) produce three display items, and four paint ops.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a884fe665f_64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a884fe665f_64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paint op for a text run holds a blob with the identifier and offset of every glyph.</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a884fe665f_64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a884fe665f_64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paint operations in the display item list are executed by a process called rasterization.</a:t>
            </a:r>
            <a:endParaRPr/>
          </a:p>
          <a:p>
            <a:pPr indent="0" lvl="0" marL="0" rtl="0" algn="l">
              <a:spcBef>
                <a:spcPts val="0"/>
              </a:spcBef>
              <a:spcAft>
                <a:spcPts val="0"/>
              </a:spcAft>
              <a:buNone/>
            </a:pPr>
            <a:r>
              <a:rPr lang="en"/>
              <a:t>Each cell in the resulting bitmap holds bits to encode the color and transparency of a single pixel.</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a884fe665f_64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a884fe665f_64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Raster also decodes image resources embedded in the page.  The paint op references the compressed data (JPEG, PNG, etc), and raster invokes the appropriate decoder to decompress it.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a884fe665f_64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a884fe665f_64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rastered bitmap is stored in memory, typically GPU memory referenced by an OpenGL texture object.</a:t>
            </a:r>
            <a:endParaRPr/>
          </a:p>
          <a:p>
            <a:pPr indent="0" lvl="0" marL="0" rtl="0" algn="l">
              <a:spcBef>
                <a:spcPts val="0"/>
              </a:spcBef>
              <a:spcAft>
                <a:spcPts val="0"/>
              </a:spcAft>
              <a:buNone/>
            </a:pPr>
            <a:r>
              <a:rPr lang="en"/>
              <a:t>The GPU can also run the commands that produce the bitmap ("accelerated rasterization").</a:t>
            </a:r>
            <a:endParaRPr/>
          </a:p>
          <a:p>
            <a:pPr indent="0" lvl="0" marL="0" rtl="0" algn="l">
              <a:spcBef>
                <a:spcPts val="0"/>
              </a:spcBef>
              <a:spcAft>
                <a:spcPts val="0"/>
              </a:spcAft>
              <a:buNone/>
            </a:pPr>
            <a:r>
              <a:rPr lang="en"/>
              <a:t>Note that these pixels are not yet on the screen!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a884fe665f_6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a884fe665f_6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is the generic term in Chromium for all of the code inside a webpage or the frontend of a web application.</a:t>
            </a:r>
            <a:endParaRPr/>
          </a:p>
          <a:p>
            <a:pPr indent="0" lvl="0" marL="0" rtl="0" algn="l">
              <a:spcBef>
                <a:spcPts val="0"/>
              </a:spcBef>
              <a:spcAft>
                <a:spcPts val="0"/>
              </a:spcAft>
              <a:buNone/>
            </a:pPr>
            <a:r>
              <a:rPr lang="en"/>
              <a:t>The basic building blocks are text, images, markup (surrounding the text), styles (defining how markup is rendered), and script (which can modify all of the above dynamically).</a:t>
            </a:r>
            <a:endParaRPr/>
          </a:p>
          <a:p>
            <a:pPr indent="0" lvl="0" marL="0" rtl="0" algn="l">
              <a:spcBef>
                <a:spcPts val="0"/>
              </a:spcBef>
              <a:spcAft>
                <a:spcPts val="0"/>
              </a:spcAft>
              <a:buNone/>
            </a:pPr>
            <a:r>
              <a:rPr lang="en"/>
              <a:t>Other kinds of content are rendered in special ways, which aren't discussed here.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a884fe665f_64_1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a884fe665f_64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Rasterization issues OpenGL calls through a library called Skia.  Skia provides a layer of abstraction around the hardware, and understands more complex things like paths and Bezier curves.</a:t>
            </a:r>
            <a:endParaRPr/>
          </a:p>
          <a:p>
            <a:pPr indent="0" lvl="0" marL="0" rtl="0" algn="l">
              <a:spcBef>
                <a:spcPts val="0"/>
              </a:spcBef>
              <a:spcAft>
                <a:spcPts val="0"/>
              </a:spcAft>
              <a:buNone/>
            </a:pPr>
            <a:r>
              <a:rPr lang="en"/>
              <a:t>Skia is open-source and maintained by Google.  It ships in the Chrome binary but lives in a separate code repository.  It's also used by other products such as the Android OS.</a:t>
            </a:r>
            <a:endParaRPr/>
          </a:p>
          <a:p>
            <a:pPr indent="0" lvl="0" marL="0" rtl="0" algn="l">
              <a:spcBef>
                <a:spcPts val="0"/>
              </a:spcBef>
              <a:spcAft>
                <a:spcPts val="0"/>
              </a:spcAft>
              <a:buNone/>
            </a:pPr>
            <a:r>
              <a:rPr lang="en"/>
              <a:t>Skia's GPU-accelerated codepath builds its own buffer of drawing operations, which is flushed at the end of the raster task.</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a884fe665f_64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a884fe665f_64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Recall that the renderer process is sandboxed, so it can't make system calls directly.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paint ops are shipped to the GPU process to be rastered.  The GPU process can issue real GL calls.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Besides escaping the renderer sandbox, isolating GL in the GPU process protects us from unstable or insecure graphics drivers.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a884fe665f_64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a884fe665f_64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paint ops for raster are wrapped in a GPU command buffer to be sent over the IPC channel.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Command buffers were originally built for serialized GL commands.  Current "out of process" raster uses them in a different way.</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a884fe665f_64_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a884fe665f_64_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 function pointers in the GPU process are initialized by dynamic lookup from the system's shared OpenGL library - or the ANGLE library on Windows.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ANGLE is another library built by Google; its job is to translate OpenGL to DirectX, which is Microsoft's API for accelerated graphics on Windows.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also OpenGL drivers for Windows, but they have had problems.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a884fe665f_64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a884fe665f_64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now gone all the way from content to pixels in memory.</a:t>
            </a:r>
            <a:endParaRPr/>
          </a:p>
          <a:p>
            <a:pPr indent="0" lvl="0" marL="0" rtl="0" algn="l">
              <a:spcBef>
                <a:spcPts val="0"/>
              </a:spcBef>
              <a:spcAft>
                <a:spcPts val="0"/>
              </a:spcAft>
              <a:buNone/>
            </a:pPr>
            <a:r>
              <a:rPr lang="en"/>
              <a:t>But note that the rendering is not static.</a:t>
            </a:r>
            <a:endParaRPr/>
          </a:p>
          <a:p>
            <a:pPr indent="0" lvl="0" marL="0" rtl="0" algn="l">
              <a:spcBef>
                <a:spcPts val="0"/>
              </a:spcBef>
              <a:spcAft>
                <a:spcPts val="0"/>
              </a:spcAft>
              <a:buNone/>
            </a:pPr>
            <a:r>
              <a:rPr lang="en"/>
              <a:t>Running the full pipeline is expensive.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a884fe665f_64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a884fe665f_64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 is modelled as animation frames.</a:t>
            </a:r>
            <a:endParaRPr/>
          </a:p>
          <a:p>
            <a:pPr indent="0" lvl="0" marL="0" rtl="0" algn="l">
              <a:spcBef>
                <a:spcPts val="0"/>
              </a:spcBef>
              <a:spcAft>
                <a:spcPts val="0"/>
              </a:spcAft>
              <a:buNone/>
            </a:pPr>
            <a:r>
              <a:rPr lang="en"/>
              <a:t>Each frame is a complete rendering of the state of the content at a particular point in time.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a884fe665f_64_1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a884fe665f_64_1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a884fe665f_64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a884fe665f_64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a884fe665f_64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a884fe665f_64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a884fe665f_64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a884fe665f_64_1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layer is a part of the page that can be transformed and rastered independently of the other layers.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884fe665f_64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884fe665f_64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real webpage is just thousands of lines of HTML, CSS, and JavaScript delivered in plain text over the network.</a:t>
            </a:r>
            <a:endParaRPr/>
          </a:p>
          <a:p>
            <a:pPr indent="0" lvl="0" marL="0" rtl="0" algn="l">
              <a:spcBef>
                <a:spcPts val="0"/>
              </a:spcBef>
              <a:spcAft>
                <a:spcPts val="0"/>
              </a:spcAft>
              <a:buNone/>
            </a:pPr>
            <a:r>
              <a:rPr lang="en"/>
              <a:t>There's no notion of compilation or packaging as you might find on other kinds of software platforms - the webpage's source code is the input to the renderer.</a:t>
            </a:r>
            <a:endParaRPr/>
          </a:p>
          <a:p>
            <a:pPr indent="0" lvl="0" marL="0" rtl="0" algn="l">
              <a:spcBef>
                <a:spcPts val="0"/>
              </a:spcBef>
              <a:spcAft>
                <a:spcPts val="0"/>
              </a:spcAft>
              <a:buNone/>
            </a:pPr>
            <a:r>
              <a:rPr lang="en"/>
              <a:t>This simplicity was key to the early success of the web.</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a884fe665f_64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a884fe665f_64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a884fe665f_64_1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a884fe665f_64_1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a884fe665f_64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a884fe665f_64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a884fe665f_64_1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a884fe665f_64_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a884fe665f_64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a884fe665f_64_1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Certain style properties cause a layer to be created for a layout object.</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a884fe665f_64_1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a884fe665f_64_1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a884fe665f_64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a884fe665f_64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a884fe665f_64_1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a884fe665f_64_1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the layer tree is a new lifecycle stage on the main thread.  Today, this happens before paint, and each layer is painted separately.</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a884fe665f_64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a884fe665f_64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compositor can apply various properties to the way it draws a layer.  These are stored in their own trees.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past they were stored on the layer itself, but CAP required de-coupling properties from layers.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a884fe665f_64_1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a884fe665f_64_1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a884fe665f_64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a884fe665f_64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other end of the pipeline we have to get pixels onto the screen using the graphics libraries provided by the underlying operating system.</a:t>
            </a:r>
            <a:endParaRPr/>
          </a:p>
          <a:p>
            <a:pPr indent="0" lvl="0" marL="0" rtl="0" algn="l">
              <a:spcBef>
                <a:spcPts val="0"/>
              </a:spcBef>
              <a:spcAft>
                <a:spcPts val="0"/>
              </a:spcAft>
              <a:buNone/>
            </a:pPr>
            <a:r>
              <a:rPr lang="en"/>
              <a:t>On most platforms today, that's a standardized API called "OpenGL".  On Windows there's an extra translation into DirectX.  In the future, we may support newer APIs such as Vulkan.</a:t>
            </a:r>
            <a:endParaRPr/>
          </a:p>
          <a:p>
            <a:pPr indent="0" lvl="0" marL="0" rtl="0" algn="l">
              <a:spcBef>
                <a:spcPts val="0"/>
              </a:spcBef>
              <a:spcAft>
                <a:spcPts val="0"/>
              </a:spcAft>
              <a:buNone/>
            </a:pPr>
            <a:r>
              <a:rPr lang="en"/>
              <a:t>These libraries provide</a:t>
            </a:r>
            <a:r>
              <a:rPr lang="en">
                <a:solidFill>
                  <a:schemeClr val="dk1"/>
                </a:solidFill>
              </a:rPr>
              <a:t> low-level graphics primitives like "textures" and "shaders", and let you do things like "draw a triangle at these coordinates into a buffer of virtual pixels".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a884fe665f_64_1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a884fe665f_64_1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future we will create layers after paint.</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a884fe665f_64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a884fe665f_64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paint is finished, the commit updates copies of the layer list and property trees on the compositor thread, to match the state of these data structures on the main thread.</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a884fe665f_64_1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a884fe665f_64_1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raster is the step after paint, which turns paint ops into bitmaps.</a:t>
            </a:r>
            <a:endParaRPr/>
          </a:p>
          <a:p>
            <a:pPr indent="0" lvl="0" marL="0" rtl="0" algn="l">
              <a:spcBef>
                <a:spcPts val="0"/>
              </a:spcBef>
              <a:spcAft>
                <a:spcPts val="0"/>
              </a:spcAft>
              <a:buNone/>
            </a:pPr>
            <a:r>
              <a:rPr lang="en"/>
              <a:t>Layers can be large - rastering the whole layer is expensive, and unnecessary if only part of it is visible.</a:t>
            </a:r>
            <a:endParaRPr/>
          </a:p>
          <a:p>
            <a:pPr indent="0" lvl="0" marL="0" rtl="0" algn="l">
              <a:spcBef>
                <a:spcPts val="0"/>
              </a:spcBef>
              <a:spcAft>
                <a:spcPts val="0"/>
              </a:spcAft>
              <a:buNone/>
            </a:pPr>
            <a:r>
              <a:rPr lang="en"/>
              <a:t>So the compositor thread divides the layer into tiles.</a:t>
            </a:r>
            <a:endParaRPr/>
          </a:p>
          <a:p>
            <a:pPr indent="0" lvl="0" marL="0" rtl="0" algn="l">
              <a:spcBef>
                <a:spcPts val="0"/>
              </a:spcBef>
              <a:spcAft>
                <a:spcPts val="0"/>
              </a:spcAft>
              <a:buNone/>
            </a:pPr>
            <a:r>
              <a:rPr lang="en"/>
              <a:t>Tiles are the unit of raster work.  Tiles are rastered with a pool of dedicated raster threads.  Tiles are prioritized based on their distance from the viewport.</a:t>
            </a:r>
            <a:endParaRPr/>
          </a:p>
          <a:p>
            <a:pPr indent="0" lvl="0" marL="0" rtl="0" algn="l">
              <a:spcBef>
                <a:spcPts val="0"/>
              </a:spcBef>
              <a:spcAft>
                <a:spcPts val="0"/>
              </a:spcAft>
              <a:buNone/>
            </a:pPr>
            <a:r>
              <a:rPr lang="en"/>
              <a:t>(Not shown: a layer actually has multiple tilings for different resolutions.)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a884fe665f_64_1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9" name="Google Shape;1739;ga884fe665f_64_1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all the tiles are rastered, the compositor thread generates "draw quads".  A quad is like a command to draw a tile in a particular location on the screen, taking into account all the transformations applied by the layer tree.  Each quad references the tile's rastered output in memory (remember, no pixels are on the screen yet).</a:t>
            </a:r>
            <a:endParaRPr/>
          </a:p>
          <a:p>
            <a:pPr indent="0" lvl="0" marL="0" rtl="0" algn="l">
              <a:spcBef>
                <a:spcPts val="0"/>
              </a:spcBef>
              <a:spcAft>
                <a:spcPts val="0"/>
              </a:spcAft>
              <a:buNone/>
            </a:pPr>
            <a:r>
              <a:rPr lang="en"/>
              <a:t>The quads are wrapped up in a compositor frame object which gets submitted to the browser process.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a884fe665f_64_1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a884fe665f_64_1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compositor thread has two copies of the tree, so that it can raster tiles from a new commit while drawing the previous commit.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Active/pending "tree" on this slide refers to LayerTreeImpl which is really a "layer list and property trees".  The terminology is in flux due to CAP changes.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a884fe665f_64_1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a884fe665f_64_1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Compositor frames come from multiple renderers, and from the browser (which has its own compositor for the UI).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Compositor frames are associated with a "surface", representing the place where they will appear onscreen.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Surfaces can embed other surfaces.  The browser UI embeds a renderer.  Renderers can embed other renderers for cross-origin iframes (a.k.a. site isolation, "out of process iframe" or OOPIF).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display compositor runs on the Viz Compositor Thread in the GPU process.  It's part of the viz service (short for "visuals").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display compositor synchronizes the incoming frames and understands the dependencies between embedded surfaces ("surface aggregation").</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a884fe665f_64_1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a884fe665f_64_1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Viz also issues GL calls to display each quad in the CompositorFrame.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These GL calls are backed by stubs on the viz compositor thread, which serialize and proxy them over command buffers to the GPU main thread, where the real GL calls are issued by the decoder.</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a884fe665f_64_1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a884fe665f_64_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a newer mode, instead of sending serialized GL over the thread boundary, viz uses Skia to draw into a "deferred display list" data structure which is passed to the GPU thread.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Skia backend on the GPU thread issues the real GL (or Vulkan) calls.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a884fe665f_64_1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a884fe665f_64_1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 most platforms the display compositor's output is double-buffered.  The tile draw operation draws into a backbuffer, made visible by "swapping" the buffers.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 OS X we do something a little different with CoreAnimation.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Finally our pixels are on the screen. :)</a:t>
            </a:r>
            <a:endParaRPr>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ga884fe665f_64_1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6" name="Google Shape;1926;ga884fe665f_64_1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884fe665f_64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a884fe665f_64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goal of rendering can be stated as: turn HTML / CSS / JavaScript into the right OpenGL calls to display the pixels.</a:t>
            </a:r>
            <a:endParaRPr/>
          </a:p>
          <a:p>
            <a:pPr indent="0" lvl="0" marL="0" rtl="0" algn="l">
              <a:spcBef>
                <a:spcPts val="0"/>
              </a:spcBef>
              <a:spcAft>
                <a:spcPts val="0"/>
              </a:spcAft>
              <a:buNone/>
            </a:pPr>
            <a:r>
              <a:rPr lang="en"/>
              <a:t>But keep in mind a second goal as we describe the pipeline:  We also want the right intermediate data structures to update the rendering efficiently after it's produced, and answer queries about it from script or other parts of the system.</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ga884fe665f_64_1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a884fe665f_64_1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884fe665f_64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a884fe665f_64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break the pipeline into multiple "lifecycle stages", generating those intermediate outputs.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first describe each stage of a working pipeline, then come back to the notion of efficient updating and introduce some concepts for optimization.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http://bit.ly/lifeofapixe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3.jpg"/><Relationship Id="rId4" Type="http://schemas.openxmlformats.org/officeDocument/2006/relationships/image" Target="../media/image2.png"/><Relationship Id="rId9" Type="http://schemas.openxmlformats.org/officeDocument/2006/relationships/image" Target="../media/image57.jpg"/><Relationship Id="rId5" Type="http://schemas.openxmlformats.org/officeDocument/2006/relationships/image" Target="../media/image14.jpg"/><Relationship Id="rId6" Type="http://schemas.openxmlformats.org/officeDocument/2006/relationships/image" Target="../media/image3.png"/><Relationship Id="rId7" Type="http://schemas.openxmlformats.org/officeDocument/2006/relationships/image" Target="../media/image51.jpg"/><Relationship Id="rId8" Type="http://schemas.openxmlformats.org/officeDocument/2006/relationships/image" Target="../media/image4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9.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6.jpg"/><Relationship Id="rId6" Type="http://schemas.openxmlformats.org/officeDocument/2006/relationships/image" Target="../media/image18.png"/><Relationship Id="rId7" Type="http://schemas.openxmlformats.org/officeDocument/2006/relationships/image" Target="../media/image30.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1.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jp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7.png"/><Relationship Id="rId4" Type="http://schemas.openxmlformats.org/officeDocument/2006/relationships/image" Target="../media/image1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jpg"/><Relationship Id="rId4" Type="http://schemas.openxmlformats.org/officeDocument/2006/relationships/image" Target="../media/image6.jpg"/><Relationship Id="rId5"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9.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8.png"/><Relationship Id="rId4" Type="http://schemas.openxmlformats.org/officeDocument/2006/relationships/image" Target="../media/image5.png"/><Relationship Id="rId5"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jpg"/><Relationship Id="rId4" Type="http://schemas.openxmlformats.org/officeDocument/2006/relationships/image" Target="../media/image5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1.pn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45.jpg"/><Relationship Id="rId4" Type="http://schemas.openxmlformats.org/officeDocument/2006/relationships/image" Target="../media/image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9.png"/><Relationship Id="rId4" Type="http://schemas.openxmlformats.org/officeDocument/2006/relationships/image" Target="../media/image4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4.png"/><Relationship Id="rId4" Type="http://schemas.openxmlformats.org/officeDocument/2006/relationships/image" Target="../media/image5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3.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1.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6.gif"/><Relationship Id="rId4" Type="http://schemas.openxmlformats.org/officeDocument/2006/relationships/image" Target="../media/image37.gif"/><Relationship Id="rId5" Type="http://schemas.openxmlformats.org/officeDocument/2006/relationships/image" Target="../media/image54.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5.jpg"/><Relationship Id="rId4" Type="http://schemas.openxmlformats.org/officeDocument/2006/relationships/image" Target="../media/image35.png"/><Relationship Id="rId5" Type="http://schemas.openxmlformats.org/officeDocument/2006/relationships/image" Target="../media/image37.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4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5.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jpg"/><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4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5.png"/><Relationship Id="rId9"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6.png"/><Relationship Id="rId8"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6.png"/><Relationship Id="rId4" Type="http://schemas.openxmlformats.org/officeDocument/2006/relationships/image" Target="../media/image4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45.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55.png"/><Relationship Id="rId4" Type="http://schemas.openxmlformats.org/officeDocument/2006/relationships/image" Target="../media/image45.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45.jpg"/><Relationship Id="rId4" Type="http://schemas.openxmlformats.org/officeDocument/2006/relationships/image" Target="../media/image6.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45.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45.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5.png"/><Relationship Id="rId4" Type="http://schemas.openxmlformats.org/officeDocument/2006/relationships/image" Target="../media/image45.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9.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45.jpg"/><Relationship Id="rId7" Type="http://schemas.openxmlformats.org/officeDocument/2006/relationships/image" Target="../media/image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6.jpg"/><Relationship Id="rId4" Type="http://schemas.openxmlformats.org/officeDocument/2006/relationships/image" Target="../media/image18.png"/><Relationship Id="rId5" Type="http://schemas.openxmlformats.org/officeDocument/2006/relationships/image" Target="../media/image5.png"/><Relationship Id="rId6" Type="http://schemas.openxmlformats.org/officeDocument/2006/relationships/image" Target="../media/image45.jpg"/><Relationship Id="rId7" Type="http://schemas.openxmlformats.org/officeDocument/2006/relationships/image" Target="../media/image4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6.jpg"/><Relationship Id="rId4" Type="http://schemas.openxmlformats.org/officeDocument/2006/relationships/image" Target="../media/image18.png"/><Relationship Id="rId5" Type="http://schemas.openxmlformats.org/officeDocument/2006/relationships/image" Target="../media/image45.jpg"/><Relationship Id="rId6" Type="http://schemas.openxmlformats.org/officeDocument/2006/relationships/image" Target="../media/image5.png"/><Relationship Id="rId7" Type="http://schemas.openxmlformats.org/officeDocument/2006/relationships/image" Target="../media/image35.png"/><Relationship Id="rId8"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hyperlink" Target="http://bit.ly/lifeofapixel" TargetMode="External"/><Relationship Id="rId4" Type="http://schemas.openxmlformats.org/officeDocument/2006/relationships/hyperlink" Target="mailto:skobes@chromium.org" TargetMode="External"/><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6725" y="0"/>
            <a:ext cx="9144000" cy="12087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nvSpPr>
        <p:spPr>
          <a:xfrm>
            <a:off x="5785300" y="271100"/>
            <a:ext cx="34527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Syncopate"/>
                <a:ea typeface="Syncopate"/>
                <a:cs typeface="Syncopate"/>
                <a:sym typeface="Syncopate"/>
              </a:rPr>
              <a:t>LIFE OF A</a:t>
            </a:r>
            <a:endParaRPr b="1" sz="3600">
              <a:solidFill>
                <a:srgbClr val="434343"/>
              </a:solidFill>
              <a:latin typeface="Syncopate"/>
              <a:ea typeface="Syncopate"/>
              <a:cs typeface="Syncopate"/>
              <a:sym typeface="Syncopate"/>
            </a:endParaRPr>
          </a:p>
        </p:txBody>
      </p:sp>
      <p:pic>
        <p:nvPicPr>
          <p:cNvPr descr="pixel.png" id="56" name="Google Shape;56;p13"/>
          <p:cNvPicPr preferRelativeResize="0"/>
          <p:nvPr/>
        </p:nvPicPr>
        <p:blipFill>
          <a:blip r:embed="rId3">
            <a:alphaModFix/>
          </a:blip>
          <a:stretch>
            <a:fillRect/>
          </a:stretch>
        </p:blipFill>
        <p:spPr>
          <a:xfrm>
            <a:off x="6569350" y="909813"/>
            <a:ext cx="2230625" cy="866275"/>
          </a:xfrm>
          <a:prstGeom prst="rect">
            <a:avLst/>
          </a:prstGeom>
          <a:noFill/>
          <a:ln cap="flat" cmpd="sng" w="9525">
            <a:solidFill>
              <a:srgbClr val="000000"/>
            </a:solidFill>
            <a:prstDash val="solid"/>
            <a:round/>
            <a:headEnd len="sm" w="sm" type="none"/>
            <a:tailEnd len="sm" w="sm" type="none"/>
          </a:ln>
        </p:spPr>
      </p:pic>
      <p:sp>
        <p:nvSpPr>
          <p:cNvPr id="57" name="Google Shape;57;p13"/>
          <p:cNvSpPr txBox="1"/>
          <p:nvPr/>
        </p:nvSpPr>
        <p:spPr>
          <a:xfrm>
            <a:off x="571250" y="1776075"/>
            <a:ext cx="3508800" cy="26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Steve Kobes</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skobes@chromium.org</a:t>
            </a:r>
            <a:endParaRPr i="1">
              <a:latin typeface="Droid Serif"/>
              <a:ea typeface="Droid Serif"/>
              <a:cs typeface="Droid Serif"/>
              <a:sym typeface="Droid Serif"/>
            </a:endParaRPr>
          </a:p>
          <a:p>
            <a:pPr indent="0" lvl="0" marL="0" rtl="0" algn="l">
              <a:spcBef>
                <a:spcPts val="0"/>
              </a:spcBef>
              <a:spcAft>
                <a:spcPts val="0"/>
              </a:spcAft>
              <a:buNone/>
            </a:pPr>
            <a:r>
              <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Nov 2020</a:t>
            </a:r>
            <a:endParaRPr i="1">
              <a:latin typeface="Droid Serif"/>
              <a:ea typeface="Droid Serif"/>
              <a:cs typeface="Droid Serif"/>
              <a:sym typeface="Droid Serif"/>
            </a:endParaRPr>
          </a:p>
          <a:p>
            <a:pPr indent="0" lvl="0" marL="0" rtl="0" algn="l">
              <a:spcBef>
                <a:spcPts val="0"/>
              </a:spcBef>
              <a:spcAft>
                <a:spcPts val="0"/>
              </a:spcAft>
              <a:buNone/>
            </a:pPr>
            <a:r>
              <a:t/>
            </a:r>
            <a:endParaRPr i="1">
              <a:latin typeface="Droid Serif"/>
              <a:ea typeface="Droid Serif"/>
              <a:cs typeface="Droid Serif"/>
              <a:sym typeface="Droid Serif"/>
            </a:endParaRPr>
          </a:p>
          <a:p>
            <a:pPr indent="0" lvl="0" marL="0" rtl="0" algn="l">
              <a:spcBef>
                <a:spcPts val="0"/>
              </a:spcBef>
              <a:spcAft>
                <a:spcPts val="0"/>
              </a:spcAft>
              <a:buNone/>
            </a:pPr>
            <a:r>
              <a:rPr i="1" lang="en">
                <a:solidFill>
                  <a:schemeClr val="dk1"/>
                </a:solidFill>
                <a:latin typeface="Droid Serif"/>
                <a:ea typeface="Droid Serif"/>
                <a:cs typeface="Droid Serif"/>
                <a:sym typeface="Droid Serif"/>
              </a:rPr>
              <a:t>slides:  </a:t>
            </a:r>
            <a:r>
              <a:rPr lang="en" u="sng">
                <a:solidFill>
                  <a:schemeClr val="hlink"/>
                </a:solidFill>
                <a:latin typeface="Consolas"/>
                <a:ea typeface="Consolas"/>
                <a:cs typeface="Consolas"/>
                <a:sym typeface="Consolas"/>
                <a:hlinkClick r:id="rId4"/>
              </a:rPr>
              <a:t>bit.ly/lifeofapixel</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t/>
            </a:r>
            <a:endParaRPr i="1">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i="1">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i="1">
              <a:solidFill>
                <a:schemeClr val="dk1"/>
              </a:solidFill>
              <a:latin typeface="Droid Serif"/>
              <a:ea typeface="Droid Serif"/>
              <a:cs typeface="Droid Serif"/>
              <a:sym typeface="Droid Serif"/>
            </a:endParaRPr>
          </a:p>
          <a:p>
            <a:pPr indent="0" lvl="0" marL="0" rtl="0" algn="l">
              <a:spcBef>
                <a:spcPts val="0"/>
              </a:spcBef>
              <a:spcAft>
                <a:spcPts val="0"/>
              </a:spcAft>
              <a:buNone/>
            </a:pPr>
            <a:r>
              <a:rPr i="1" lang="en" sz="1200">
                <a:latin typeface="Droid Serif"/>
                <a:ea typeface="Droid Serif"/>
                <a:cs typeface="Droid Serif"/>
                <a:sym typeface="Droid Serif"/>
              </a:rPr>
              <a:t>with special thanks to past presenters</a:t>
            </a:r>
            <a:endParaRPr i="1" sz="1200">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i="1" lang="en" sz="1200">
                <a:latin typeface="Droid Serif"/>
                <a:ea typeface="Droid Serif"/>
                <a:cs typeface="Droid Serif"/>
                <a:sym typeface="Droid Serif"/>
              </a:rPr>
              <a:t>dknox@, chrishtr@, pdr@</a:t>
            </a:r>
            <a:endParaRPr i="1" sz="1200">
              <a:latin typeface="Droid Serif"/>
              <a:ea typeface="Droid Serif"/>
              <a:cs typeface="Droid Serif"/>
              <a:sym typeface="Droid Serif"/>
            </a:endParaRPr>
          </a:p>
        </p:txBody>
      </p:sp>
      <p:sp>
        <p:nvSpPr>
          <p:cNvPr id="58" name="Google Shape;58;p13"/>
          <p:cNvSpPr txBox="1"/>
          <p:nvPr/>
        </p:nvSpPr>
        <p:spPr>
          <a:xfrm>
            <a:off x="5100075" y="3939025"/>
            <a:ext cx="3699900" cy="61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200">
                <a:solidFill>
                  <a:srgbClr val="999999"/>
                </a:solidFill>
                <a:latin typeface="Droid Serif"/>
                <a:ea typeface="Droid Serif"/>
                <a:cs typeface="Droid Serif"/>
                <a:sym typeface="Droid Serif"/>
              </a:rPr>
              <a:t>"The unexamined pixel is not worth rendering."</a:t>
            </a:r>
            <a:endParaRPr i="1" sz="1200">
              <a:solidFill>
                <a:srgbClr val="999999"/>
              </a:solidFill>
              <a:latin typeface="Droid Serif"/>
              <a:ea typeface="Droid Serif"/>
              <a:cs typeface="Droid Serif"/>
              <a:sym typeface="Droid Serif"/>
            </a:endParaRPr>
          </a:p>
          <a:p>
            <a:pPr indent="0" lvl="0" marL="0" rtl="0" algn="r">
              <a:spcBef>
                <a:spcPts val="0"/>
              </a:spcBef>
              <a:spcAft>
                <a:spcPts val="0"/>
              </a:spcAft>
              <a:buNone/>
            </a:pPr>
            <a:r>
              <a:rPr i="1" lang="en" sz="1200">
                <a:solidFill>
                  <a:srgbClr val="999999"/>
                </a:solidFill>
                <a:latin typeface="Droid Serif"/>
                <a:ea typeface="Droid Serif"/>
                <a:cs typeface="Droid Serif"/>
                <a:sym typeface="Droid Serif"/>
              </a:rPr>
              <a:t>— Socrates</a:t>
            </a:r>
            <a:endParaRPr i="1" sz="1200">
              <a:solidFill>
                <a:srgbClr val="999999"/>
              </a:solidFill>
              <a:latin typeface="Droid Serif"/>
              <a:ea typeface="Droid Serif"/>
              <a:cs typeface="Droid Serif"/>
              <a:sym typeface="Droid Serif"/>
            </a:endParaRPr>
          </a:p>
        </p:txBody>
      </p:sp>
      <p:sp>
        <p:nvSpPr>
          <p:cNvPr id="59" name="Google Shape;59;p13"/>
          <p:cNvSpPr txBox="1"/>
          <p:nvPr/>
        </p:nvSpPr>
        <p:spPr>
          <a:xfrm>
            <a:off x="571250" y="1601375"/>
            <a:ext cx="3200400" cy="4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parsing</a:t>
            </a:r>
            <a:endParaRPr b="1" sz="3600">
              <a:solidFill>
                <a:srgbClr val="434343"/>
              </a:solidFill>
              <a:latin typeface="Droid Sans"/>
              <a:ea typeface="Droid Sans"/>
              <a:cs typeface="Droid Sans"/>
              <a:sym typeface="Droid Sans"/>
            </a:endParaRPr>
          </a:p>
        </p:txBody>
      </p:sp>
      <p:sp>
        <p:nvSpPr>
          <p:cNvPr id="213" name="Google Shape;213;p22"/>
          <p:cNvSpPr txBox="1"/>
          <p:nvPr/>
        </p:nvSpPr>
        <p:spPr>
          <a:xfrm>
            <a:off x="1143000" y="1066800"/>
            <a:ext cx="25965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nsolas"/>
                <a:ea typeface="Consolas"/>
                <a:cs typeface="Consolas"/>
                <a:sym typeface="Consolas"/>
              </a:rPr>
              <a:t>HTMLDocumentParser</a:t>
            </a:r>
            <a:endParaRPr b="1" sz="1800">
              <a:solidFill>
                <a:srgbClr val="0000FF"/>
              </a:solidFill>
              <a:latin typeface="Consolas"/>
              <a:ea typeface="Consolas"/>
              <a:cs typeface="Consolas"/>
              <a:sym typeface="Consolas"/>
            </a:endParaRPr>
          </a:p>
        </p:txBody>
      </p:sp>
      <p:sp>
        <p:nvSpPr>
          <p:cNvPr id="214" name="Google Shape;214;p22"/>
          <p:cNvSpPr/>
          <p:nvPr/>
        </p:nvSpPr>
        <p:spPr>
          <a:xfrm>
            <a:off x="4878400" y="1812900"/>
            <a:ext cx="279000" cy="27528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 name="Google Shape;215;p22"/>
          <p:cNvCxnSpPr>
            <a:endCxn id="214" idx="1"/>
          </p:cNvCxnSpPr>
          <p:nvPr/>
        </p:nvCxnSpPr>
        <p:spPr>
          <a:xfrm flipH="1" rot="-5400000">
            <a:off x="3853300" y="2164200"/>
            <a:ext cx="1665300" cy="384900"/>
          </a:xfrm>
          <a:prstGeom prst="curvedConnector2">
            <a:avLst/>
          </a:prstGeom>
          <a:noFill/>
          <a:ln cap="flat" cmpd="sng" w="19050">
            <a:solidFill>
              <a:schemeClr val="dk2"/>
            </a:solidFill>
            <a:prstDash val="solid"/>
            <a:round/>
            <a:headEnd len="med" w="med" type="none"/>
            <a:tailEnd len="med" w="med" type="none"/>
          </a:ln>
        </p:spPr>
      </p:cxnSp>
      <p:sp>
        <p:nvSpPr>
          <p:cNvPr id="216" name="Google Shape;216;p22"/>
          <p:cNvSpPr txBox="1"/>
          <p:nvPr/>
        </p:nvSpPr>
        <p:spPr>
          <a:xfrm rot="3555041">
            <a:off x="4214164" y="2996812"/>
            <a:ext cx="866057" cy="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217" name="Google Shape;217;p22"/>
          <p:cNvSpPr txBox="1"/>
          <p:nvPr/>
        </p:nvSpPr>
        <p:spPr>
          <a:xfrm>
            <a:off x="457200" y="3531000"/>
            <a:ext cx="4104000" cy="104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HTML tags can nest</a:t>
            </a:r>
            <a:br>
              <a:rPr i="1" lang="en" sz="1800">
                <a:latin typeface="Droid Serif"/>
                <a:ea typeface="Droid Serif"/>
                <a:cs typeface="Droid Serif"/>
                <a:sym typeface="Droid Serif"/>
              </a:rPr>
            </a:b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an </a:t>
            </a:r>
            <a:r>
              <a:rPr b="1" i="1" lang="en" sz="1800">
                <a:latin typeface="Droid Serif"/>
                <a:ea typeface="Droid Serif"/>
                <a:cs typeface="Droid Serif"/>
                <a:sym typeface="Droid Serif"/>
              </a:rPr>
              <a:t>object model</a:t>
            </a:r>
            <a:r>
              <a:rPr i="1" lang="en" sz="1800">
                <a:latin typeface="Droid Serif"/>
                <a:ea typeface="Droid Serif"/>
                <a:cs typeface="Droid Serif"/>
                <a:sym typeface="Droid Serif"/>
              </a:rPr>
              <a:t> reflects the containment relationships</a:t>
            </a:r>
            <a:endParaRPr i="1" sz="1800">
              <a:latin typeface="Droid Serif"/>
              <a:ea typeface="Droid Serif"/>
              <a:cs typeface="Droid Serif"/>
              <a:sym typeface="Droid Serif"/>
            </a:endParaRPr>
          </a:p>
        </p:txBody>
      </p:sp>
      <p:sp>
        <p:nvSpPr>
          <p:cNvPr id="218" name="Google Shape;218;p22"/>
          <p:cNvSpPr txBox="1"/>
          <p:nvPr/>
        </p:nvSpPr>
        <p:spPr>
          <a:xfrm>
            <a:off x="5334000" y="1763175"/>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19" name="Google Shape;219;p22"/>
          <p:cNvSpPr txBox="1"/>
          <p:nvPr/>
        </p:nvSpPr>
        <p:spPr>
          <a:xfrm>
            <a:off x="5562600" y="2144175"/>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20" name="Google Shape;220;p22"/>
          <p:cNvSpPr txBox="1"/>
          <p:nvPr/>
        </p:nvSpPr>
        <p:spPr>
          <a:xfrm>
            <a:off x="5791200" y="2525175"/>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21" name="Google Shape;221;p22"/>
          <p:cNvSpPr txBox="1"/>
          <p:nvPr/>
        </p:nvSpPr>
        <p:spPr>
          <a:xfrm>
            <a:off x="6019800" y="29061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22" name="Google Shape;222;p22"/>
          <p:cNvSpPr txBox="1"/>
          <p:nvPr/>
        </p:nvSpPr>
        <p:spPr>
          <a:xfrm>
            <a:off x="6248400" y="3287175"/>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23" name="Google Shape;223;p22"/>
          <p:cNvSpPr txBox="1"/>
          <p:nvPr/>
        </p:nvSpPr>
        <p:spPr>
          <a:xfrm>
            <a:off x="6248400" y="4049175"/>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24" name="Google Shape;224;p22"/>
          <p:cNvSpPr txBox="1"/>
          <p:nvPr/>
        </p:nvSpPr>
        <p:spPr>
          <a:xfrm>
            <a:off x="6477000" y="36681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25" name="Google Shape;225;p22"/>
          <p:cNvSpPr txBox="1"/>
          <p:nvPr/>
        </p:nvSpPr>
        <p:spPr>
          <a:xfrm>
            <a:off x="6477000" y="44301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26" name="Google Shape;226;p22"/>
          <p:cNvCxnSpPr>
            <a:endCxn id="219" idx="1"/>
          </p:cNvCxnSpPr>
          <p:nvPr/>
        </p:nvCxnSpPr>
        <p:spPr>
          <a:xfrm flipH="1" rot="-5400000">
            <a:off x="5377200" y="2111175"/>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227" name="Google Shape;227;p22"/>
          <p:cNvCxnSpPr>
            <a:endCxn id="220" idx="1"/>
          </p:cNvCxnSpPr>
          <p:nvPr/>
        </p:nvCxnSpPr>
        <p:spPr>
          <a:xfrm flipH="1" rot="-5400000">
            <a:off x="5599350" y="2485725"/>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228" name="Google Shape;228;p22"/>
          <p:cNvCxnSpPr>
            <a:endCxn id="221" idx="1"/>
          </p:cNvCxnSpPr>
          <p:nvPr/>
        </p:nvCxnSpPr>
        <p:spPr>
          <a:xfrm flipH="1" rot="-5400000">
            <a:off x="5831100" y="2869875"/>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229" name="Google Shape;229;p22"/>
          <p:cNvCxnSpPr>
            <a:endCxn id="222" idx="1"/>
          </p:cNvCxnSpPr>
          <p:nvPr/>
        </p:nvCxnSpPr>
        <p:spPr>
          <a:xfrm flipH="1" rot="-5400000">
            <a:off x="6067800" y="3258975"/>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230" name="Google Shape;230;p22"/>
          <p:cNvCxnSpPr>
            <a:endCxn id="224" idx="1"/>
          </p:cNvCxnSpPr>
          <p:nvPr/>
        </p:nvCxnSpPr>
        <p:spPr>
          <a:xfrm flipH="1" rot="-5400000">
            <a:off x="6289950" y="3633525"/>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231" name="Google Shape;231;p22"/>
          <p:cNvCxnSpPr>
            <a:endCxn id="225" idx="1"/>
          </p:cNvCxnSpPr>
          <p:nvPr/>
        </p:nvCxnSpPr>
        <p:spPr>
          <a:xfrm flipH="1" rot="-5400000">
            <a:off x="6289200" y="4394775"/>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232" name="Google Shape;232;p22"/>
          <p:cNvCxnSpPr>
            <a:endCxn id="223" idx="1"/>
          </p:cNvCxnSpPr>
          <p:nvPr/>
        </p:nvCxnSpPr>
        <p:spPr>
          <a:xfrm flipH="1" rot="-5400000">
            <a:off x="5691600" y="3644775"/>
            <a:ext cx="977100" cy="136500"/>
          </a:xfrm>
          <a:prstGeom prst="curvedConnector2">
            <a:avLst/>
          </a:prstGeom>
          <a:noFill/>
          <a:ln cap="flat" cmpd="sng" w="19050">
            <a:solidFill>
              <a:schemeClr val="dk2"/>
            </a:solidFill>
            <a:prstDash val="solid"/>
            <a:round/>
            <a:headEnd len="med" w="med" type="none"/>
            <a:tailEnd len="med" w="med" type="none"/>
          </a:ln>
        </p:spPr>
      </p:cxnSp>
      <p:sp>
        <p:nvSpPr>
          <p:cNvPr id="233" name="Google Shape;233;p22"/>
          <p:cNvSpPr txBox="1"/>
          <p:nvPr/>
        </p:nvSpPr>
        <p:spPr>
          <a:xfrm>
            <a:off x="7162800" y="2209800"/>
            <a:ext cx="14478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(these tags are optional)</a:t>
            </a:r>
            <a:endParaRPr i="1">
              <a:latin typeface="Droid Serif"/>
              <a:ea typeface="Droid Serif"/>
              <a:cs typeface="Droid Serif"/>
              <a:sym typeface="Droid Serif"/>
            </a:endParaRPr>
          </a:p>
        </p:txBody>
      </p:sp>
      <p:cxnSp>
        <p:nvCxnSpPr>
          <p:cNvPr id="234" name="Google Shape;234;p22"/>
          <p:cNvCxnSpPr>
            <a:stCxn id="233" idx="1"/>
            <a:endCxn id="219" idx="3"/>
          </p:cNvCxnSpPr>
          <p:nvPr/>
        </p:nvCxnSpPr>
        <p:spPr>
          <a:xfrm rot="10800000">
            <a:off x="6400800" y="2296500"/>
            <a:ext cx="762000" cy="180000"/>
          </a:xfrm>
          <a:prstGeom prst="straightConnector1">
            <a:avLst/>
          </a:prstGeom>
          <a:noFill/>
          <a:ln cap="flat" cmpd="sng" w="9525">
            <a:solidFill>
              <a:schemeClr val="dk2"/>
            </a:solidFill>
            <a:prstDash val="solid"/>
            <a:round/>
            <a:headEnd len="med" w="med" type="none"/>
            <a:tailEnd len="med" w="med" type="triangle"/>
          </a:ln>
        </p:spPr>
      </p:cxnSp>
      <p:cxnSp>
        <p:nvCxnSpPr>
          <p:cNvPr id="235" name="Google Shape;235;p22"/>
          <p:cNvCxnSpPr>
            <a:stCxn id="233" idx="1"/>
            <a:endCxn id="220" idx="3"/>
          </p:cNvCxnSpPr>
          <p:nvPr/>
        </p:nvCxnSpPr>
        <p:spPr>
          <a:xfrm flipH="1">
            <a:off x="6629400" y="2476500"/>
            <a:ext cx="533400" cy="201000"/>
          </a:xfrm>
          <a:prstGeom prst="straightConnector1">
            <a:avLst/>
          </a:prstGeom>
          <a:noFill/>
          <a:ln cap="flat" cmpd="sng" w="9525">
            <a:solidFill>
              <a:schemeClr val="dk2"/>
            </a:solidFill>
            <a:prstDash val="solid"/>
            <a:round/>
            <a:headEnd len="med" w="med" type="none"/>
            <a:tailEnd len="med" w="med" type="triangle"/>
          </a:ln>
        </p:spPr>
      </p:cxnSp>
      <p:sp>
        <p:nvSpPr>
          <p:cNvPr id="236" name="Google Shape;236;p22"/>
          <p:cNvSpPr txBox="1"/>
          <p:nvPr/>
        </p:nvSpPr>
        <p:spPr>
          <a:xfrm>
            <a:off x="7239000" y="1676400"/>
            <a:ext cx="1752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(always the root)</a:t>
            </a:r>
            <a:endParaRPr i="1">
              <a:latin typeface="Droid Serif"/>
              <a:ea typeface="Droid Serif"/>
              <a:cs typeface="Droid Serif"/>
              <a:sym typeface="Droid Serif"/>
            </a:endParaRPr>
          </a:p>
        </p:txBody>
      </p:sp>
      <p:cxnSp>
        <p:nvCxnSpPr>
          <p:cNvPr id="237" name="Google Shape;237;p22"/>
          <p:cNvCxnSpPr>
            <a:stCxn id="236" idx="1"/>
            <a:endCxn id="218" idx="3"/>
          </p:cNvCxnSpPr>
          <p:nvPr/>
        </p:nvCxnSpPr>
        <p:spPr>
          <a:xfrm flipH="1">
            <a:off x="6767400" y="1905000"/>
            <a:ext cx="471600" cy="10500"/>
          </a:xfrm>
          <a:prstGeom prst="straightConnector1">
            <a:avLst/>
          </a:prstGeom>
          <a:noFill/>
          <a:ln cap="flat" cmpd="sng" w="9525">
            <a:solidFill>
              <a:schemeClr val="dk2"/>
            </a:solidFill>
            <a:prstDash val="solid"/>
            <a:round/>
            <a:headEnd len="med" w="med" type="none"/>
            <a:tailEnd len="med" w="med" type="triangle"/>
          </a:ln>
        </p:spPr>
      </p:cxnSp>
      <p:sp>
        <p:nvSpPr>
          <p:cNvPr id="238" name="Google Shape;238;p22"/>
          <p:cNvSpPr txBox="1"/>
          <p:nvPr/>
        </p:nvSpPr>
        <p:spPr>
          <a:xfrm>
            <a:off x="4261500" y="1066800"/>
            <a:ext cx="22155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nsolas"/>
                <a:ea typeface="Consolas"/>
                <a:cs typeface="Consolas"/>
                <a:sym typeface="Consolas"/>
              </a:rPr>
              <a:t>HTMLTreeBuilder</a:t>
            </a:r>
            <a:endParaRPr b="1" sz="1800">
              <a:solidFill>
                <a:srgbClr val="0000FF"/>
              </a:solidFill>
              <a:latin typeface="Consolas"/>
              <a:ea typeface="Consolas"/>
              <a:cs typeface="Consolas"/>
              <a:sym typeface="Consolas"/>
            </a:endParaRPr>
          </a:p>
        </p:txBody>
      </p:sp>
      <p:cxnSp>
        <p:nvCxnSpPr>
          <p:cNvPr id="239" name="Google Shape;239;p22"/>
          <p:cNvCxnSpPr>
            <a:endCxn id="213" idx="2"/>
          </p:cNvCxnSpPr>
          <p:nvPr/>
        </p:nvCxnSpPr>
        <p:spPr>
          <a:xfrm flipH="1" rot="10800000">
            <a:off x="2438250" y="1533900"/>
            <a:ext cx="3000" cy="371100"/>
          </a:xfrm>
          <a:prstGeom prst="straightConnector1">
            <a:avLst/>
          </a:prstGeom>
          <a:noFill/>
          <a:ln cap="flat" cmpd="sng" w="19050">
            <a:solidFill>
              <a:schemeClr val="dk2"/>
            </a:solidFill>
            <a:prstDash val="solid"/>
            <a:round/>
            <a:headEnd len="med" w="med" type="none"/>
            <a:tailEnd len="med" w="med" type="triangle"/>
          </a:ln>
        </p:spPr>
      </p:cxnSp>
      <p:sp>
        <p:nvSpPr>
          <p:cNvPr id="240" name="Google Shape;240;p22"/>
          <p:cNvSpPr txBox="1"/>
          <p:nvPr/>
        </p:nvSpPr>
        <p:spPr>
          <a:xfrm>
            <a:off x="685800" y="1881900"/>
            <a:ext cx="2275200" cy="1318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&lt;div&gt;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  &lt;p&gt;</a:t>
            </a:r>
            <a:r>
              <a:rPr lang="en" sz="1800">
                <a:latin typeface="Consolas"/>
                <a:ea typeface="Consolas"/>
                <a:cs typeface="Consolas"/>
                <a:sym typeface="Consolas"/>
              </a:rPr>
              <a:t> hello </a:t>
            </a:r>
            <a:r>
              <a:rPr lang="en" sz="1800">
                <a:solidFill>
                  <a:srgbClr val="0000FF"/>
                </a:solidFill>
                <a:latin typeface="Consolas"/>
                <a:ea typeface="Consolas"/>
                <a:cs typeface="Consolas"/>
                <a:sym typeface="Consolas"/>
              </a:rPr>
              <a:t>&lt;/p&gt;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  &lt;p&gt; </a:t>
            </a:r>
            <a:r>
              <a:rPr lang="en" sz="1800">
                <a:latin typeface="Consolas"/>
                <a:ea typeface="Consolas"/>
                <a:cs typeface="Consolas"/>
                <a:sym typeface="Consolas"/>
              </a:rPr>
              <a:t>world </a:t>
            </a:r>
            <a:r>
              <a:rPr lang="en" sz="1800">
                <a:solidFill>
                  <a:srgbClr val="0000FF"/>
                </a:solidFill>
                <a:latin typeface="Consolas"/>
                <a:ea typeface="Consolas"/>
                <a:cs typeface="Consolas"/>
                <a:sym typeface="Consolas"/>
              </a:rPr>
              <a:t>&lt;/p&gt;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&lt;/div&gt;</a:t>
            </a:r>
            <a:endParaRPr sz="1800">
              <a:solidFill>
                <a:srgbClr val="0000FF"/>
              </a:solidFill>
              <a:latin typeface="Consolas"/>
              <a:ea typeface="Consolas"/>
              <a:cs typeface="Consolas"/>
              <a:sym typeface="Consolas"/>
            </a:endParaRPr>
          </a:p>
        </p:txBody>
      </p:sp>
      <p:cxnSp>
        <p:nvCxnSpPr>
          <p:cNvPr id="241" name="Google Shape;241;p22"/>
          <p:cNvCxnSpPr>
            <a:stCxn id="213" idx="3"/>
            <a:endCxn id="238" idx="1"/>
          </p:cNvCxnSpPr>
          <p:nvPr/>
        </p:nvCxnSpPr>
        <p:spPr>
          <a:xfrm>
            <a:off x="3739500" y="1300350"/>
            <a:ext cx="5220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descr="291032823cbbb63bee58fcc5a359cbac--free-family-tree-template-family-tree-printable.jpg" id="246" name="Google Shape;246;p23"/>
          <p:cNvPicPr preferRelativeResize="0"/>
          <p:nvPr/>
        </p:nvPicPr>
        <p:blipFill>
          <a:blip r:embed="rId3">
            <a:alphaModFix/>
          </a:blip>
          <a:stretch>
            <a:fillRect/>
          </a:stretch>
        </p:blipFill>
        <p:spPr>
          <a:xfrm rot="10800000">
            <a:off x="4953000" y="869701"/>
            <a:ext cx="4023841" cy="3930899"/>
          </a:xfrm>
          <a:prstGeom prst="rect">
            <a:avLst/>
          </a:prstGeom>
          <a:noFill/>
          <a:ln>
            <a:noFill/>
          </a:ln>
        </p:spPr>
      </p:pic>
      <p:sp>
        <p:nvSpPr>
          <p:cNvPr id="247" name="Google Shape;247;p2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DOM</a:t>
            </a:r>
            <a:endParaRPr b="1" sz="3600">
              <a:solidFill>
                <a:srgbClr val="434343"/>
              </a:solidFill>
              <a:latin typeface="Droid Sans"/>
              <a:ea typeface="Droid Sans"/>
              <a:cs typeface="Droid Sans"/>
              <a:sym typeface="Droid Sans"/>
            </a:endParaRPr>
          </a:p>
        </p:txBody>
      </p:sp>
      <p:sp>
        <p:nvSpPr>
          <p:cNvPr id="249" name="Google Shape;249;p23"/>
          <p:cNvSpPr txBox="1"/>
          <p:nvPr/>
        </p:nvSpPr>
        <p:spPr>
          <a:xfrm>
            <a:off x="457200" y="1371600"/>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50" name="Google Shape;250;p23"/>
          <p:cNvSpPr txBox="1"/>
          <p:nvPr/>
        </p:nvSpPr>
        <p:spPr>
          <a:xfrm>
            <a:off x="685800" y="1752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51" name="Google Shape;251;p23"/>
          <p:cNvSpPr txBox="1"/>
          <p:nvPr/>
        </p:nvSpPr>
        <p:spPr>
          <a:xfrm>
            <a:off x="914400" y="2133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52" name="Google Shape;252;p23"/>
          <p:cNvSpPr txBox="1"/>
          <p:nvPr/>
        </p:nvSpPr>
        <p:spPr>
          <a:xfrm>
            <a:off x="1143000" y="2514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53" name="Google Shape;253;p23"/>
          <p:cNvSpPr txBox="1"/>
          <p:nvPr/>
        </p:nvSpPr>
        <p:spPr>
          <a:xfrm>
            <a:off x="1371600" y="2895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54" name="Google Shape;254;p23"/>
          <p:cNvSpPr txBox="1"/>
          <p:nvPr/>
        </p:nvSpPr>
        <p:spPr>
          <a:xfrm>
            <a:off x="1371600" y="3657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55" name="Google Shape;255;p23"/>
          <p:cNvSpPr txBox="1"/>
          <p:nvPr/>
        </p:nvSpPr>
        <p:spPr>
          <a:xfrm>
            <a:off x="1600200" y="3276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56" name="Google Shape;256;p23"/>
          <p:cNvSpPr txBox="1"/>
          <p:nvPr/>
        </p:nvSpPr>
        <p:spPr>
          <a:xfrm>
            <a:off x="1600200" y="4038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57" name="Google Shape;257;p23"/>
          <p:cNvCxnSpPr>
            <a:endCxn id="250" idx="1"/>
          </p:cNvCxnSpPr>
          <p:nvPr/>
        </p:nvCxnSpPr>
        <p:spPr>
          <a:xfrm flipH="1" rot="-5400000">
            <a:off x="500400" y="17196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258" name="Google Shape;258;p23"/>
          <p:cNvCxnSpPr>
            <a:endCxn id="251" idx="1"/>
          </p:cNvCxnSpPr>
          <p:nvPr/>
        </p:nvCxnSpPr>
        <p:spPr>
          <a:xfrm flipH="1" rot="-5400000">
            <a:off x="722550" y="20941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259" name="Google Shape;259;p23"/>
          <p:cNvCxnSpPr>
            <a:endCxn id="252" idx="1"/>
          </p:cNvCxnSpPr>
          <p:nvPr/>
        </p:nvCxnSpPr>
        <p:spPr>
          <a:xfrm flipH="1" rot="-5400000">
            <a:off x="954300" y="24783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260" name="Google Shape;260;p23"/>
          <p:cNvCxnSpPr>
            <a:endCxn id="253" idx="1"/>
          </p:cNvCxnSpPr>
          <p:nvPr/>
        </p:nvCxnSpPr>
        <p:spPr>
          <a:xfrm flipH="1" rot="-5400000">
            <a:off x="1191000" y="28674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261" name="Google Shape;261;p23"/>
          <p:cNvCxnSpPr>
            <a:endCxn id="255" idx="1"/>
          </p:cNvCxnSpPr>
          <p:nvPr/>
        </p:nvCxnSpPr>
        <p:spPr>
          <a:xfrm flipH="1" rot="-5400000">
            <a:off x="1413150" y="32419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262" name="Google Shape;262;p23"/>
          <p:cNvCxnSpPr>
            <a:endCxn id="256" idx="1"/>
          </p:cNvCxnSpPr>
          <p:nvPr/>
        </p:nvCxnSpPr>
        <p:spPr>
          <a:xfrm flipH="1" rot="-5400000">
            <a:off x="1412400" y="4003200"/>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263" name="Google Shape;263;p23"/>
          <p:cNvCxnSpPr>
            <a:endCxn id="254" idx="1"/>
          </p:cNvCxnSpPr>
          <p:nvPr/>
        </p:nvCxnSpPr>
        <p:spPr>
          <a:xfrm flipH="1" rot="-5400000">
            <a:off x="814800" y="3253200"/>
            <a:ext cx="977100" cy="136500"/>
          </a:xfrm>
          <a:prstGeom prst="curvedConnector2">
            <a:avLst/>
          </a:prstGeom>
          <a:noFill/>
          <a:ln cap="flat" cmpd="sng" w="19050">
            <a:solidFill>
              <a:schemeClr val="dk2"/>
            </a:solidFill>
            <a:prstDash val="solid"/>
            <a:round/>
            <a:headEnd len="med" w="med" type="none"/>
            <a:tailEnd len="med" w="med" type="none"/>
          </a:ln>
        </p:spPr>
      </p:cxnSp>
      <p:sp>
        <p:nvSpPr>
          <p:cNvPr id="264" name="Google Shape;264;p23"/>
          <p:cNvSpPr txBox="1"/>
          <p:nvPr/>
        </p:nvSpPr>
        <p:spPr>
          <a:xfrm>
            <a:off x="2895600" y="1295400"/>
            <a:ext cx="1828800" cy="3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This is the</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    </a:t>
            </a:r>
            <a:r>
              <a:rPr b="1" i="1" lang="en" sz="1800">
                <a:latin typeface="Droid Serif"/>
                <a:ea typeface="Droid Serif"/>
                <a:cs typeface="Droid Serif"/>
                <a:sym typeface="Droid Serif"/>
              </a:rPr>
              <a:t>D</a:t>
            </a:r>
            <a:r>
              <a:rPr i="1" lang="en" sz="1800">
                <a:latin typeface="Droid Serif"/>
                <a:ea typeface="Droid Serif"/>
                <a:cs typeface="Droid Serif"/>
                <a:sym typeface="Droid Serif"/>
              </a:rPr>
              <a:t>ocument</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    </a:t>
            </a:r>
            <a:r>
              <a:rPr b="1" i="1" lang="en" sz="1800">
                <a:latin typeface="Droid Serif"/>
                <a:ea typeface="Droid Serif"/>
                <a:cs typeface="Droid Serif"/>
                <a:sym typeface="Droid Serif"/>
              </a:rPr>
              <a:t>O</a:t>
            </a:r>
            <a:r>
              <a:rPr i="1" lang="en" sz="1800">
                <a:latin typeface="Droid Serif"/>
                <a:ea typeface="Droid Serif"/>
                <a:cs typeface="Droid Serif"/>
                <a:sym typeface="Droid Serif"/>
              </a:rPr>
              <a:t>bject</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    </a:t>
            </a:r>
            <a:r>
              <a:rPr b="1" i="1" lang="en" sz="1800">
                <a:latin typeface="Droid Serif"/>
                <a:ea typeface="Droid Serif"/>
                <a:cs typeface="Droid Serif"/>
                <a:sym typeface="Droid Serif"/>
              </a:rPr>
              <a:t>M</a:t>
            </a:r>
            <a:r>
              <a:rPr i="1" lang="en" sz="1800">
                <a:latin typeface="Droid Serif"/>
                <a:ea typeface="Droid Serif"/>
                <a:cs typeface="Droid Serif"/>
                <a:sym typeface="Droid Serif"/>
              </a:rPr>
              <a:t>odel.</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The DOM</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is a tree!</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parents</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children</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siblings</a:t>
            </a:r>
            <a:endParaRPr i="1" sz="1800">
              <a:latin typeface="Droid Serif"/>
              <a:ea typeface="Droid Serif"/>
              <a:cs typeface="Droid Serif"/>
              <a:sym typeface="Droid Serif"/>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4"/>
          <p:cNvSpPr/>
          <p:nvPr/>
        </p:nvSpPr>
        <p:spPr>
          <a:xfrm>
            <a:off x="2819400" y="4114800"/>
            <a:ext cx="2667000" cy="533400"/>
          </a:xfrm>
          <a:prstGeom prst="leftRightArrow">
            <a:avLst>
              <a:gd fmla="val 50000" name="adj1"/>
              <a:gd fmla="val 50000" name="adj2"/>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5562600" y="4038600"/>
            <a:ext cx="1219200" cy="609600"/>
          </a:xfrm>
          <a:prstGeom prst="cube">
            <a:avLst>
              <a:gd fmla="val 25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mpact"/>
                <a:ea typeface="Impact"/>
                <a:cs typeface="Impact"/>
                <a:sym typeface="Impact"/>
              </a:rPr>
              <a:t>V8</a:t>
            </a:r>
            <a:endParaRPr>
              <a:latin typeface="Impact"/>
              <a:ea typeface="Impact"/>
              <a:cs typeface="Impact"/>
              <a:sym typeface="Impact"/>
            </a:endParaRPr>
          </a:p>
        </p:txBody>
      </p:sp>
      <p:sp>
        <p:nvSpPr>
          <p:cNvPr id="271" name="Google Shape;271;p24"/>
          <p:cNvSpPr/>
          <p:nvPr/>
        </p:nvSpPr>
        <p:spPr>
          <a:xfrm>
            <a:off x="3810000" y="2745300"/>
            <a:ext cx="4724400" cy="1445700"/>
          </a:xfrm>
          <a:prstGeom prst="downArrowCallout">
            <a:avLst>
              <a:gd fmla="val 16808" name="adj1"/>
              <a:gd fmla="val 17133" name="adj2"/>
              <a:gd fmla="val 15965" name="adj3"/>
              <a:gd fmla="val 73667" name="adj4"/>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DOM</a:t>
            </a:r>
            <a:endParaRPr b="1" sz="3600">
              <a:solidFill>
                <a:srgbClr val="434343"/>
              </a:solidFill>
              <a:latin typeface="Droid Sans"/>
              <a:ea typeface="Droid Sans"/>
              <a:cs typeface="Droid Sans"/>
              <a:sym typeface="Droid Sans"/>
            </a:endParaRPr>
          </a:p>
        </p:txBody>
      </p:sp>
      <p:sp>
        <p:nvSpPr>
          <p:cNvPr id="274" name="Google Shape;274;p24"/>
          <p:cNvSpPr txBox="1"/>
          <p:nvPr/>
        </p:nvSpPr>
        <p:spPr>
          <a:xfrm>
            <a:off x="457200" y="1371600"/>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75" name="Google Shape;275;p24"/>
          <p:cNvSpPr txBox="1"/>
          <p:nvPr/>
        </p:nvSpPr>
        <p:spPr>
          <a:xfrm>
            <a:off x="685800" y="1752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76" name="Google Shape;276;p24"/>
          <p:cNvSpPr txBox="1"/>
          <p:nvPr/>
        </p:nvSpPr>
        <p:spPr>
          <a:xfrm>
            <a:off x="914400" y="2133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77" name="Google Shape;277;p24"/>
          <p:cNvSpPr txBox="1"/>
          <p:nvPr/>
        </p:nvSpPr>
        <p:spPr>
          <a:xfrm>
            <a:off x="1143000" y="2514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78" name="Google Shape;278;p24"/>
          <p:cNvSpPr txBox="1"/>
          <p:nvPr/>
        </p:nvSpPr>
        <p:spPr>
          <a:xfrm>
            <a:off x="1371600" y="2895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79" name="Google Shape;279;p24"/>
          <p:cNvSpPr txBox="1"/>
          <p:nvPr/>
        </p:nvSpPr>
        <p:spPr>
          <a:xfrm>
            <a:off x="1371600" y="3657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80" name="Google Shape;280;p24"/>
          <p:cNvSpPr txBox="1"/>
          <p:nvPr/>
        </p:nvSpPr>
        <p:spPr>
          <a:xfrm>
            <a:off x="1600200" y="3276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81" name="Google Shape;281;p24"/>
          <p:cNvSpPr txBox="1"/>
          <p:nvPr/>
        </p:nvSpPr>
        <p:spPr>
          <a:xfrm>
            <a:off x="1600200" y="4038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82" name="Google Shape;282;p24"/>
          <p:cNvCxnSpPr>
            <a:endCxn id="275" idx="1"/>
          </p:cNvCxnSpPr>
          <p:nvPr/>
        </p:nvCxnSpPr>
        <p:spPr>
          <a:xfrm flipH="1" rot="-5400000">
            <a:off x="500400" y="17196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283" name="Google Shape;283;p24"/>
          <p:cNvCxnSpPr>
            <a:endCxn id="276" idx="1"/>
          </p:cNvCxnSpPr>
          <p:nvPr/>
        </p:nvCxnSpPr>
        <p:spPr>
          <a:xfrm flipH="1" rot="-5400000">
            <a:off x="722550" y="20941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284" name="Google Shape;284;p24"/>
          <p:cNvCxnSpPr>
            <a:endCxn id="277" idx="1"/>
          </p:cNvCxnSpPr>
          <p:nvPr/>
        </p:nvCxnSpPr>
        <p:spPr>
          <a:xfrm flipH="1" rot="-5400000">
            <a:off x="954300" y="24783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285" name="Google Shape;285;p24"/>
          <p:cNvCxnSpPr>
            <a:endCxn id="278" idx="1"/>
          </p:cNvCxnSpPr>
          <p:nvPr/>
        </p:nvCxnSpPr>
        <p:spPr>
          <a:xfrm flipH="1" rot="-5400000">
            <a:off x="1191000" y="28674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286" name="Google Shape;286;p24"/>
          <p:cNvCxnSpPr>
            <a:endCxn id="280" idx="1"/>
          </p:cNvCxnSpPr>
          <p:nvPr/>
        </p:nvCxnSpPr>
        <p:spPr>
          <a:xfrm flipH="1" rot="-5400000">
            <a:off x="1413150" y="32419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287" name="Google Shape;287;p24"/>
          <p:cNvCxnSpPr>
            <a:endCxn id="281" idx="1"/>
          </p:cNvCxnSpPr>
          <p:nvPr/>
        </p:nvCxnSpPr>
        <p:spPr>
          <a:xfrm flipH="1" rot="-5400000">
            <a:off x="1412400" y="4003200"/>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288" name="Google Shape;288;p24"/>
          <p:cNvCxnSpPr>
            <a:endCxn id="279" idx="1"/>
          </p:cNvCxnSpPr>
          <p:nvPr/>
        </p:nvCxnSpPr>
        <p:spPr>
          <a:xfrm flipH="1" rot="-5400000">
            <a:off x="814800" y="3253200"/>
            <a:ext cx="977100" cy="136500"/>
          </a:xfrm>
          <a:prstGeom prst="curvedConnector2">
            <a:avLst/>
          </a:prstGeom>
          <a:noFill/>
          <a:ln cap="flat" cmpd="sng" w="19050">
            <a:solidFill>
              <a:schemeClr val="dk2"/>
            </a:solidFill>
            <a:prstDash val="solid"/>
            <a:round/>
            <a:headEnd len="med" w="med" type="none"/>
            <a:tailEnd len="med" w="med" type="none"/>
          </a:ln>
        </p:spPr>
      </p:cxnSp>
      <p:sp>
        <p:nvSpPr>
          <p:cNvPr id="289" name="Google Shape;289;p24"/>
          <p:cNvSpPr txBox="1"/>
          <p:nvPr/>
        </p:nvSpPr>
        <p:spPr>
          <a:xfrm>
            <a:off x="2819400" y="1143000"/>
            <a:ext cx="5715000" cy="175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latin typeface="Droid Serif"/>
                <a:ea typeface="Droid Serif"/>
                <a:cs typeface="Droid Serif"/>
                <a:sym typeface="Droid Serif"/>
              </a:rPr>
              <a:t>The DOM is both</a:t>
            </a:r>
            <a:endParaRPr i="1" sz="1800">
              <a:latin typeface="Droid Serif"/>
              <a:ea typeface="Droid Serif"/>
              <a:cs typeface="Droid Serif"/>
              <a:sym typeface="Droid Serif"/>
            </a:endParaRPr>
          </a:p>
          <a:p>
            <a:pPr indent="-342900" lvl="0" marL="457200" rtl="0" algn="l">
              <a:lnSpc>
                <a:spcPct val="115000"/>
              </a:lnSpc>
              <a:spcBef>
                <a:spcPts val="0"/>
              </a:spcBef>
              <a:spcAft>
                <a:spcPts val="0"/>
              </a:spcAft>
              <a:buSzPts val="1800"/>
              <a:buFont typeface="Droid Serif"/>
              <a:buChar char="●"/>
            </a:pPr>
            <a:r>
              <a:rPr i="1" lang="en" sz="1800">
                <a:latin typeface="Droid Serif"/>
                <a:ea typeface="Droid Serif"/>
                <a:cs typeface="Droid Serif"/>
                <a:sym typeface="Droid Serif"/>
              </a:rPr>
              <a:t>Chrome's internal representation</a:t>
            </a:r>
            <a:br>
              <a:rPr i="1" lang="en" sz="1800">
                <a:latin typeface="Droid Serif"/>
                <a:ea typeface="Droid Serif"/>
                <a:cs typeface="Droid Serif"/>
                <a:sym typeface="Droid Serif"/>
              </a:rPr>
            </a:br>
            <a:r>
              <a:rPr i="1" lang="en" sz="1800">
                <a:latin typeface="Droid Serif"/>
                <a:ea typeface="Droid Serif"/>
                <a:cs typeface="Droid Serif"/>
                <a:sym typeface="Droid Serif"/>
              </a:rPr>
              <a:t>    AND</a:t>
            </a:r>
            <a:endParaRPr i="1" sz="1800">
              <a:latin typeface="Droid Serif"/>
              <a:ea typeface="Droid Serif"/>
              <a:cs typeface="Droid Serif"/>
              <a:sym typeface="Droid Serif"/>
            </a:endParaRPr>
          </a:p>
          <a:p>
            <a:pPr indent="-342900" lvl="0" marL="457200" rtl="0" algn="l">
              <a:lnSpc>
                <a:spcPct val="115000"/>
              </a:lnSpc>
              <a:spcBef>
                <a:spcPts val="0"/>
              </a:spcBef>
              <a:spcAft>
                <a:spcPts val="0"/>
              </a:spcAft>
              <a:buSzPts val="1800"/>
              <a:buFont typeface="Droid Serif"/>
              <a:buChar char="●"/>
            </a:pPr>
            <a:r>
              <a:rPr i="1" lang="en" sz="1800">
                <a:latin typeface="Droid Serif"/>
                <a:ea typeface="Droid Serif"/>
                <a:cs typeface="Droid Serif"/>
                <a:sym typeface="Droid Serif"/>
              </a:rPr>
              <a:t>the API exposed to JavaScript</a:t>
            </a:r>
            <a:endParaRPr i="1" sz="1800">
              <a:latin typeface="Droid Serif"/>
              <a:ea typeface="Droid Serif"/>
              <a:cs typeface="Droid Serif"/>
              <a:sym typeface="Droid Serif"/>
            </a:endParaRPr>
          </a:p>
        </p:txBody>
      </p:sp>
      <p:sp>
        <p:nvSpPr>
          <p:cNvPr id="290" name="Google Shape;290;p24"/>
          <p:cNvSpPr txBox="1"/>
          <p:nvPr/>
        </p:nvSpPr>
        <p:spPr>
          <a:xfrm>
            <a:off x="3810000" y="2745300"/>
            <a:ext cx="4924200" cy="10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var</a:t>
            </a:r>
            <a:r>
              <a:rPr lang="en">
                <a:latin typeface="Consolas"/>
                <a:ea typeface="Consolas"/>
                <a:cs typeface="Consolas"/>
                <a:sym typeface="Consolas"/>
              </a:rPr>
              <a:t> div = document.body.firstChild;</a:t>
            </a:r>
            <a:endParaRPr>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var</a:t>
            </a:r>
            <a:r>
              <a:rPr lang="en">
                <a:latin typeface="Consolas"/>
                <a:ea typeface="Consolas"/>
                <a:cs typeface="Consolas"/>
                <a:sym typeface="Consolas"/>
              </a:rPr>
              <a:t> p2 = div.childNodes[1];</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p2.appendChild(document.createElement(</a:t>
            </a:r>
            <a:r>
              <a:rPr lang="en">
                <a:solidFill>
                  <a:srgbClr val="45818E"/>
                </a:solidFill>
                <a:latin typeface="Consolas"/>
                <a:ea typeface="Consolas"/>
                <a:cs typeface="Consolas"/>
                <a:sym typeface="Consolas"/>
              </a:rPr>
              <a:t>"span"</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p2.foo = {arbitrary: </a:t>
            </a:r>
            <a:r>
              <a:rPr lang="en">
                <a:solidFill>
                  <a:srgbClr val="45818E"/>
                </a:solidFill>
                <a:latin typeface="Consolas"/>
                <a:ea typeface="Consolas"/>
                <a:cs typeface="Consolas"/>
                <a:sym typeface="Consolas"/>
              </a:rPr>
              <a:t>"state"</a:t>
            </a:r>
            <a:r>
              <a:rPr lang="en">
                <a:latin typeface="Consolas"/>
                <a:ea typeface="Consolas"/>
                <a:cs typeface="Consolas"/>
                <a:sym typeface="Consolas"/>
              </a:rPr>
              <a:t>};</a:t>
            </a:r>
            <a:endParaRPr>
              <a:latin typeface="Consolas"/>
              <a:ea typeface="Consolas"/>
              <a:cs typeface="Consolas"/>
              <a:sym typeface="Consolas"/>
            </a:endParaRPr>
          </a:p>
        </p:txBody>
      </p:sp>
      <p:sp>
        <p:nvSpPr>
          <p:cNvPr id="291" name="Google Shape;291;p24"/>
          <p:cNvSpPr txBox="1"/>
          <p:nvPr/>
        </p:nvSpPr>
        <p:spPr>
          <a:xfrm>
            <a:off x="3429000" y="4191000"/>
            <a:ext cx="1143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[bindings]</a:t>
            </a:r>
            <a:endParaRPr i="1">
              <a:latin typeface="Droid Serif"/>
              <a:ea typeface="Droid Serif"/>
              <a:cs typeface="Droid Serif"/>
              <a:sym typeface="Droid Serif"/>
            </a:endParaRPr>
          </a:p>
        </p:txBody>
      </p:sp>
      <p:sp>
        <p:nvSpPr>
          <p:cNvPr id="292" name="Google Shape;292;p24"/>
          <p:cNvSpPr txBox="1"/>
          <p:nvPr/>
        </p:nvSpPr>
        <p:spPr>
          <a:xfrm>
            <a:off x="7949025" y="3810000"/>
            <a:ext cx="6363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erif"/>
                <a:ea typeface="Droid Serif"/>
                <a:cs typeface="Droid Serif"/>
                <a:sym typeface="Droid Serif"/>
              </a:rPr>
              <a:t>[ JS ]</a:t>
            </a:r>
            <a:endParaRPr b="1">
              <a:latin typeface="Droid Serif"/>
              <a:ea typeface="Droid Serif"/>
              <a:cs typeface="Droid Serif"/>
              <a:sym typeface="Droid Serif"/>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5"/>
          <p:cNvSpPr/>
          <p:nvPr/>
        </p:nvSpPr>
        <p:spPr>
          <a:xfrm rot="7891528">
            <a:off x="4423816" y="2274929"/>
            <a:ext cx="990568" cy="457141"/>
          </a:xfrm>
          <a:prstGeom prst="rightArrow">
            <a:avLst>
              <a:gd fmla="val 50000" name="adj1"/>
              <a:gd fmla="val 50000" name="adj2"/>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rot="3006821">
            <a:off x="2610005" y="2527204"/>
            <a:ext cx="2580650" cy="2050996"/>
          </a:xfrm>
          <a:prstGeom prst="cloud">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DOM</a:t>
            </a:r>
            <a:endParaRPr b="1" sz="3600">
              <a:solidFill>
                <a:srgbClr val="434343"/>
              </a:solidFill>
              <a:latin typeface="Droid Sans"/>
              <a:ea typeface="Droid Sans"/>
              <a:cs typeface="Droid Sans"/>
              <a:sym typeface="Droid Sans"/>
            </a:endParaRPr>
          </a:p>
        </p:txBody>
      </p:sp>
      <p:sp>
        <p:nvSpPr>
          <p:cNvPr id="301" name="Google Shape;301;p25"/>
          <p:cNvSpPr txBox="1"/>
          <p:nvPr/>
        </p:nvSpPr>
        <p:spPr>
          <a:xfrm>
            <a:off x="762000" y="2768604"/>
            <a:ext cx="1662000" cy="685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&lt;my-widget&gt;</a:t>
            </a:r>
            <a:endParaRPr>
              <a:solidFill>
                <a:srgbClr val="0000FF"/>
              </a:solidFill>
              <a:latin typeface="Droid Sans"/>
              <a:ea typeface="Droid Sans"/>
              <a:cs typeface="Droid Sans"/>
              <a:sym typeface="Droid Sans"/>
            </a:endParaRPr>
          </a:p>
        </p:txBody>
      </p:sp>
      <p:sp>
        <p:nvSpPr>
          <p:cNvPr id="302" name="Google Shape;302;p25"/>
          <p:cNvSpPr txBox="1"/>
          <p:nvPr/>
        </p:nvSpPr>
        <p:spPr>
          <a:xfrm>
            <a:off x="976200" y="3538704"/>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&lt;b&gt;</a:t>
            </a:r>
            <a:endParaRPr>
              <a:solidFill>
                <a:srgbClr val="0000FF"/>
              </a:solidFill>
              <a:latin typeface="Droid Sans"/>
              <a:ea typeface="Droid Sans"/>
              <a:cs typeface="Droid Sans"/>
              <a:sym typeface="Droid Sans"/>
            </a:endParaRPr>
          </a:p>
        </p:txBody>
      </p:sp>
      <p:sp>
        <p:nvSpPr>
          <p:cNvPr id="303" name="Google Shape;303;p25"/>
          <p:cNvSpPr txBox="1"/>
          <p:nvPr/>
        </p:nvSpPr>
        <p:spPr>
          <a:xfrm>
            <a:off x="3186000" y="3143004"/>
            <a:ext cx="1066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&lt;wrapper&gt;</a:t>
            </a:r>
            <a:endParaRPr>
              <a:solidFill>
                <a:srgbClr val="0000FF"/>
              </a:solidFill>
              <a:latin typeface="Droid Sans"/>
              <a:ea typeface="Droid Sans"/>
              <a:cs typeface="Droid Sans"/>
              <a:sym typeface="Droid Sans"/>
            </a:endParaRPr>
          </a:p>
        </p:txBody>
      </p:sp>
      <p:sp>
        <p:nvSpPr>
          <p:cNvPr id="304" name="Google Shape;304;p25"/>
          <p:cNvSpPr txBox="1"/>
          <p:nvPr/>
        </p:nvSpPr>
        <p:spPr>
          <a:xfrm>
            <a:off x="3414600" y="3524004"/>
            <a:ext cx="1538400" cy="685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&lt;slot&gt;</a:t>
            </a:r>
            <a:endParaRPr>
              <a:solidFill>
                <a:srgbClr val="0000FF"/>
              </a:solidFill>
              <a:latin typeface="Droid Sans"/>
              <a:ea typeface="Droid Sans"/>
              <a:cs typeface="Droid Sans"/>
              <a:sym typeface="Droid Sans"/>
            </a:endParaRPr>
          </a:p>
        </p:txBody>
      </p:sp>
      <p:cxnSp>
        <p:nvCxnSpPr>
          <p:cNvPr id="305" name="Google Shape;305;p25"/>
          <p:cNvCxnSpPr>
            <a:endCxn id="302" idx="1"/>
          </p:cNvCxnSpPr>
          <p:nvPr/>
        </p:nvCxnSpPr>
        <p:spPr>
          <a:xfrm flipH="1" rot="-5400000">
            <a:off x="790800" y="3505704"/>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306" name="Google Shape;306;p25"/>
          <p:cNvCxnSpPr/>
          <p:nvPr/>
        </p:nvCxnSpPr>
        <p:spPr>
          <a:xfrm flipH="1" rot="-5400000">
            <a:off x="3218850" y="3491154"/>
            <a:ext cx="238800" cy="152100"/>
          </a:xfrm>
          <a:prstGeom prst="curvedConnector3">
            <a:avLst>
              <a:gd fmla="val 86097" name="adj1"/>
            </a:avLst>
          </a:prstGeom>
          <a:noFill/>
          <a:ln cap="flat" cmpd="sng" w="19050">
            <a:solidFill>
              <a:schemeClr val="dk2"/>
            </a:solidFill>
            <a:prstDash val="solid"/>
            <a:round/>
            <a:headEnd len="med" w="med" type="none"/>
            <a:tailEnd len="med" w="med" type="none"/>
          </a:ln>
        </p:spPr>
      </p:cxnSp>
      <p:sp>
        <p:nvSpPr>
          <p:cNvPr id="307" name="Google Shape;307;p25"/>
          <p:cNvSpPr txBox="1"/>
          <p:nvPr/>
        </p:nvSpPr>
        <p:spPr>
          <a:xfrm>
            <a:off x="6172200" y="3581400"/>
            <a:ext cx="2362200" cy="838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i="1" lang="en" sz="1800">
                <a:latin typeface="Droid Serif"/>
                <a:ea typeface="Droid Serif"/>
                <a:cs typeface="Droid Serif"/>
                <a:sym typeface="Droid Serif"/>
              </a:rPr>
              <a:t>A </a:t>
            </a:r>
            <a:r>
              <a:rPr b="1" i="1" lang="en" sz="1800">
                <a:latin typeface="Droid Serif"/>
                <a:ea typeface="Droid Serif"/>
                <a:cs typeface="Droid Serif"/>
                <a:sym typeface="Droid Serif"/>
              </a:rPr>
              <a:t>custom element</a:t>
            </a:r>
            <a:r>
              <a:rPr i="1" lang="en" sz="1800">
                <a:latin typeface="Droid Serif"/>
                <a:ea typeface="Droid Serif"/>
                <a:cs typeface="Droid Serif"/>
                <a:sym typeface="Droid Serif"/>
              </a:rPr>
              <a:t> has a </a:t>
            </a:r>
            <a:r>
              <a:rPr b="1" i="1" lang="en" sz="1800">
                <a:latin typeface="Droid Serif"/>
                <a:ea typeface="Droid Serif"/>
                <a:cs typeface="Droid Serif"/>
                <a:sym typeface="Droid Serif"/>
              </a:rPr>
              <a:t>shadow tree</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sp>
        <p:nvSpPr>
          <p:cNvPr id="308" name="Google Shape;308;p25"/>
          <p:cNvSpPr txBox="1"/>
          <p:nvPr/>
        </p:nvSpPr>
        <p:spPr>
          <a:xfrm>
            <a:off x="914400" y="1219200"/>
            <a:ext cx="1676400" cy="106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0000FF"/>
                </a:solidFill>
                <a:highlight>
                  <a:srgbClr val="FFE599"/>
                </a:highlight>
                <a:latin typeface="Consolas"/>
                <a:ea typeface="Consolas"/>
                <a:cs typeface="Consolas"/>
                <a:sym typeface="Consolas"/>
              </a:rPr>
              <a:t>&lt;my-widget&gt;</a:t>
            </a:r>
            <a:endParaRPr>
              <a:solidFill>
                <a:srgbClr val="0000FF"/>
              </a:solidFill>
              <a:highlight>
                <a:srgbClr val="FFE599"/>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a:solidFill>
                  <a:srgbClr val="38761D"/>
                </a:solidFill>
                <a:latin typeface="Consolas"/>
                <a:ea typeface="Consolas"/>
                <a:cs typeface="Consolas"/>
                <a:sym typeface="Consolas"/>
              </a:rPr>
              <a:t>  </a:t>
            </a:r>
            <a:r>
              <a:rPr lang="en">
                <a:solidFill>
                  <a:srgbClr val="0000FF"/>
                </a:solidFill>
                <a:latin typeface="Consolas"/>
                <a:ea typeface="Consolas"/>
                <a:cs typeface="Consolas"/>
                <a:sym typeface="Consolas"/>
              </a:rPr>
              <a:t>&lt;b&gt;</a:t>
            </a:r>
            <a:r>
              <a:rPr lang="en">
                <a:solidFill>
                  <a:srgbClr val="666666"/>
                </a:solidFill>
                <a:latin typeface="Consolas"/>
                <a:ea typeface="Consolas"/>
                <a:cs typeface="Consolas"/>
                <a:sym typeface="Consolas"/>
              </a:rPr>
              <a:t>inside</a:t>
            </a:r>
            <a:r>
              <a:rPr lang="en">
                <a:solidFill>
                  <a:srgbClr val="0000FF"/>
                </a:solidFill>
                <a:latin typeface="Consolas"/>
                <a:ea typeface="Consolas"/>
                <a:cs typeface="Consolas"/>
                <a:sym typeface="Consolas"/>
              </a:rPr>
              <a:t>&lt;/b&gt;</a:t>
            </a:r>
            <a:endParaRPr>
              <a:solidFill>
                <a:srgbClr val="0000FF"/>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0000FF"/>
                </a:solidFill>
                <a:highlight>
                  <a:srgbClr val="FFE599"/>
                </a:highlight>
                <a:latin typeface="Consolas"/>
                <a:ea typeface="Consolas"/>
                <a:cs typeface="Consolas"/>
                <a:sym typeface="Consolas"/>
              </a:rPr>
              <a:t>&lt;/my-widget&gt;</a:t>
            </a:r>
            <a:endParaRPr>
              <a:solidFill>
                <a:srgbClr val="0000FF"/>
              </a:solidFill>
              <a:highlight>
                <a:srgbClr val="FFE599"/>
              </a:highlight>
              <a:latin typeface="Consolas"/>
              <a:ea typeface="Consolas"/>
              <a:cs typeface="Consolas"/>
              <a:sym typeface="Consolas"/>
            </a:endParaRPr>
          </a:p>
        </p:txBody>
      </p:sp>
      <p:sp>
        <p:nvSpPr>
          <p:cNvPr id="309" name="Google Shape;309;p25"/>
          <p:cNvSpPr txBox="1"/>
          <p:nvPr/>
        </p:nvSpPr>
        <p:spPr>
          <a:xfrm>
            <a:off x="3200400" y="1219200"/>
            <a:ext cx="5486400" cy="113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Consolas"/>
                <a:ea typeface="Consolas"/>
                <a:cs typeface="Consolas"/>
                <a:sym typeface="Consolas"/>
              </a:rPr>
              <a:t>customElements</a:t>
            </a:r>
            <a:r>
              <a:rPr lang="en">
                <a:latin typeface="Consolas"/>
                <a:ea typeface="Consolas"/>
                <a:cs typeface="Consolas"/>
                <a:sym typeface="Consolas"/>
              </a:rPr>
              <a:t>.define(</a:t>
            </a:r>
            <a:r>
              <a:rPr lang="en">
                <a:solidFill>
                  <a:srgbClr val="45818E"/>
                </a:solidFill>
                <a:highlight>
                  <a:srgbClr val="FFE599"/>
                </a:highlight>
                <a:latin typeface="Consolas"/>
                <a:ea typeface="Consolas"/>
                <a:cs typeface="Consolas"/>
                <a:sym typeface="Consolas"/>
              </a:rPr>
              <a:t>'my-widget'</a:t>
            </a:r>
            <a:r>
              <a:rPr lang="en">
                <a:latin typeface="Consolas"/>
                <a:ea typeface="Consolas"/>
                <a:cs typeface="Consolas"/>
                <a:sym typeface="Consolas"/>
              </a:rPr>
              <a:t>,</a:t>
            </a:r>
            <a:endParaRPr>
              <a:latin typeface="Consolas"/>
              <a:ea typeface="Consolas"/>
              <a:cs typeface="Consolas"/>
              <a:sym typeface="Consolas"/>
            </a:endParaRPr>
          </a:p>
          <a:p>
            <a:pPr indent="0" lvl="0" marL="0" rtl="0" algn="l">
              <a:lnSpc>
                <a:spcPct val="115000"/>
              </a:lnSpc>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class</a:t>
            </a:r>
            <a:r>
              <a:rPr lang="en">
                <a:latin typeface="Consolas"/>
                <a:ea typeface="Consolas"/>
                <a:cs typeface="Consolas"/>
                <a:sym typeface="Consolas"/>
              </a:rPr>
              <a:t> </a:t>
            </a:r>
            <a:r>
              <a:rPr lang="en">
                <a:solidFill>
                  <a:srgbClr val="0000FF"/>
                </a:solidFill>
                <a:latin typeface="Consolas"/>
                <a:ea typeface="Consolas"/>
                <a:cs typeface="Consolas"/>
                <a:sym typeface="Consolas"/>
              </a:rPr>
              <a:t>extends</a:t>
            </a:r>
            <a:r>
              <a:rPr lang="en">
                <a:latin typeface="Consolas"/>
                <a:ea typeface="Consolas"/>
                <a:cs typeface="Consolas"/>
                <a:sym typeface="Consolas"/>
              </a:rPr>
              <a:t> HTMLElement { </a:t>
            </a:r>
            <a:r>
              <a:rPr lang="en">
                <a:solidFill>
                  <a:srgbClr val="0000FF"/>
                </a:solidFill>
                <a:latin typeface="Consolas"/>
                <a:ea typeface="Consolas"/>
                <a:cs typeface="Consolas"/>
                <a:sym typeface="Consolas"/>
              </a:rPr>
              <a:t>constructor</a:t>
            </a:r>
            <a:r>
              <a:rPr lang="en">
                <a:latin typeface="Consolas"/>
                <a:ea typeface="Consolas"/>
                <a:cs typeface="Consolas"/>
                <a:sym typeface="Consolas"/>
              </a:rPr>
              <a:t>() { </a:t>
            </a:r>
            <a:r>
              <a:rPr lang="en">
                <a:solidFill>
                  <a:srgbClr val="0000FF"/>
                </a:solidFill>
                <a:latin typeface="Consolas"/>
                <a:ea typeface="Consolas"/>
                <a:cs typeface="Consolas"/>
                <a:sym typeface="Consolas"/>
              </a:rPr>
              <a:t>super</a:t>
            </a:r>
            <a:r>
              <a:rPr lang="en">
                <a:latin typeface="Consolas"/>
                <a:ea typeface="Consolas"/>
                <a:cs typeface="Consolas"/>
                <a:sym typeface="Consolas"/>
              </a:rPr>
              <a:t>();</a:t>
            </a:r>
            <a:endParaRPr>
              <a:latin typeface="Consolas"/>
              <a:ea typeface="Consolas"/>
              <a:cs typeface="Consolas"/>
              <a:sym typeface="Consolas"/>
            </a:endParaRPr>
          </a:p>
          <a:p>
            <a:pPr indent="0" lvl="0" marL="0" rtl="0" algn="l">
              <a:lnSpc>
                <a:spcPct val="115000"/>
              </a:lnSpc>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this</a:t>
            </a:r>
            <a:r>
              <a:rPr lang="en">
                <a:latin typeface="Consolas"/>
                <a:ea typeface="Consolas"/>
                <a:cs typeface="Consolas"/>
                <a:sym typeface="Consolas"/>
              </a:rPr>
              <a:t>.</a:t>
            </a:r>
            <a:r>
              <a:rPr b="1" lang="en">
                <a:latin typeface="Consolas"/>
                <a:ea typeface="Consolas"/>
                <a:cs typeface="Consolas"/>
                <a:sym typeface="Consolas"/>
              </a:rPr>
              <a:t>attachShadow</a:t>
            </a:r>
            <a:r>
              <a:rPr lang="en">
                <a:latin typeface="Consolas"/>
                <a:ea typeface="Consolas"/>
                <a:cs typeface="Consolas"/>
                <a:sym typeface="Consolas"/>
              </a:rPr>
              <a:t>({mode: </a:t>
            </a:r>
            <a:r>
              <a:rPr lang="en">
                <a:solidFill>
                  <a:srgbClr val="45818E"/>
                </a:solidFill>
                <a:latin typeface="Consolas"/>
                <a:ea typeface="Consolas"/>
                <a:cs typeface="Consolas"/>
                <a:sym typeface="Consolas"/>
              </a:rPr>
              <a:t>'open'</a:t>
            </a:r>
            <a:r>
              <a:rPr lang="en">
                <a:latin typeface="Consolas"/>
                <a:ea typeface="Consolas"/>
                <a:cs typeface="Consolas"/>
                <a:sym typeface="Consolas"/>
              </a:rPr>
              <a:t>}).innerHTML =</a:t>
            </a:r>
            <a:endParaRPr>
              <a:latin typeface="Consolas"/>
              <a:ea typeface="Consolas"/>
              <a:cs typeface="Consolas"/>
              <a:sym typeface="Consolas"/>
            </a:endParaRPr>
          </a:p>
          <a:p>
            <a:pPr indent="0" lvl="0" marL="0" rtl="0" algn="l">
              <a:lnSpc>
                <a:spcPct val="115000"/>
              </a:lnSpc>
              <a:spcBef>
                <a:spcPts val="0"/>
              </a:spcBef>
              <a:spcAft>
                <a:spcPts val="0"/>
              </a:spcAft>
              <a:buNone/>
            </a:pPr>
            <a:r>
              <a:rPr lang="en">
                <a:latin typeface="Consolas"/>
                <a:ea typeface="Consolas"/>
                <a:cs typeface="Consolas"/>
                <a:sym typeface="Consolas"/>
              </a:rPr>
              <a:t>      </a:t>
            </a:r>
            <a:r>
              <a:rPr lang="en">
                <a:highlight>
                  <a:srgbClr val="D9EAD3"/>
                </a:highlight>
                <a:latin typeface="Consolas"/>
                <a:ea typeface="Consolas"/>
                <a:cs typeface="Consolas"/>
                <a:sym typeface="Consolas"/>
              </a:rPr>
              <a:t>"</a:t>
            </a:r>
            <a:r>
              <a:rPr lang="en">
                <a:solidFill>
                  <a:srgbClr val="0000FF"/>
                </a:solidFill>
                <a:highlight>
                  <a:srgbClr val="D9EAD3"/>
                </a:highlight>
                <a:latin typeface="Consolas"/>
                <a:ea typeface="Consolas"/>
                <a:cs typeface="Consolas"/>
                <a:sym typeface="Consolas"/>
              </a:rPr>
              <a:t>&lt;wrapper&gt;&lt;slot /&gt;&lt;/wrapper&gt;</a:t>
            </a:r>
            <a:r>
              <a:rPr lang="en">
                <a:highlight>
                  <a:srgbClr val="D9EAD3"/>
                </a:highlight>
                <a:latin typeface="Consolas"/>
                <a:ea typeface="Consolas"/>
                <a:cs typeface="Consolas"/>
                <a:sym typeface="Consolas"/>
              </a:rPr>
              <a:t>"</a:t>
            </a:r>
            <a:r>
              <a:rPr lang="en">
                <a:latin typeface="Consolas"/>
                <a:ea typeface="Consolas"/>
                <a:cs typeface="Consolas"/>
                <a:sym typeface="Consolas"/>
              </a:rPr>
              <a:t>; }});</a:t>
            </a:r>
            <a:endParaRPr>
              <a:latin typeface="Consolas"/>
              <a:ea typeface="Consolas"/>
              <a:cs typeface="Consolas"/>
              <a:sym typeface="Consolas"/>
            </a:endParaRPr>
          </a:p>
        </p:txBody>
      </p:sp>
      <p:sp>
        <p:nvSpPr>
          <p:cNvPr id="310" name="Google Shape;310;p25"/>
          <p:cNvSpPr txBox="1"/>
          <p:nvPr/>
        </p:nvSpPr>
        <p:spPr>
          <a:xfrm>
            <a:off x="1128600" y="3080004"/>
            <a:ext cx="1066800" cy="37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666666"/>
                </a:solidFill>
                <a:latin typeface="Consolas"/>
                <a:ea typeface="Consolas"/>
                <a:cs typeface="Consolas"/>
                <a:sym typeface="Consolas"/>
              </a:rPr>
              <a:t>ShadowRoot()</a:t>
            </a:r>
            <a:endParaRPr sz="1000">
              <a:solidFill>
                <a:srgbClr val="666666"/>
              </a:solidFill>
              <a:latin typeface="Consolas"/>
              <a:ea typeface="Consolas"/>
              <a:cs typeface="Consolas"/>
              <a:sym typeface="Consolas"/>
            </a:endParaRPr>
          </a:p>
        </p:txBody>
      </p:sp>
      <p:cxnSp>
        <p:nvCxnSpPr>
          <p:cNvPr id="311" name="Google Shape;311;p25"/>
          <p:cNvCxnSpPr>
            <a:stCxn id="310" idx="3"/>
            <a:endCxn id="312" idx="1"/>
          </p:cNvCxnSpPr>
          <p:nvPr/>
        </p:nvCxnSpPr>
        <p:spPr>
          <a:xfrm flipH="1" rot="10800000">
            <a:off x="2195400" y="2914404"/>
            <a:ext cx="762000" cy="352800"/>
          </a:xfrm>
          <a:prstGeom prst="curvedConnector3">
            <a:avLst>
              <a:gd fmla="val 50000" name="adj1"/>
            </a:avLst>
          </a:prstGeom>
          <a:noFill/>
          <a:ln cap="flat" cmpd="sng" w="19050">
            <a:solidFill>
              <a:srgbClr val="666666"/>
            </a:solidFill>
            <a:prstDash val="dash"/>
            <a:round/>
            <a:headEnd len="med" w="med" type="oval"/>
            <a:tailEnd len="med" w="med" type="triangle"/>
          </a:ln>
        </p:spPr>
      </p:cxnSp>
      <p:sp>
        <p:nvSpPr>
          <p:cNvPr id="312" name="Google Shape;312;p25"/>
          <p:cNvSpPr txBox="1"/>
          <p:nvPr/>
        </p:nvSpPr>
        <p:spPr>
          <a:xfrm>
            <a:off x="2957400" y="2762004"/>
            <a:ext cx="1219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ShadowRoot</a:t>
            </a:r>
            <a:endParaRPr>
              <a:solidFill>
                <a:srgbClr val="0000FF"/>
              </a:solidFill>
              <a:latin typeface="Droid Sans"/>
              <a:ea typeface="Droid Sans"/>
              <a:cs typeface="Droid Sans"/>
              <a:sym typeface="Droid Sans"/>
            </a:endParaRPr>
          </a:p>
        </p:txBody>
      </p:sp>
      <p:cxnSp>
        <p:nvCxnSpPr>
          <p:cNvPr id="313" name="Google Shape;313;p25"/>
          <p:cNvCxnSpPr/>
          <p:nvPr/>
        </p:nvCxnSpPr>
        <p:spPr>
          <a:xfrm flipH="1" rot="-5400000">
            <a:off x="2998200" y="3106704"/>
            <a:ext cx="238500" cy="138900"/>
          </a:xfrm>
          <a:prstGeom prst="curvedConnector2">
            <a:avLst/>
          </a:prstGeom>
          <a:noFill/>
          <a:ln cap="flat" cmpd="sng" w="19050">
            <a:solidFill>
              <a:schemeClr val="dk2"/>
            </a:solidFill>
            <a:prstDash val="solid"/>
            <a:round/>
            <a:headEnd len="med" w="med" type="none"/>
            <a:tailEnd len="med" w="med" type="none"/>
          </a:ln>
        </p:spPr>
      </p:cxnSp>
      <p:sp>
        <p:nvSpPr>
          <p:cNvPr id="314" name="Google Shape;314;p25"/>
          <p:cNvSpPr txBox="1"/>
          <p:nvPr/>
        </p:nvSpPr>
        <p:spPr>
          <a:xfrm>
            <a:off x="3657600" y="3816600"/>
            <a:ext cx="1295400" cy="37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666666"/>
                </a:solidFill>
                <a:latin typeface="Consolas"/>
                <a:ea typeface="Consolas"/>
                <a:cs typeface="Consolas"/>
                <a:sym typeface="Consolas"/>
              </a:rPr>
              <a:t>AssignedNodes()</a:t>
            </a:r>
            <a:endParaRPr sz="1000">
              <a:solidFill>
                <a:srgbClr val="666666"/>
              </a:solidFill>
              <a:latin typeface="Consolas"/>
              <a:ea typeface="Consolas"/>
              <a:cs typeface="Consolas"/>
              <a:sym typeface="Consolas"/>
            </a:endParaRPr>
          </a:p>
        </p:txBody>
      </p:sp>
      <p:cxnSp>
        <p:nvCxnSpPr>
          <p:cNvPr id="315" name="Google Shape;315;p25"/>
          <p:cNvCxnSpPr>
            <a:stCxn id="314" idx="1"/>
            <a:endCxn id="302" idx="3"/>
          </p:cNvCxnSpPr>
          <p:nvPr/>
        </p:nvCxnSpPr>
        <p:spPr>
          <a:xfrm rot="10800000">
            <a:off x="1814400" y="3691200"/>
            <a:ext cx="1843200" cy="312600"/>
          </a:xfrm>
          <a:prstGeom prst="curvedConnector3">
            <a:avLst>
              <a:gd fmla="val 50000" name="adj1"/>
            </a:avLst>
          </a:prstGeom>
          <a:noFill/>
          <a:ln cap="flat" cmpd="sng" w="19050">
            <a:solidFill>
              <a:srgbClr val="666666"/>
            </a:solidFill>
            <a:prstDash val="dash"/>
            <a:round/>
            <a:headEnd len="med" w="med" type="oval"/>
            <a:tailEnd len="med" w="med" type="triangle"/>
          </a:ln>
        </p:spPr>
      </p:cxnSp>
      <p:sp>
        <p:nvSpPr>
          <p:cNvPr id="316" name="Google Shape;316;p25"/>
          <p:cNvSpPr/>
          <p:nvPr/>
        </p:nvSpPr>
        <p:spPr>
          <a:xfrm>
            <a:off x="2133600" y="1066800"/>
            <a:ext cx="3505200" cy="381000"/>
          </a:xfrm>
          <a:custGeom>
            <a:rect b="b" l="l" r="r" t="t"/>
            <a:pathLst>
              <a:path extrusionOk="0" h="15240" w="140208">
                <a:moveTo>
                  <a:pt x="140205" y="9144"/>
                </a:moveTo>
                <a:lnTo>
                  <a:pt x="140208" y="0"/>
                </a:lnTo>
                <a:lnTo>
                  <a:pt x="24384" y="0"/>
                </a:lnTo>
                <a:lnTo>
                  <a:pt x="23865" y="15240"/>
                </a:lnTo>
                <a:lnTo>
                  <a:pt x="0" y="15240"/>
                </a:lnTo>
              </a:path>
            </a:pathLst>
          </a:custGeom>
          <a:noFill/>
          <a:ln cap="flat" cmpd="sng" w="19050">
            <a:solidFill>
              <a:srgbClr val="F1C232"/>
            </a:solidFill>
            <a:prstDash val="solid"/>
            <a:round/>
            <a:headEnd len="med" w="med" type="triangle"/>
            <a:tailEnd len="med" w="med" type="none"/>
          </a:ln>
        </p:spPr>
      </p:sp>
      <p:sp>
        <p:nvSpPr>
          <p:cNvPr id="317" name="Google Shape;317;p25"/>
          <p:cNvSpPr txBox="1"/>
          <p:nvPr/>
        </p:nvSpPr>
        <p:spPr>
          <a:xfrm>
            <a:off x="-821975" y="3927800"/>
            <a:ext cx="2362200" cy="838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i="1" lang="en">
                <a:latin typeface="Droid Serif"/>
                <a:ea typeface="Droid Serif"/>
                <a:cs typeface="Droid Serif"/>
                <a:sym typeface="Droid Serif"/>
              </a:rPr>
              <a:t>host tree</a:t>
            </a:r>
            <a:endParaRPr i="1">
              <a:latin typeface="Droid Serif"/>
              <a:ea typeface="Droid Serif"/>
              <a:cs typeface="Droid Serif"/>
              <a:sym typeface="Droid Serif"/>
            </a:endParaRPr>
          </a:p>
        </p:txBody>
      </p:sp>
      <p:sp>
        <p:nvSpPr>
          <p:cNvPr id="318" name="Google Shape;318;p25"/>
          <p:cNvSpPr txBox="1"/>
          <p:nvPr/>
        </p:nvSpPr>
        <p:spPr>
          <a:xfrm>
            <a:off x="2385888" y="4240600"/>
            <a:ext cx="2362200" cy="838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i="1" lang="en">
                <a:latin typeface="Droid Serif"/>
                <a:ea typeface="Droid Serif"/>
                <a:cs typeface="Droid Serif"/>
                <a:sym typeface="Droid Serif"/>
              </a:rPr>
              <a:t>shadow tree</a:t>
            </a:r>
            <a:endParaRPr i="1">
              <a:latin typeface="Droid Serif"/>
              <a:ea typeface="Droid Serif"/>
              <a:cs typeface="Droid Serif"/>
              <a:sym typeface="Droid Serif"/>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6"/>
          <p:cNvSpPr/>
          <p:nvPr/>
        </p:nvSpPr>
        <p:spPr>
          <a:xfrm rot="3006821">
            <a:off x="2610005" y="2527204"/>
            <a:ext cx="2580650" cy="2050996"/>
          </a:xfrm>
          <a:prstGeom prst="cloud">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DOM</a:t>
            </a:r>
            <a:endParaRPr b="1" sz="3600">
              <a:solidFill>
                <a:srgbClr val="434343"/>
              </a:solidFill>
              <a:latin typeface="Droid Sans"/>
              <a:ea typeface="Droid Sans"/>
              <a:cs typeface="Droid Sans"/>
              <a:sym typeface="Droid Sans"/>
            </a:endParaRPr>
          </a:p>
        </p:txBody>
      </p:sp>
      <p:sp>
        <p:nvSpPr>
          <p:cNvPr id="326" name="Google Shape;326;p26"/>
          <p:cNvSpPr txBox="1"/>
          <p:nvPr/>
        </p:nvSpPr>
        <p:spPr>
          <a:xfrm>
            <a:off x="762000" y="2768604"/>
            <a:ext cx="1662000" cy="685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&lt;my-widget&gt;</a:t>
            </a:r>
            <a:endParaRPr>
              <a:solidFill>
                <a:srgbClr val="0000FF"/>
              </a:solidFill>
              <a:latin typeface="Droid Sans"/>
              <a:ea typeface="Droid Sans"/>
              <a:cs typeface="Droid Sans"/>
              <a:sym typeface="Droid Sans"/>
            </a:endParaRPr>
          </a:p>
        </p:txBody>
      </p:sp>
      <p:sp>
        <p:nvSpPr>
          <p:cNvPr id="327" name="Google Shape;327;p26"/>
          <p:cNvSpPr txBox="1"/>
          <p:nvPr/>
        </p:nvSpPr>
        <p:spPr>
          <a:xfrm>
            <a:off x="976200" y="3538704"/>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&lt;b&gt;</a:t>
            </a:r>
            <a:endParaRPr>
              <a:solidFill>
                <a:srgbClr val="0000FF"/>
              </a:solidFill>
              <a:latin typeface="Droid Sans"/>
              <a:ea typeface="Droid Sans"/>
              <a:cs typeface="Droid Sans"/>
              <a:sym typeface="Droid Sans"/>
            </a:endParaRPr>
          </a:p>
        </p:txBody>
      </p:sp>
      <p:sp>
        <p:nvSpPr>
          <p:cNvPr id="328" name="Google Shape;328;p26"/>
          <p:cNvSpPr txBox="1"/>
          <p:nvPr/>
        </p:nvSpPr>
        <p:spPr>
          <a:xfrm>
            <a:off x="3186000" y="3143004"/>
            <a:ext cx="1066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&lt;wrapper&gt;</a:t>
            </a:r>
            <a:endParaRPr>
              <a:solidFill>
                <a:srgbClr val="0000FF"/>
              </a:solidFill>
              <a:latin typeface="Droid Sans"/>
              <a:ea typeface="Droid Sans"/>
              <a:cs typeface="Droid Sans"/>
              <a:sym typeface="Droid Sans"/>
            </a:endParaRPr>
          </a:p>
        </p:txBody>
      </p:sp>
      <p:sp>
        <p:nvSpPr>
          <p:cNvPr id="329" name="Google Shape;329;p26"/>
          <p:cNvSpPr txBox="1"/>
          <p:nvPr/>
        </p:nvSpPr>
        <p:spPr>
          <a:xfrm>
            <a:off x="3414600" y="3524004"/>
            <a:ext cx="1538400" cy="685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&lt;slot&gt;</a:t>
            </a:r>
            <a:endParaRPr>
              <a:solidFill>
                <a:srgbClr val="0000FF"/>
              </a:solidFill>
              <a:latin typeface="Droid Sans"/>
              <a:ea typeface="Droid Sans"/>
              <a:cs typeface="Droid Sans"/>
              <a:sym typeface="Droid Sans"/>
            </a:endParaRPr>
          </a:p>
        </p:txBody>
      </p:sp>
      <p:cxnSp>
        <p:nvCxnSpPr>
          <p:cNvPr id="330" name="Google Shape;330;p26"/>
          <p:cNvCxnSpPr>
            <a:endCxn id="327" idx="1"/>
          </p:cNvCxnSpPr>
          <p:nvPr/>
        </p:nvCxnSpPr>
        <p:spPr>
          <a:xfrm flipH="1" rot="-5400000">
            <a:off x="790800" y="3505704"/>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331" name="Google Shape;331;p26"/>
          <p:cNvCxnSpPr/>
          <p:nvPr/>
        </p:nvCxnSpPr>
        <p:spPr>
          <a:xfrm flipH="1" rot="-5400000">
            <a:off x="3218850" y="3491154"/>
            <a:ext cx="238800" cy="152100"/>
          </a:xfrm>
          <a:prstGeom prst="curvedConnector3">
            <a:avLst>
              <a:gd fmla="val 86097" name="adj1"/>
            </a:avLst>
          </a:prstGeom>
          <a:noFill/>
          <a:ln cap="flat" cmpd="sng" w="19050">
            <a:solidFill>
              <a:schemeClr val="dk2"/>
            </a:solidFill>
            <a:prstDash val="solid"/>
            <a:round/>
            <a:headEnd len="med" w="med" type="none"/>
            <a:tailEnd len="med" w="med" type="none"/>
          </a:ln>
        </p:spPr>
      </p:cxnSp>
      <p:sp>
        <p:nvSpPr>
          <p:cNvPr id="332" name="Google Shape;332;p26"/>
          <p:cNvSpPr txBox="1"/>
          <p:nvPr/>
        </p:nvSpPr>
        <p:spPr>
          <a:xfrm>
            <a:off x="1128600" y="3080004"/>
            <a:ext cx="1066800" cy="37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666666"/>
                </a:solidFill>
                <a:latin typeface="Consolas"/>
                <a:ea typeface="Consolas"/>
                <a:cs typeface="Consolas"/>
                <a:sym typeface="Consolas"/>
              </a:rPr>
              <a:t>ShadowRoot()</a:t>
            </a:r>
            <a:endParaRPr sz="1000">
              <a:solidFill>
                <a:srgbClr val="666666"/>
              </a:solidFill>
              <a:latin typeface="Consolas"/>
              <a:ea typeface="Consolas"/>
              <a:cs typeface="Consolas"/>
              <a:sym typeface="Consolas"/>
            </a:endParaRPr>
          </a:p>
        </p:txBody>
      </p:sp>
      <p:cxnSp>
        <p:nvCxnSpPr>
          <p:cNvPr id="333" name="Google Shape;333;p26"/>
          <p:cNvCxnSpPr>
            <a:stCxn id="332" idx="3"/>
            <a:endCxn id="334" idx="1"/>
          </p:cNvCxnSpPr>
          <p:nvPr/>
        </p:nvCxnSpPr>
        <p:spPr>
          <a:xfrm flipH="1" rot="10800000">
            <a:off x="2195400" y="2914404"/>
            <a:ext cx="762000" cy="352800"/>
          </a:xfrm>
          <a:prstGeom prst="curvedConnector3">
            <a:avLst>
              <a:gd fmla="val 50000" name="adj1"/>
            </a:avLst>
          </a:prstGeom>
          <a:noFill/>
          <a:ln cap="flat" cmpd="sng" w="19050">
            <a:solidFill>
              <a:srgbClr val="666666"/>
            </a:solidFill>
            <a:prstDash val="dash"/>
            <a:round/>
            <a:headEnd len="med" w="med" type="oval"/>
            <a:tailEnd len="med" w="med" type="triangle"/>
          </a:ln>
        </p:spPr>
      </p:cxnSp>
      <p:sp>
        <p:nvSpPr>
          <p:cNvPr id="334" name="Google Shape;334;p26"/>
          <p:cNvSpPr txBox="1"/>
          <p:nvPr/>
        </p:nvSpPr>
        <p:spPr>
          <a:xfrm>
            <a:off x="2957400" y="2762004"/>
            <a:ext cx="1219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ShadowRoot</a:t>
            </a:r>
            <a:endParaRPr>
              <a:solidFill>
                <a:srgbClr val="0000FF"/>
              </a:solidFill>
              <a:latin typeface="Droid Sans"/>
              <a:ea typeface="Droid Sans"/>
              <a:cs typeface="Droid Sans"/>
              <a:sym typeface="Droid Sans"/>
            </a:endParaRPr>
          </a:p>
        </p:txBody>
      </p:sp>
      <p:cxnSp>
        <p:nvCxnSpPr>
          <p:cNvPr id="335" name="Google Shape;335;p26"/>
          <p:cNvCxnSpPr/>
          <p:nvPr/>
        </p:nvCxnSpPr>
        <p:spPr>
          <a:xfrm flipH="1" rot="-5400000">
            <a:off x="2998200" y="3106704"/>
            <a:ext cx="238500" cy="138900"/>
          </a:xfrm>
          <a:prstGeom prst="curvedConnector2">
            <a:avLst/>
          </a:prstGeom>
          <a:noFill/>
          <a:ln cap="flat" cmpd="sng" w="19050">
            <a:solidFill>
              <a:schemeClr val="dk2"/>
            </a:solidFill>
            <a:prstDash val="solid"/>
            <a:round/>
            <a:headEnd len="med" w="med" type="none"/>
            <a:tailEnd len="med" w="med" type="none"/>
          </a:ln>
        </p:spPr>
      </p:cxnSp>
      <p:sp>
        <p:nvSpPr>
          <p:cNvPr id="336" name="Google Shape;336;p26"/>
          <p:cNvSpPr txBox="1"/>
          <p:nvPr/>
        </p:nvSpPr>
        <p:spPr>
          <a:xfrm>
            <a:off x="3657600" y="3816600"/>
            <a:ext cx="1295400" cy="37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666666"/>
                </a:solidFill>
                <a:latin typeface="Consolas"/>
                <a:ea typeface="Consolas"/>
                <a:cs typeface="Consolas"/>
                <a:sym typeface="Consolas"/>
              </a:rPr>
              <a:t>AssignedNodes()</a:t>
            </a:r>
            <a:endParaRPr sz="1000">
              <a:solidFill>
                <a:srgbClr val="666666"/>
              </a:solidFill>
              <a:latin typeface="Consolas"/>
              <a:ea typeface="Consolas"/>
              <a:cs typeface="Consolas"/>
              <a:sym typeface="Consolas"/>
            </a:endParaRPr>
          </a:p>
        </p:txBody>
      </p:sp>
      <p:cxnSp>
        <p:nvCxnSpPr>
          <p:cNvPr id="337" name="Google Shape;337;p26"/>
          <p:cNvCxnSpPr>
            <a:stCxn id="336" idx="1"/>
            <a:endCxn id="327" idx="3"/>
          </p:cNvCxnSpPr>
          <p:nvPr/>
        </p:nvCxnSpPr>
        <p:spPr>
          <a:xfrm rot="10800000">
            <a:off x="1814400" y="3691200"/>
            <a:ext cx="1843200" cy="312600"/>
          </a:xfrm>
          <a:prstGeom prst="curvedConnector3">
            <a:avLst>
              <a:gd fmla="val 50000" name="adj1"/>
            </a:avLst>
          </a:prstGeom>
          <a:noFill/>
          <a:ln cap="flat" cmpd="sng" w="19050">
            <a:solidFill>
              <a:srgbClr val="666666"/>
            </a:solidFill>
            <a:prstDash val="dash"/>
            <a:round/>
            <a:headEnd len="med" w="med" type="oval"/>
            <a:tailEnd len="med" w="med" type="triangle"/>
          </a:ln>
        </p:spPr>
      </p:cxnSp>
      <p:sp>
        <p:nvSpPr>
          <p:cNvPr id="338" name="Google Shape;338;p26"/>
          <p:cNvSpPr txBox="1"/>
          <p:nvPr/>
        </p:nvSpPr>
        <p:spPr>
          <a:xfrm>
            <a:off x="-821975" y="3927800"/>
            <a:ext cx="2362200" cy="838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i="1" lang="en">
                <a:latin typeface="Droid Serif"/>
                <a:ea typeface="Droid Serif"/>
                <a:cs typeface="Droid Serif"/>
                <a:sym typeface="Droid Serif"/>
              </a:rPr>
              <a:t>host tree</a:t>
            </a:r>
            <a:endParaRPr i="1">
              <a:latin typeface="Droid Serif"/>
              <a:ea typeface="Droid Serif"/>
              <a:cs typeface="Droid Serif"/>
              <a:sym typeface="Droid Serif"/>
            </a:endParaRPr>
          </a:p>
        </p:txBody>
      </p:sp>
      <p:sp>
        <p:nvSpPr>
          <p:cNvPr id="339" name="Google Shape;339;p26"/>
          <p:cNvSpPr txBox="1"/>
          <p:nvPr/>
        </p:nvSpPr>
        <p:spPr>
          <a:xfrm>
            <a:off x="2385888" y="4240600"/>
            <a:ext cx="2362200" cy="838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i="1" lang="en">
                <a:latin typeface="Droid Serif"/>
                <a:ea typeface="Droid Serif"/>
                <a:cs typeface="Droid Serif"/>
                <a:sym typeface="Droid Serif"/>
              </a:rPr>
              <a:t>shadow tree</a:t>
            </a:r>
            <a:endParaRPr i="1">
              <a:latin typeface="Droid Serif"/>
              <a:ea typeface="Droid Serif"/>
              <a:cs typeface="Droid Serif"/>
              <a:sym typeface="Droid Serif"/>
            </a:endParaRPr>
          </a:p>
        </p:txBody>
      </p:sp>
      <p:sp>
        <p:nvSpPr>
          <p:cNvPr id="340" name="Google Shape;340;p26"/>
          <p:cNvSpPr txBox="1"/>
          <p:nvPr/>
        </p:nvSpPr>
        <p:spPr>
          <a:xfrm>
            <a:off x="762000" y="1299400"/>
            <a:ext cx="5715000" cy="5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latin typeface="Droid Serif"/>
                <a:ea typeface="Droid Serif"/>
                <a:cs typeface="Droid Serif"/>
                <a:sym typeface="Droid Serif"/>
              </a:rPr>
              <a:t>A </a:t>
            </a:r>
            <a:r>
              <a:rPr b="1" i="1" lang="en" sz="1800">
                <a:latin typeface="Droid Serif"/>
                <a:ea typeface="Droid Serif"/>
                <a:cs typeface="Droid Serif"/>
                <a:sym typeface="Droid Serif"/>
              </a:rPr>
              <a:t>flat tree traversal</a:t>
            </a:r>
            <a:r>
              <a:rPr i="1" lang="en" sz="1800">
                <a:latin typeface="Droid Serif"/>
                <a:ea typeface="Droid Serif"/>
                <a:cs typeface="Droid Serif"/>
                <a:sym typeface="Droid Serif"/>
              </a:rPr>
              <a:t> presents a composed view.</a:t>
            </a:r>
            <a:endParaRPr i="1" sz="1800">
              <a:latin typeface="Droid Serif"/>
              <a:ea typeface="Droid Serif"/>
              <a:cs typeface="Droid Serif"/>
              <a:sym typeface="Droid Serif"/>
            </a:endParaRPr>
          </a:p>
        </p:txBody>
      </p:sp>
      <p:sp>
        <p:nvSpPr>
          <p:cNvPr id="341" name="Google Shape;341;p26"/>
          <p:cNvSpPr/>
          <p:nvPr/>
        </p:nvSpPr>
        <p:spPr>
          <a:xfrm>
            <a:off x="5732100" y="2581775"/>
            <a:ext cx="2573700" cy="1905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txBox="1"/>
          <p:nvPr/>
        </p:nvSpPr>
        <p:spPr>
          <a:xfrm>
            <a:off x="5593275" y="2514600"/>
            <a:ext cx="24234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nsolas"/>
                <a:ea typeface="Consolas"/>
                <a:cs typeface="Consolas"/>
                <a:sym typeface="Consolas"/>
              </a:rPr>
              <a:t>FlatTreeTraversal</a:t>
            </a:r>
            <a:endParaRPr b="1" sz="1800">
              <a:solidFill>
                <a:srgbClr val="0000FF"/>
              </a:solidFill>
              <a:latin typeface="Consolas"/>
              <a:ea typeface="Consolas"/>
              <a:cs typeface="Consolas"/>
              <a:sym typeface="Consolas"/>
            </a:endParaRPr>
          </a:p>
        </p:txBody>
      </p:sp>
      <p:sp>
        <p:nvSpPr>
          <p:cNvPr id="343" name="Google Shape;343;p26"/>
          <p:cNvSpPr txBox="1"/>
          <p:nvPr/>
        </p:nvSpPr>
        <p:spPr>
          <a:xfrm>
            <a:off x="5943600" y="3115175"/>
            <a:ext cx="1295400" cy="390900"/>
          </a:xfrm>
          <a:prstGeom prst="rect">
            <a:avLst/>
          </a:prstGeom>
          <a:solidFill>
            <a:srgbClr val="EFEFEF"/>
          </a:solid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&lt;my-widget&gt;</a:t>
            </a:r>
            <a:endParaRPr>
              <a:solidFill>
                <a:srgbClr val="0000FF"/>
              </a:solidFill>
              <a:latin typeface="Droid Sans"/>
              <a:ea typeface="Droid Sans"/>
              <a:cs typeface="Droid Sans"/>
              <a:sym typeface="Droid Sans"/>
            </a:endParaRPr>
          </a:p>
        </p:txBody>
      </p:sp>
      <p:sp>
        <p:nvSpPr>
          <p:cNvPr id="344" name="Google Shape;344;p26"/>
          <p:cNvSpPr txBox="1"/>
          <p:nvPr/>
        </p:nvSpPr>
        <p:spPr>
          <a:xfrm>
            <a:off x="6172200" y="3572375"/>
            <a:ext cx="1066800" cy="381000"/>
          </a:xfrm>
          <a:prstGeom prst="rect">
            <a:avLst/>
          </a:prstGeom>
          <a:solidFill>
            <a:srgbClr val="EFEFEF"/>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&lt;wrapper&gt;</a:t>
            </a:r>
            <a:endParaRPr>
              <a:solidFill>
                <a:srgbClr val="0000FF"/>
              </a:solidFill>
              <a:latin typeface="Droid Sans"/>
              <a:ea typeface="Droid Sans"/>
              <a:cs typeface="Droid Sans"/>
              <a:sym typeface="Droid Sans"/>
            </a:endParaRPr>
          </a:p>
        </p:txBody>
      </p:sp>
      <p:sp>
        <p:nvSpPr>
          <p:cNvPr id="345" name="Google Shape;345;p26"/>
          <p:cNvSpPr txBox="1"/>
          <p:nvPr/>
        </p:nvSpPr>
        <p:spPr>
          <a:xfrm>
            <a:off x="6400800" y="4029575"/>
            <a:ext cx="838200" cy="304800"/>
          </a:xfrm>
          <a:prstGeom prst="rect">
            <a:avLst/>
          </a:prstGeom>
          <a:solidFill>
            <a:srgbClr val="EFEFEF"/>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&lt;b&gt;</a:t>
            </a:r>
            <a:endParaRPr>
              <a:solidFill>
                <a:srgbClr val="0000FF"/>
              </a:solidFill>
              <a:latin typeface="Droid Sans"/>
              <a:ea typeface="Droid Sans"/>
              <a:cs typeface="Droid Sans"/>
              <a:sym typeface="Droid Sans"/>
            </a:endParaRPr>
          </a:p>
        </p:txBody>
      </p:sp>
      <p:cxnSp>
        <p:nvCxnSpPr>
          <p:cNvPr id="346" name="Google Shape;346;p26"/>
          <p:cNvCxnSpPr/>
          <p:nvPr/>
        </p:nvCxnSpPr>
        <p:spPr>
          <a:xfrm flipH="1" rot="-5400000">
            <a:off x="5983500" y="3545975"/>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347" name="Google Shape;347;p26"/>
          <p:cNvCxnSpPr/>
          <p:nvPr/>
        </p:nvCxnSpPr>
        <p:spPr>
          <a:xfrm flipH="1" rot="-5400000">
            <a:off x="6198600" y="4003175"/>
            <a:ext cx="238500" cy="138900"/>
          </a:xfrm>
          <a:prstGeom prst="curvedConnector2">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sp>
        <p:nvSpPr>
          <p:cNvPr id="354" name="Google Shape;354;p27"/>
          <p:cNvSpPr txBox="1"/>
          <p:nvPr/>
        </p:nvSpPr>
        <p:spPr>
          <a:xfrm>
            <a:off x="3334275" y="1244700"/>
            <a:ext cx="5248800" cy="11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8761D"/>
                </a:solidFill>
                <a:latin typeface="Consolas"/>
                <a:ea typeface="Consolas"/>
                <a:cs typeface="Consolas"/>
                <a:sym typeface="Consolas"/>
              </a:rPr>
              <a:t>/* every &lt;p&gt; has red text */</a:t>
            </a:r>
            <a:endParaRPr sz="2400">
              <a:solidFill>
                <a:srgbClr val="38761D"/>
              </a:solidFill>
              <a:latin typeface="Consolas"/>
              <a:ea typeface="Consolas"/>
              <a:cs typeface="Consolas"/>
              <a:sym typeface="Consolas"/>
            </a:endParaRPr>
          </a:p>
          <a:p>
            <a:pPr indent="0" lvl="0" marL="0" rtl="0" algn="l">
              <a:spcBef>
                <a:spcPts val="0"/>
              </a:spcBef>
              <a:spcAft>
                <a:spcPts val="0"/>
              </a:spcAft>
              <a:buNone/>
            </a:pPr>
            <a:r>
              <a:rPr lang="en" sz="2400">
                <a:latin typeface="Consolas"/>
                <a:ea typeface="Consolas"/>
                <a:cs typeface="Consolas"/>
                <a:sym typeface="Consolas"/>
              </a:rPr>
              <a:t>p </a:t>
            </a:r>
            <a:r>
              <a:rPr lang="en" sz="2400">
                <a:solidFill>
                  <a:srgbClr val="0000FF"/>
                </a:solidFill>
                <a:latin typeface="Consolas"/>
                <a:ea typeface="Consolas"/>
                <a:cs typeface="Consolas"/>
                <a:sym typeface="Consolas"/>
              </a:rPr>
              <a:t>{</a:t>
            </a:r>
            <a:r>
              <a:rPr lang="en" sz="2400">
                <a:latin typeface="Consolas"/>
                <a:ea typeface="Consolas"/>
                <a:cs typeface="Consolas"/>
                <a:sym typeface="Consolas"/>
              </a:rPr>
              <a:t> color: red </a:t>
            </a:r>
            <a:r>
              <a:rPr lang="en" sz="2400">
                <a:solidFill>
                  <a:srgbClr val="0000FF"/>
                </a:solidFill>
                <a:latin typeface="Consolas"/>
                <a:ea typeface="Consolas"/>
                <a:cs typeface="Consolas"/>
                <a:sym typeface="Consolas"/>
              </a:rPr>
              <a:t>}</a:t>
            </a:r>
            <a:endParaRPr sz="2400">
              <a:solidFill>
                <a:srgbClr val="0000FF"/>
              </a:solidFill>
              <a:latin typeface="Consolas"/>
              <a:ea typeface="Consolas"/>
              <a:cs typeface="Consolas"/>
              <a:sym typeface="Consolas"/>
            </a:endParaRPr>
          </a:p>
        </p:txBody>
      </p:sp>
      <p:sp>
        <p:nvSpPr>
          <p:cNvPr id="355" name="Google Shape;355;p27"/>
          <p:cNvSpPr txBox="1"/>
          <p:nvPr/>
        </p:nvSpPr>
        <p:spPr>
          <a:xfrm>
            <a:off x="457200" y="1371600"/>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356" name="Google Shape;356;p27"/>
          <p:cNvSpPr txBox="1"/>
          <p:nvPr/>
        </p:nvSpPr>
        <p:spPr>
          <a:xfrm>
            <a:off x="685800" y="1752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357" name="Google Shape;357;p27"/>
          <p:cNvSpPr txBox="1"/>
          <p:nvPr/>
        </p:nvSpPr>
        <p:spPr>
          <a:xfrm>
            <a:off x="914400" y="2133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358" name="Google Shape;358;p27"/>
          <p:cNvSpPr txBox="1"/>
          <p:nvPr/>
        </p:nvSpPr>
        <p:spPr>
          <a:xfrm>
            <a:off x="1143000" y="2514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359" name="Google Shape;359;p27"/>
          <p:cNvSpPr txBox="1"/>
          <p:nvPr/>
        </p:nvSpPr>
        <p:spPr>
          <a:xfrm>
            <a:off x="1371600" y="2895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60" name="Google Shape;360;p27"/>
          <p:cNvSpPr txBox="1"/>
          <p:nvPr/>
        </p:nvSpPr>
        <p:spPr>
          <a:xfrm>
            <a:off x="1371600" y="3657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61" name="Google Shape;361;p27"/>
          <p:cNvSpPr txBox="1"/>
          <p:nvPr/>
        </p:nvSpPr>
        <p:spPr>
          <a:xfrm>
            <a:off x="1600200" y="3276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362" name="Google Shape;362;p27"/>
          <p:cNvSpPr txBox="1"/>
          <p:nvPr/>
        </p:nvSpPr>
        <p:spPr>
          <a:xfrm>
            <a:off x="1600200" y="4038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363" name="Google Shape;363;p27"/>
          <p:cNvCxnSpPr>
            <a:endCxn id="356" idx="1"/>
          </p:cNvCxnSpPr>
          <p:nvPr/>
        </p:nvCxnSpPr>
        <p:spPr>
          <a:xfrm flipH="1" rot="-5400000">
            <a:off x="500400" y="17196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364" name="Google Shape;364;p27"/>
          <p:cNvCxnSpPr>
            <a:endCxn id="357" idx="1"/>
          </p:cNvCxnSpPr>
          <p:nvPr/>
        </p:nvCxnSpPr>
        <p:spPr>
          <a:xfrm flipH="1" rot="-5400000">
            <a:off x="722550" y="20941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365" name="Google Shape;365;p27"/>
          <p:cNvCxnSpPr>
            <a:endCxn id="358" idx="1"/>
          </p:cNvCxnSpPr>
          <p:nvPr/>
        </p:nvCxnSpPr>
        <p:spPr>
          <a:xfrm flipH="1" rot="-5400000">
            <a:off x="954300" y="24783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366" name="Google Shape;366;p27"/>
          <p:cNvCxnSpPr>
            <a:endCxn id="359" idx="1"/>
          </p:cNvCxnSpPr>
          <p:nvPr/>
        </p:nvCxnSpPr>
        <p:spPr>
          <a:xfrm flipH="1" rot="-5400000">
            <a:off x="1191000" y="28674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367" name="Google Shape;367;p27"/>
          <p:cNvCxnSpPr>
            <a:endCxn id="361" idx="1"/>
          </p:cNvCxnSpPr>
          <p:nvPr/>
        </p:nvCxnSpPr>
        <p:spPr>
          <a:xfrm flipH="1" rot="-5400000">
            <a:off x="1413150" y="32419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368" name="Google Shape;368;p27"/>
          <p:cNvCxnSpPr>
            <a:endCxn id="362" idx="1"/>
          </p:cNvCxnSpPr>
          <p:nvPr/>
        </p:nvCxnSpPr>
        <p:spPr>
          <a:xfrm flipH="1" rot="-5400000">
            <a:off x="1412400" y="4003200"/>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369" name="Google Shape;369;p27"/>
          <p:cNvCxnSpPr>
            <a:endCxn id="360" idx="1"/>
          </p:cNvCxnSpPr>
          <p:nvPr/>
        </p:nvCxnSpPr>
        <p:spPr>
          <a:xfrm flipH="1" rot="-5400000">
            <a:off x="814800" y="3253200"/>
            <a:ext cx="977100" cy="136500"/>
          </a:xfrm>
          <a:prstGeom prst="curvedConnector2">
            <a:avLst/>
          </a:prstGeom>
          <a:noFill/>
          <a:ln cap="flat" cmpd="sng" w="19050">
            <a:solidFill>
              <a:schemeClr val="dk2"/>
            </a:solidFill>
            <a:prstDash val="solid"/>
            <a:round/>
            <a:headEnd len="med" w="med" type="none"/>
            <a:tailEnd len="med" w="med" type="none"/>
          </a:ln>
        </p:spPr>
      </p:cxnSp>
      <p:cxnSp>
        <p:nvCxnSpPr>
          <p:cNvPr id="370" name="Google Shape;370;p27"/>
          <p:cNvCxnSpPr>
            <a:endCxn id="359" idx="3"/>
          </p:cNvCxnSpPr>
          <p:nvPr/>
        </p:nvCxnSpPr>
        <p:spPr>
          <a:xfrm flipH="1">
            <a:off x="1905000" y="2137800"/>
            <a:ext cx="1613400" cy="910200"/>
          </a:xfrm>
          <a:prstGeom prst="curvedConnector3">
            <a:avLst>
              <a:gd fmla="val 9289" name="adj1"/>
            </a:avLst>
          </a:prstGeom>
          <a:noFill/>
          <a:ln cap="flat" cmpd="sng" w="28575">
            <a:solidFill>
              <a:srgbClr val="3C78D8"/>
            </a:solidFill>
            <a:prstDash val="solid"/>
            <a:round/>
            <a:headEnd len="med" w="med" type="none"/>
            <a:tailEnd len="med" w="med" type="triangle"/>
          </a:ln>
        </p:spPr>
      </p:cxnSp>
      <p:cxnSp>
        <p:nvCxnSpPr>
          <p:cNvPr id="371" name="Google Shape;371;p27"/>
          <p:cNvCxnSpPr>
            <a:endCxn id="360" idx="3"/>
          </p:cNvCxnSpPr>
          <p:nvPr/>
        </p:nvCxnSpPr>
        <p:spPr>
          <a:xfrm rot="5400000">
            <a:off x="1867800" y="2167200"/>
            <a:ext cx="1680000" cy="1605600"/>
          </a:xfrm>
          <a:prstGeom prst="curvedConnector2">
            <a:avLst/>
          </a:prstGeom>
          <a:noFill/>
          <a:ln cap="flat" cmpd="sng" w="28575">
            <a:solidFill>
              <a:srgbClr val="3C78D8"/>
            </a:solidFill>
            <a:prstDash val="solid"/>
            <a:round/>
            <a:headEnd len="med" w="med" type="none"/>
            <a:tailEnd len="med" w="med" type="triangle"/>
          </a:ln>
        </p:spPr>
      </p:cxnSp>
      <p:sp>
        <p:nvSpPr>
          <p:cNvPr id="372" name="Google Shape;372;p27"/>
          <p:cNvSpPr txBox="1"/>
          <p:nvPr/>
        </p:nvSpPr>
        <p:spPr>
          <a:xfrm rot="-3518686">
            <a:off x="2967753" y="2855471"/>
            <a:ext cx="865968" cy="38505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selects</a:t>
            </a:r>
            <a:endParaRPr i="1">
              <a:latin typeface="Droid Serif"/>
              <a:ea typeface="Droid Serif"/>
              <a:cs typeface="Droid Serif"/>
              <a:sym typeface="Droid Serif"/>
            </a:endParaRPr>
          </a:p>
        </p:txBody>
      </p:sp>
      <p:pic>
        <p:nvPicPr>
          <p:cNvPr descr="Laptop-clipart-images-and-notebook-clip-art-photo-share-submit-2.png" id="373" name="Google Shape;373;p27"/>
          <p:cNvPicPr preferRelativeResize="0"/>
          <p:nvPr/>
        </p:nvPicPr>
        <p:blipFill>
          <a:blip r:embed="rId3">
            <a:alphaModFix/>
          </a:blip>
          <a:stretch>
            <a:fillRect/>
          </a:stretch>
        </p:blipFill>
        <p:spPr>
          <a:xfrm>
            <a:off x="5008766" y="2514599"/>
            <a:ext cx="3461155" cy="2239375"/>
          </a:xfrm>
          <a:prstGeom prst="rect">
            <a:avLst/>
          </a:prstGeom>
          <a:noFill/>
          <a:ln>
            <a:noFill/>
          </a:ln>
        </p:spPr>
      </p:pic>
      <p:sp>
        <p:nvSpPr>
          <p:cNvPr id="374" name="Google Shape;374;p27"/>
          <p:cNvSpPr txBox="1"/>
          <p:nvPr/>
        </p:nvSpPr>
        <p:spPr>
          <a:xfrm>
            <a:off x="5632600" y="3013525"/>
            <a:ext cx="1333200" cy="7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Times New Roman"/>
                <a:ea typeface="Times New Roman"/>
                <a:cs typeface="Times New Roman"/>
                <a:sym typeface="Times New Roman"/>
              </a:rPr>
              <a:t>hello</a:t>
            </a:r>
            <a:endParaRPr>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FF0000"/>
                </a:solidFill>
                <a:latin typeface="Times New Roman"/>
                <a:ea typeface="Times New Roman"/>
                <a:cs typeface="Times New Roman"/>
                <a:sym typeface="Times New Roman"/>
              </a:rPr>
              <a:t>world</a:t>
            </a:r>
            <a:endParaRPr>
              <a:solidFill>
                <a:srgbClr val="FF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sp>
        <p:nvSpPr>
          <p:cNvPr id="381" name="Google Shape;381;p28"/>
          <p:cNvSpPr txBox="1"/>
          <p:nvPr/>
        </p:nvSpPr>
        <p:spPr>
          <a:xfrm>
            <a:off x="5084750" y="1193475"/>
            <a:ext cx="12780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hello</a:t>
            </a:r>
            <a:endParaRPr b="1" sz="2400">
              <a:latin typeface="Times New Roman"/>
              <a:ea typeface="Times New Roman"/>
              <a:cs typeface="Times New Roman"/>
              <a:sym typeface="Times New Roman"/>
            </a:endParaRPr>
          </a:p>
        </p:txBody>
      </p:sp>
      <p:sp>
        <p:nvSpPr>
          <p:cNvPr id="382" name="Google Shape;382;p28"/>
          <p:cNvSpPr txBox="1"/>
          <p:nvPr/>
        </p:nvSpPr>
        <p:spPr>
          <a:xfrm>
            <a:off x="1259175" y="1244700"/>
            <a:ext cx="29457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font-weight: bold;</a:t>
            </a:r>
            <a:endParaRPr sz="1800">
              <a:latin typeface="Consolas"/>
              <a:ea typeface="Consolas"/>
              <a:cs typeface="Consolas"/>
              <a:sym typeface="Consolas"/>
            </a:endParaRPr>
          </a:p>
        </p:txBody>
      </p:sp>
      <p:sp>
        <p:nvSpPr>
          <p:cNvPr id="383" name="Google Shape;383;p28"/>
          <p:cNvSpPr txBox="1"/>
          <p:nvPr/>
        </p:nvSpPr>
        <p:spPr>
          <a:xfrm>
            <a:off x="1298600" y="1914400"/>
            <a:ext cx="29457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margin-left: 2cm;</a:t>
            </a:r>
            <a:endParaRPr sz="1800">
              <a:latin typeface="Consolas"/>
              <a:ea typeface="Consolas"/>
              <a:cs typeface="Consolas"/>
              <a:sym typeface="Consolas"/>
            </a:endParaRPr>
          </a:p>
        </p:txBody>
      </p:sp>
      <p:sp>
        <p:nvSpPr>
          <p:cNvPr id="384" name="Google Shape;384;p28"/>
          <p:cNvSpPr txBox="1"/>
          <p:nvPr/>
        </p:nvSpPr>
        <p:spPr>
          <a:xfrm>
            <a:off x="5999850" y="1841500"/>
            <a:ext cx="12780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
        <p:nvSpPr>
          <p:cNvPr id="385" name="Google Shape;385;p28"/>
          <p:cNvSpPr txBox="1"/>
          <p:nvPr/>
        </p:nvSpPr>
        <p:spPr>
          <a:xfrm>
            <a:off x="1298600" y="2584100"/>
            <a:ext cx="29457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outline: dashed blue;</a:t>
            </a:r>
            <a:endParaRPr sz="1800">
              <a:latin typeface="Consolas"/>
              <a:ea typeface="Consolas"/>
              <a:cs typeface="Consolas"/>
              <a:sym typeface="Consolas"/>
            </a:endParaRPr>
          </a:p>
        </p:txBody>
      </p:sp>
      <p:sp>
        <p:nvSpPr>
          <p:cNvPr id="386" name="Google Shape;386;p28"/>
          <p:cNvSpPr txBox="1"/>
          <p:nvPr/>
        </p:nvSpPr>
        <p:spPr>
          <a:xfrm>
            <a:off x="5139975" y="2489525"/>
            <a:ext cx="1278000" cy="569700"/>
          </a:xfrm>
          <a:prstGeom prst="rect">
            <a:avLst/>
          </a:prstGeom>
          <a:noFill/>
          <a:ln cap="flat" cmpd="sng" w="19050">
            <a:solidFill>
              <a:srgbClr val="0000FF"/>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
        <p:nvSpPr>
          <p:cNvPr id="387" name="Google Shape;387;p28"/>
          <p:cNvSpPr txBox="1"/>
          <p:nvPr/>
        </p:nvSpPr>
        <p:spPr>
          <a:xfrm>
            <a:off x="1298600" y="3253800"/>
            <a:ext cx="34311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transform: rotate(20deg);</a:t>
            </a:r>
            <a:endParaRPr sz="1800">
              <a:latin typeface="Consolas"/>
              <a:ea typeface="Consolas"/>
              <a:cs typeface="Consolas"/>
              <a:sym typeface="Consolas"/>
            </a:endParaRPr>
          </a:p>
        </p:txBody>
      </p:sp>
      <p:sp>
        <p:nvSpPr>
          <p:cNvPr id="388" name="Google Shape;388;p28"/>
          <p:cNvSpPr txBox="1"/>
          <p:nvPr/>
        </p:nvSpPr>
        <p:spPr>
          <a:xfrm rot="1164791">
            <a:off x="5139944" y="3333753"/>
            <a:ext cx="1278063" cy="56967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pic>
        <p:nvPicPr>
          <p:cNvPr descr="kitten2_1479489448041_7071161_ver1.0.jpg" id="389" name="Google Shape;389;p28"/>
          <p:cNvPicPr preferRelativeResize="0"/>
          <p:nvPr/>
        </p:nvPicPr>
        <p:blipFill>
          <a:blip r:embed="rId3">
            <a:alphaModFix/>
          </a:blip>
          <a:stretch>
            <a:fillRect/>
          </a:stretch>
        </p:blipFill>
        <p:spPr>
          <a:xfrm>
            <a:off x="5081625" y="3893750"/>
            <a:ext cx="1208888" cy="907800"/>
          </a:xfrm>
          <a:prstGeom prst="rect">
            <a:avLst/>
          </a:prstGeom>
          <a:noFill/>
          <a:ln>
            <a:noFill/>
          </a:ln>
        </p:spPr>
      </p:pic>
      <p:sp>
        <p:nvSpPr>
          <p:cNvPr id="390" name="Google Shape;390;p28"/>
          <p:cNvSpPr txBox="1"/>
          <p:nvPr/>
        </p:nvSpPr>
        <p:spPr>
          <a:xfrm>
            <a:off x="1298600" y="4012875"/>
            <a:ext cx="37200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background: url(kitten.jpg);</a:t>
            </a:r>
            <a:endParaRPr sz="1800">
              <a:latin typeface="Consolas"/>
              <a:ea typeface="Consolas"/>
              <a:cs typeface="Consolas"/>
              <a:sym typeface="Consolas"/>
            </a:endParaRPr>
          </a:p>
        </p:txBody>
      </p:sp>
      <p:sp>
        <p:nvSpPr>
          <p:cNvPr id="391" name="Google Shape;391;p28"/>
          <p:cNvSpPr txBox="1"/>
          <p:nvPr/>
        </p:nvSpPr>
        <p:spPr>
          <a:xfrm>
            <a:off x="5198325" y="3969525"/>
            <a:ext cx="12780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sp>
        <p:nvSpPr>
          <p:cNvPr id="398" name="Google Shape;398;p29"/>
          <p:cNvSpPr txBox="1"/>
          <p:nvPr/>
        </p:nvSpPr>
        <p:spPr>
          <a:xfrm>
            <a:off x="446975" y="1331475"/>
            <a:ext cx="6968400" cy="3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8761D"/>
                </a:solidFill>
                <a:latin typeface="Consolas"/>
                <a:ea typeface="Consolas"/>
                <a:cs typeface="Consolas"/>
                <a:sym typeface="Consolas"/>
              </a:rPr>
              <a:t>/* </a:t>
            </a:r>
            <a:r>
              <a:rPr i="1" lang="en" sz="1800">
                <a:solidFill>
                  <a:srgbClr val="38761D"/>
                </a:solidFill>
                <a:latin typeface="Droid Serif"/>
                <a:ea typeface="Droid Serif"/>
                <a:cs typeface="Droid Serif"/>
                <a:sym typeface="Droid Serif"/>
              </a:rPr>
              <a:t>every other  </a:t>
            </a:r>
            <a:r>
              <a:rPr lang="en" sz="1800">
                <a:solidFill>
                  <a:srgbClr val="38761D"/>
                </a:solidFill>
                <a:latin typeface="Consolas"/>
                <a:ea typeface="Consolas"/>
                <a:cs typeface="Consolas"/>
                <a:sym typeface="Consolas"/>
              </a:rPr>
              <a:t>&lt;p&gt;</a:t>
            </a:r>
            <a:r>
              <a:rPr i="1" lang="en" sz="1800">
                <a:solidFill>
                  <a:srgbClr val="38761D"/>
                </a:solidFill>
                <a:latin typeface="Droid Serif"/>
                <a:ea typeface="Droid Serif"/>
                <a:cs typeface="Droid Serif"/>
                <a:sym typeface="Droid Serif"/>
              </a:rPr>
              <a:t>  in any  </a:t>
            </a:r>
            <a:r>
              <a:rPr lang="en" sz="1800">
                <a:solidFill>
                  <a:srgbClr val="38761D"/>
                </a:solidFill>
                <a:latin typeface="Consolas"/>
                <a:ea typeface="Consolas"/>
                <a:cs typeface="Consolas"/>
                <a:sym typeface="Consolas"/>
              </a:rPr>
              <a:t>&lt;div&gt;</a:t>
            </a:r>
            <a:r>
              <a:rPr i="1" lang="en" sz="1800">
                <a:solidFill>
                  <a:srgbClr val="38761D"/>
                </a:solidFill>
                <a:latin typeface="Droid Serif"/>
                <a:ea typeface="Droid Serif"/>
                <a:cs typeface="Droid Serif"/>
                <a:sym typeface="Droid Serif"/>
              </a:rPr>
              <a:t>  without  </a:t>
            </a:r>
            <a:r>
              <a:rPr lang="en" sz="1800">
                <a:solidFill>
                  <a:srgbClr val="38761D"/>
                </a:solidFill>
                <a:latin typeface="Consolas"/>
                <a:ea typeface="Consolas"/>
                <a:cs typeface="Consolas"/>
                <a:sym typeface="Consolas"/>
              </a:rPr>
              <a:t>class="foo"</a:t>
            </a:r>
            <a:r>
              <a:rPr lang="en" sz="2400">
                <a:solidFill>
                  <a:srgbClr val="38761D"/>
                </a:solidFill>
                <a:latin typeface="Consolas"/>
                <a:ea typeface="Consolas"/>
                <a:cs typeface="Consolas"/>
                <a:sym typeface="Consolas"/>
              </a:rPr>
              <a:t> */</a:t>
            </a:r>
            <a:endParaRPr sz="2400">
              <a:solidFill>
                <a:srgbClr val="38761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400">
                <a:solidFill>
                  <a:srgbClr val="0000FF"/>
                </a:solidFill>
                <a:latin typeface="Consolas"/>
                <a:ea typeface="Consolas"/>
                <a:cs typeface="Consolas"/>
                <a:sym typeface="Consolas"/>
              </a:rPr>
              <a:t>div</a:t>
            </a:r>
            <a:r>
              <a:rPr lang="en" sz="2400">
                <a:solidFill>
                  <a:srgbClr val="980000"/>
                </a:solidFill>
                <a:latin typeface="Consolas"/>
                <a:ea typeface="Consolas"/>
                <a:cs typeface="Consolas"/>
                <a:sym typeface="Consolas"/>
              </a:rPr>
              <a:t>:not</a:t>
            </a:r>
            <a:r>
              <a:rPr lang="en" sz="2400">
                <a:latin typeface="Consolas"/>
                <a:ea typeface="Consolas"/>
                <a:cs typeface="Consolas"/>
                <a:sym typeface="Consolas"/>
              </a:rPr>
              <a:t>(.foo) &gt; </a:t>
            </a:r>
            <a:r>
              <a:rPr lang="en" sz="2400">
                <a:solidFill>
                  <a:srgbClr val="0000FF"/>
                </a:solidFill>
                <a:latin typeface="Consolas"/>
                <a:ea typeface="Consolas"/>
                <a:cs typeface="Consolas"/>
                <a:sym typeface="Consolas"/>
              </a:rPr>
              <a:t>p</a:t>
            </a:r>
            <a:r>
              <a:rPr lang="en" sz="2400">
                <a:solidFill>
                  <a:srgbClr val="980000"/>
                </a:solidFill>
                <a:latin typeface="Consolas"/>
                <a:ea typeface="Consolas"/>
                <a:cs typeface="Consolas"/>
                <a:sym typeface="Consolas"/>
              </a:rPr>
              <a:t>:nth-of-type</a:t>
            </a:r>
            <a:r>
              <a:rPr lang="en" sz="2400">
                <a:latin typeface="Consolas"/>
                <a:ea typeface="Consolas"/>
                <a:cs typeface="Consolas"/>
                <a:sym typeface="Consolas"/>
              </a:rPr>
              <a:t>(2n) {</a:t>
            </a:r>
            <a:endParaRPr sz="24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400">
                <a:latin typeface="Consolas"/>
                <a:ea typeface="Consolas"/>
                <a:cs typeface="Consolas"/>
                <a:sym typeface="Consolas"/>
              </a:rPr>
              <a:t>  color: red </a:t>
            </a:r>
            <a:r>
              <a:rPr lang="en" sz="2400">
                <a:solidFill>
                  <a:srgbClr val="980000"/>
                </a:solidFill>
                <a:latin typeface="Consolas"/>
                <a:ea typeface="Consolas"/>
                <a:cs typeface="Consolas"/>
                <a:sym typeface="Consolas"/>
              </a:rPr>
              <a:t>!important</a:t>
            </a:r>
            <a:r>
              <a:rPr lang="en" sz="2400">
                <a:latin typeface="Consolas"/>
                <a:ea typeface="Consolas"/>
                <a:cs typeface="Consolas"/>
                <a:sym typeface="Consolas"/>
              </a:rPr>
              <a:t>;</a:t>
            </a:r>
            <a:endParaRPr sz="2400">
              <a:latin typeface="Consolas"/>
              <a:ea typeface="Consolas"/>
              <a:cs typeface="Consolas"/>
              <a:sym typeface="Consolas"/>
            </a:endParaRPr>
          </a:p>
          <a:p>
            <a:pPr indent="0" lvl="0" marL="0" rtl="0" algn="l">
              <a:spcBef>
                <a:spcPts val="0"/>
              </a:spcBef>
              <a:spcAft>
                <a:spcPts val="0"/>
              </a:spcAft>
              <a:buNone/>
            </a:pPr>
            <a:r>
              <a:rPr lang="en" sz="2400">
                <a:latin typeface="Consolas"/>
                <a:ea typeface="Consolas"/>
                <a:cs typeface="Consolas"/>
                <a:sym typeface="Consolas"/>
              </a:rPr>
              <a:t>}</a:t>
            </a:r>
            <a:endParaRPr sz="2400">
              <a:latin typeface="Consolas"/>
              <a:ea typeface="Consolas"/>
              <a:cs typeface="Consolas"/>
              <a:sym typeface="Consolas"/>
            </a:endParaRPr>
          </a:p>
          <a:p>
            <a:pPr indent="0" lvl="0" marL="0" rtl="0" algn="l">
              <a:spcBef>
                <a:spcPts val="0"/>
              </a:spcBef>
              <a:spcAft>
                <a:spcPts val="0"/>
              </a:spcAft>
              <a:buNone/>
            </a:pPr>
            <a:r>
              <a:t/>
            </a:r>
            <a:endParaRPr sz="2400">
              <a:latin typeface="Consolas"/>
              <a:ea typeface="Consolas"/>
              <a:cs typeface="Consolas"/>
              <a:sym typeface="Consolas"/>
            </a:endParaRPr>
          </a:p>
          <a:p>
            <a:pPr indent="0" lvl="0" marL="0" rtl="0" algn="l">
              <a:spcBef>
                <a:spcPts val="0"/>
              </a:spcBef>
              <a:spcAft>
                <a:spcPts val="0"/>
              </a:spcAft>
              <a:buNone/>
            </a:pPr>
            <a:r>
              <a:rPr lang="en" sz="2400">
                <a:solidFill>
                  <a:srgbClr val="0000FF"/>
                </a:solidFill>
                <a:latin typeface="Consolas"/>
                <a:ea typeface="Consolas"/>
                <a:cs typeface="Consolas"/>
                <a:sym typeface="Consolas"/>
              </a:rPr>
              <a:t>p</a:t>
            </a:r>
            <a:r>
              <a:rPr lang="en" sz="2400">
                <a:latin typeface="Consolas"/>
                <a:ea typeface="Consolas"/>
                <a:cs typeface="Consolas"/>
                <a:sym typeface="Consolas"/>
              </a:rPr>
              <a:t> {</a:t>
            </a:r>
            <a:endParaRPr sz="2400">
              <a:latin typeface="Consolas"/>
              <a:ea typeface="Consolas"/>
              <a:cs typeface="Consolas"/>
              <a:sym typeface="Consolas"/>
            </a:endParaRPr>
          </a:p>
          <a:p>
            <a:pPr indent="0" lvl="0" marL="0" rtl="0" algn="l">
              <a:spcBef>
                <a:spcPts val="0"/>
              </a:spcBef>
              <a:spcAft>
                <a:spcPts val="0"/>
              </a:spcAft>
              <a:buNone/>
            </a:pPr>
            <a:r>
              <a:rPr lang="en" sz="2400">
                <a:latin typeface="Consolas"/>
                <a:ea typeface="Consolas"/>
                <a:cs typeface="Consolas"/>
                <a:sym typeface="Consolas"/>
              </a:rPr>
              <a:t>  color: blue;</a:t>
            </a:r>
            <a:endParaRPr sz="24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400">
                <a:latin typeface="Consolas"/>
                <a:ea typeface="Consolas"/>
                <a:cs typeface="Consolas"/>
                <a:sym typeface="Consolas"/>
              </a:rPr>
              <a:t>}</a:t>
            </a:r>
            <a:endParaRPr sz="2400">
              <a:latin typeface="Consolas"/>
              <a:ea typeface="Consolas"/>
              <a:cs typeface="Consolas"/>
              <a:sym typeface="Consolas"/>
            </a:endParaRPr>
          </a:p>
          <a:p>
            <a:pPr indent="0" lvl="0" marL="0" rtl="0" algn="l">
              <a:spcBef>
                <a:spcPts val="0"/>
              </a:spcBef>
              <a:spcAft>
                <a:spcPts val="0"/>
              </a:spcAft>
              <a:buNone/>
            </a:pPr>
            <a:r>
              <a:t/>
            </a:r>
            <a:endParaRPr sz="2400">
              <a:latin typeface="Consolas"/>
              <a:ea typeface="Consolas"/>
              <a:cs typeface="Consolas"/>
              <a:sym typeface="Consolas"/>
            </a:endParaRPr>
          </a:p>
        </p:txBody>
      </p:sp>
      <p:sp>
        <p:nvSpPr>
          <p:cNvPr id="399" name="Google Shape;399;p29"/>
          <p:cNvSpPr txBox="1"/>
          <p:nvPr/>
        </p:nvSpPr>
        <p:spPr>
          <a:xfrm>
            <a:off x="4748700" y="3295100"/>
            <a:ext cx="3518700" cy="104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selectors can be complex!</a:t>
            </a:r>
            <a:br>
              <a:rPr i="1" lang="en" sz="1800">
                <a:latin typeface="Droid Serif"/>
                <a:ea typeface="Droid Serif"/>
                <a:cs typeface="Droid Serif"/>
                <a:sym typeface="Droid Serif"/>
              </a:rPr>
            </a:b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declarations may conflict!</a:t>
            </a:r>
            <a:endParaRPr i="1" sz="1800">
              <a:latin typeface="Droid Serif"/>
              <a:ea typeface="Droid Serif"/>
              <a:cs typeface="Droid Serif"/>
              <a:sym typeface="Droid Serif"/>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sp>
        <p:nvSpPr>
          <p:cNvPr id="406" name="Google Shape;406;p30"/>
          <p:cNvSpPr txBox="1"/>
          <p:nvPr/>
        </p:nvSpPr>
        <p:spPr>
          <a:xfrm>
            <a:off x="2895600" y="1371600"/>
            <a:ext cx="2057400" cy="1600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0000FF"/>
                </a:solidFill>
                <a:latin typeface="Consolas"/>
                <a:ea typeface="Consolas"/>
                <a:cs typeface="Consolas"/>
                <a:sym typeface="Consolas"/>
              </a:rPr>
              <a:t>div</a:t>
            </a:r>
            <a:r>
              <a:rPr lang="en" sz="1000">
                <a:solidFill>
                  <a:srgbClr val="980000"/>
                </a:solidFill>
                <a:latin typeface="Consolas"/>
                <a:ea typeface="Consolas"/>
                <a:cs typeface="Consolas"/>
                <a:sym typeface="Consolas"/>
              </a:rPr>
              <a:t>:not</a:t>
            </a:r>
            <a:r>
              <a:rPr lang="en" sz="1000">
                <a:solidFill>
                  <a:schemeClr val="dk1"/>
                </a:solidFill>
                <a:latin typeface="Consolas"/>
                <a:ea typeface="Consolas"/>
                <a:cs typeface="Consolas"/>
                <a:sym typeface="Consolas"/>
              </a:rPr>
              <a:t>(.foo) &gt; </a:t>
            </a:r>
            <a:r>
              <a:rPr lang="en" sz="1000">
                <a:solidFill>
                  <a:srgbClr val="0000FF"/>
                </a:solidFill>
                <a:latin typeface="Consolas"/>
                <a:ea typeface="Consolas"/>
                <a:cs typeface="Consolas"/>
                <a:sym typeface="Consolas"/>
              </a:rPr>
              <a:t>p</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color: red </a:t>
            </a:r>
            <a:r>
              <a:rPr lang="en" sz="1000">
                <a:solidFill>
                  <a:srgbClr val="980000"/>
                </a:solidFill>
                <a:latin typeface="Consolas"/>
                <a:ea typeface="Consolas"/>
                <a:cs typeface="Consolas"/>
                <a:sym typeface="Consolas"/>
              </a:rPr>
              <a:t>!important</a:t>
            </a: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0000FF"/>
                </a:solidFill>
                <a:latin typeface="Consolas"/>
                <a:ea typeface="Consolas"/>
                <a:cs typeface="Consolas"/>
                <a:sym typeface="Consolas"/>
              </a:rPr>
              <a:t>p</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margin: 0;</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border-left-color: blue;</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spcBef>
                <a:spcPts val="0"/>
              </a:spcBef>
              <a:spcAft>
                <a:spcPts val="0"/>
              </a:spcAft>
              <a:buNone/>
            </a:pPr>
            <a:r>
              <a:t/>
            </a:r>
            <a:endParaRPr sz="1000">
              <a:solidFill>
                <a:srgbClr val="38761D"/>
              </a:solidFill>
              <a:latin typeface="Consolas"/>
              <a:ea typeface="Consolas"/>
              <a:cs typeface="Consolas"/>
              <a:sym typeface="Consolas"/>
            </a:endParaRPr>
          </a:p>
        </p:txBody>
      </p:sp>
      <p:sp>
        <p:nvSpPr>
          <p:cNvPr id="407" name="Google Shape;407;p30"/>
          <p:cNvSpPr txBox="1"/>
          <p:nvPr/>
        </p:nvSpPr>
        <p:spPr>
          <a:xfrm>
            <a:off x="737100" y="1361700"/>
            <a:ext cx="14727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nsolas"/>
                <a:ea typeface="Consolas"/>
                <a:cs typeface="Consolas"/>
                <a:sym typeface="Consolas"/>
              </a:rPr>
              <a:t>CSSParser</a:t>
            </a:r>
            <a:endParaRPr b="1" sz="1800">
              <a:solidFill>
                <a:srgbClr val="0000FF"/>
              </a:solidFill>
              <a:latin typeface="Consolas"/>
              <a:ea typeface="Consolas"/>
              <a:cs typeface="Consolas"/>
              <a:sym typeface="Consolas"/>
            </a:endParaRPr>
          </a:p>
        </p:txBody>
      </p:sp>
      <p:sp>
        <p:nvSpPr>
          <p:cNvPr id="408" name="Google Shape;408;p30"/>
          <p:cNvSpPr txBox="1"/>
          <p:nvPr/>
        </p:nvSpPr>
        <p:spPr>
          <a:xfrm>
            <a:off x="762000" y="2362200"/>
            <a:ext cx="1752600" cy="9144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409" name="Google Shape;409;p30"/>
          <p:cNvSpPr txBox="1"/>
          <p:nvPr/>
        </p:nvSpPr>
        <p:spPr>
          <a:xfrm>
            <a:off x="990600" y="2743200"/>
            <a:ext cx="1295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roid Sans"/>
              <a:ea typeface="Droid Sans"/>
              <a:cs typeface="Droid Sans"/>
              <a:sym typeface="Droid Sans"/>
            </a:endParaRPr>
          </a:p>
        </p:txBody>
      </p:sp>
      <p:cxnSp>
        <p:nvCxnSpPr>
          <p:cNvPr id="410" name="Google Shape;410;p30"/>
          <p:cNvCxnSpPr>
            <a:stCxn id="407" idx="2"/>
            <a:endCxn id="408" idx="0"/>
          </p:cNvCxnSpPr>
          <p:nvPr/>
        </p:nvCxnSpPr>
        <p:spPr>
          <a:xfrm>
            <a:off x="1473450" y="1828800"/>
            <a:ext cx="165000" cy="533400"/>
          </a:xfrm>
          <a:prstGeom prst="straightConnector1">
            <a:avLst/>
          </a:prstGeom>
          <a:noFill/>
          <a:ln cap="flat" cmpd="sng" w="19050">
            <a:solidFill>
              <a:schemeClr val="dk2"/>
            </a:solidFill>
            <a:prstDash val="solid"/>
            <a:round/>
            <a:headEnd len="med" w="med" type="none"/>
            <a:tailEnd len="med" w="med" type="triangle"/>
          </a:ln>
        </p:spPr>
      </p:cxnSp>
      <p:sp>
        <p:nvSpPr>
          <p:cNvPr id="411" name="Google Shape;411;p30"/>
          <p:cNvSpPr txBox="1"/>
          <p:nvPr/>
        </p:nvSpPr>
        <p:spPr>
          <a:xfrm>
            <a:off x="838200" y="1828800"/>
            <a:ext cx="6858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412" name="Google Shape;412;p30"/>
          <p:cNvSpPr txBox="1"/>
          <p:nvPr/>
        </p:nvSpPr>
        <p:spPr>
          <a:xfrm>
            <a:off x="1066800" y="2819400"/>
            <a:ext cx="1295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StyleRule</a:t>
            </a:r>
            <a:endParaRPr>
              <a:latin typeface="Droid Sans"/>
              <a:ea typeface="Droid Sans"/>
              <a:cs typeface="Droid Sans"/>
              <a:sym typeface="Droid Sans"/>
            </a:endParaRPr>
          </a:p>
        </p:txBody>
      </p:sp>
      <p:sp>
        <p:nvSpPr>
          <p:cNvPr id="413" name="Google Shape;413;p30"/>
          <p:cNvSpPr txBox="1"/>
          <p:nvPr/>
        </p:nvSpPr>
        <p:spPr>
          <a:xfrm>
            <a:off x="3124200" y="3276600"/>
            <a:ext cx="2286000" cy="14478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CSSPropertyValueSet</a:t>
            </a:r>
            <a:endParaRPr>
              <a:solidFill>
                <a:srgbClr val="0000FF"/>
              </a:solidFill>
              <a:latin typeface="Droid Sans"/>
              <a:ea typeface="Droid Sans"/>
              <a:cs typeface="Droid Sans"/>
              <a:sym typeface="Droid Sans"/>
            </a:endParaRPr>
          </a:p>
        </p:txBody>
      </p:sp>
      <p:sp>
        <p:nvSpPr>
          <p:cNvPr id="414" name="Google Shape;414;p30"/>
          <p:cNvSpPr txBox="1"/>
          <p:nvPr/>
        </p:nvSpPr>
        <p:spPr>
          <a:xfrm>
            <a:off x="3352800" y="3657600"/>
            <a:ext cx="1828800" cy="8382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Droid Sans"/>
              <a:ea typeface="Droid Sans"/>
              <a:cs typeface="Droid Sans"/>
              <a:sym typeface="Droid Sans"/>
            </a:endParaRPr>
          </a:p>
        </p:txBody>
      </p:sp>
      <p:sp>
        <p:nvSpPr>
          <p:cNvPr id="415" name="Google Shape;415;p30"/>
          <p:cNvSpPr txBox="1"/>
          <p:nvPr/>
        </p:nvSpPr>
        <p:spPr>
          <a:xfrm>
            <a:off x="3429000" y="3733800"/>
            <a:ext cx="1828800" cy="838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CSSPropertyValue</a:t>
            </a:r>
            <a:endParaRPr>
              <a:solidFill>
                <a:srgbClr val="0000FF"/>
              </a:solidFill>
              <a:latin typeface="Droid Sans"/>
              <a:ea typeface="Droid Sans"/>
              <a:cs typeface="Droid Sans"/>
              <a:sym typeface="Droid Sans"/>
            </a:endParaRPr>
          </a:p>
        </p:txBody>
      </p:sp>
      <p:sp>
        <p:nvSpPr>
          <p:cNvPr id="416" name="Google Shape;416;p30"/>
          <p:cNvSpPr txBox="1"/>
          <p:nvPr/>
        </p:nvSpPr>
        <p:spPr>
          <a:xfrm>
            <a:off x="3810000" y="4045200"/>
            <a:ext cx="990600" cy="37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666666"/>
                </a:solidFill>
                <a:latin typeface="Consolas"/>
                <a:ea typeface="Consolas"/>
                <a:cs typeface="Consolas"/>
                <a:sym typeface="Consolas"/>
              </a:rPr>
              <a:t>Property()</a:t>
            </a:r>
            <a:endParaRPr sz="1000">
              <a:solidFill>
                <a:srgbClr val="666666"/>
              </a:solidFill>
              <a:latin typeface="Consolas"/>
              <a:ea typeface="Consolas"/>
              <a:cs typeface="Consolas"/>
              <a:sym typeface="Consolas"/>
            </a:endParaRPr>
          </a:p>
          <a:p>
            <a:pPr indent="0" lvl="0" marL="0" rtl="0" algn="r">
              <a:spcBef>
                <a:spcPts val="0"/>
              </a:spcBef>
              <a:spcAft>
                <a:spcPts val="0"/>
              </a:spcAft>
              <a:buNone/>
            </a:pPr>
            <a:r>
              <a:rPr lang="en" sz="1000">
                <a:solidFill>
                  <a:srgbClr val="666666"/>
                </a:solidFill>
                <a:latin typeface="Consolas"/>
                <a:ea typeface="Consolas"/>
                <a:cs typeface="Consolas"/>
                <a:sym typeface="Consolas"/>
              </a:rPr>
              <a:t>Value()</a:t>
            </a:r>
            <a:endParaRPr sz="1000">
              <a:solidFill>
                <a:srgbClr val="666666"/>
              </a:solidFill>
              <a:latin typeface="Consolas"/>
              <a:ea typeface="Consolas"/>
              <a:cs typeface="Consolas"/>
              <a:sym typeface="Consolas"/>
            </a:endParaRPr>
          </a:p>
          <a:p>
            <a:pPr indent="0" lvl="0" marL="0" rtl="0" algn="r">
              <a:spcBef>
                <a:spcPts val="0"/>
              </a:spcBef>
              <a:spcAft>
                <a:spcPts val="0"/>
              </a:spcAft>
              <a:buNone/>
            </a:pPr>
            <a:r>
              <a:t/>
            </a:r>
            <a:endParaRPr sz="1000">
              <a:solidFill>
                <a:srgbClr val="666666"/>
              </a:solidFill>
              <a:latin typeface="Consolas"/>
              <a:ea typeface="Consolas"/>
              <a:cs typeface="Consolas"/>
              <a:sym typeface="Consolas"/>
            </a:endParaRPr>
          </a:p>
        </p:txBody>
      </p:sp>
      <p:sp>
        <p:nvSpPr>
          <p:cNvPr id="417" name="Google Shape;417;p30"/>
          <p:cNvSpPr txBox="1"/>
          <p:nvPr/>
        </p:nvSpPr>
        <p:spPr>
          <a:xfrm>
            <a:off x="5867400" y="3429000"/>
            <a:ext cx="1600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BorderLeftColor</a:t>
            </a:r>
            <a:endParaRPr>
              <a:solidFill>
                <a:srgbClr val="0000FF"/>
              </a:solidFill>
              <a:latin typeface="Droid Sans"/>
              <a:ea typeface="Droid Sans"/>
              <a:cs typeface="Droid Sans"/>
              <a:sym typeface="Droid Sans"/>
            </a:endParaRPr>
          </a:p>
        </p:txBody>
      </p:sp>
      <p:sp>
        <p:nvSpPr>
          <p:cNvPr id="418" name="Google Shape;418;p30"/>
          <p:cNvSpPr txBox="1"/>
          <p:nvPr/>
        </p:nvSpPr>
        <p:spPr>
          <a:xfrm>
            <a:off x="5867400" y="3810000"/>
            <a:ext cx="1600200" cy="9144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CSSColorValue</a:t>
            </a:r>
            <a:endParaRPr>
              <a:solidFill>
                <a:srgbClr val="0000FF"/>
              </a:solidFill>
              <a:latin typeface="Droid Sans"/>
              <a:ea typeface="Droid Sans"/>
              <a:cs typeface="Droid Sans"/>
              <a:sym typeface="Droid Sans"/>
            </a:endParaRPr>
          </a:p>
        </p:txBody>
      </p:sp>
      <p:sp>
        <p:nvSpPr>
          <p:cNvPr id="419" name="Google Shape;419;p30"/>
          <p:cNvSpPr txBox="1"/>
          <p:nvPr/>
        </p:nvSpPr>
        <p:spPr>
          <a:xfrm>
            <a:off x="6096000" y="4191000"/>
            <a:ext cx="1219200" cy="381000"/>
          </a:xfrm>
          <a:prstGeom prst="rect">
            <a:avLst/>
          </a:prstGeom>
          <a:solidFill>
            <a:srgbClr val="00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0x0000FFFF</a:t>
            </a:r>
            <a:endParaRPr>
              <a:solidFill>
                <a:srgbClr val="FFFFFF"/>
              </a:solidFill>
              <a:latin typeface="Consolas"/>
              <a:ea typeface="Consolas"/>
              <a:cs typeface="Consolas"/>
              <a:sym typeface="Consolas"/>
            </a:endParaRPr>
          </a:p>
        </p:txBody>
      </p:sp>
      <p:cxnSp>
        <p:nvCxnSpPr>
          <p:cNvPr id="420" name="Google Shape;420;p30"/>
          <p:cNvCxnSpPr/>
          <p:nvPr/>
        </p:nvCxnSpPr>
        <p:spPr>
          <a:xfrm>
            <a:off x="2190750" y="2984500"/>
            <a:ext cx="933300" cy="444600"/>
          </a:xfrm>
          <a:prstGeom prst="curvedConnector3">
            <a:avLst>
              <a:gd fmla="val 50000" name="adj1"/>
            </a:avLst>
          </a:prstGeom>
          <a:noFill/>
          <a:ln cap="flat" cmpd="sng" w="19050">
            <a:solidFill>
              <a:srgbClr val="666666"/>
            </a:solidFill>
            <a:prstDash val="solid"/>
            <a:round/>
            <a:headEnd len="med" w="med" type="oval"/>
            <a:tailEnd len="med" w="med" type="triangle"/>
          </a:ln>
        </p:spPr>
      </p:cxnSp>
      <p:cxnSp>
        <p:nvCxnSpPr>
          <p:cNvPr id="421" name="Google Shape;421;p30"/>
          <p:cNvCxnSpPr>
            <a:endCxn id="417" idx="1"/>
          </p:cNvCxnSpPr>
          <p:nvPr/>
        </p:nvCxnSpPr>
        <p:spPr>
          <a:xfrm flipH="1" rot="10800000">
            <a:off x="4799100" y="3581400"/>
            <a:ext cx="1068300" cy="639900"/>
          </a:xfrm>
          <a:prstGeom prst="curvedConnector3">
            <a:avLst>
              <a:gd fmla="val 50000" name="adj1"/>
            </a:avLst>
          </a:prstGeom>
          <a:noFill/>
          <a:ln cap="flat" cmpd="sng" w="19050">
            <a:solidFill>
              <a:srgbClr val="666666"/>
            </a:solidFill>
            <a:prstDash val="solid"/>
            <a:round/>
            <a:headEnd len="med" w="med" type="oval"/>
            <a:tailEnd len="med" w="med" type="triangle"/>
          </a:ln>
        </p:spPr>
      </p:cxnSp>
      <p:cxnSp>
        <p:nvCxnSpPr>
          <p:cNvPr id="422" name="Google Shape;422;p30"/>
          <p:cNvCxnSpPr>
            <a:endCxn id="407" idx="3"/>
          </p:cNvCxnSpPr>
          <p:nvPr/>
        </p:nvCxnSpPr>
        <p:spPr>
          <a:xfrm rot="10800000">
            <a:off x="2209800" y="1595250"/>
            <a:ext cx="685800" cy="4800"/>
          </a:xfrm>
          <a:prstGeom prst="straightConnector1">
            <a:avLst/>
          </a:prstGeom>
          <a:noFill/>
          <a:ln cap="flat" cmpd="sng" w="19050">
            <a:solidFill>
              <a:schemeClr val="dk2"/>
            </a:solidFill>
            <a:prstDash val="solid"/>
            <a:round/>
            <a:headEnd len="med" w="med" type="none"/>
            <a:tailEnd len="med" w="med" type="triangle"/>
          </a:ln>
        </p:spPr>
      </p:cxnSp>
      <p:cxnSp>
        <p:nvCxnSpPr>
          <p:cNvPr id="423" name="Google Shape;423;p30"/>
          <p:cNvCxnSpPr>
            <a:endCxn id="424" idx="0"/>
          </p:cNvCxnSpPr>
          <p:nvPr/>
        </p:nvCxnSpPr>
        <p:spPr>
          <a:xfrm rot="5400000">
            <a:off x="1612950" y="3138450"/>
            <a:ext cx="620700" cy="265200"/>
          </a:xfrm>
          <a:prstGeom prst="curvedConnector3">
            <a:avLst>
              <a:gd fmla="val 50000" name="adj1"/>
            </a:avLst>
          </a:prstGeom>
          <a:noFill/>
          <a:ln cap="flat" cmpd="sng" w="19050">
            <a:solidFill>
              <a:srgbClr val="666666"/>
            </a:solidFill>
            <a:prstDash val="solid"/>
            <a:round/>
            <a:headEnd len="med" w="med" type="oval"/>
            <a:tailEnd len="med" w="med" type="triangle"/>
          </a:ln>
        </p:spPr>
      </p:cxnSp>
      <p:sp>
        <p:nvSpPr>
          <p:cNvPr id="424" name="Google Shape;424;p30"/>
          <p:cNvSpPr txBox="1"/>
          <p:nvPr/>
        </p:nvSpPr>
        <p:spPr>
          <a:xfrm>
            <a:off x="990600" y="3581400"/>
            <a:ext cx="1600200" cy="914400"/>
          </a:xfrm>
          <a:prstGeom prst="rect">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CSSSelectorList</a:t>
            </a:r>
            <a:endParaRPr>
              <a:solidFill>
                <a:srgbClr val="0000FF"/>
              </a:solidFill>
              <a:latin typeface="Droid Sans"/>
              <a:ea typeface="Droid Sans"/>
              <a:cs typeface="Droid Sans"/>
              <a:sym typeface="Droid Sans"/>
            </a:endParaRPr>
          </a:p>
        </p:txBody>
      </p:sp>
      <p:grpSp>
        <p:nvGrpSpPr>
          <p:cNvPr id="425" name="Google Shape;425;p30"/>
          <p:cNvGrpSpPr/>
          <p:nvPr/>
        </p:nvGrpSpPr>
        <p:grpSpPr>
          <a:xfrm>
            <a:off x="5943600" y="1156200"/>
            <a:ext cx="2819400" cy="2272800"/>
            <a:chOff x="5943600" y="1156200"/>
            <a:chExt cx="2819400" cy="2272800"/>
          </a:xfrm>
        </p:grpSpPr>
        <p:sp>
          <p:nvSpPr>
            <p:cNvPr id="426" name="Google Shape;426;p30"/>
            <p:cNvSpPr/>
            <p:nvPr/>
          </p:nvSpPr>
          <p:spPr>
            <a:xfrm>
              <a:off x="7848600" y="1461000"/>
              <a:ext cx="457200" cy="685800"/>
            </a:xfrm>
            <a:prstGeom prst="downArrow">
              <a:avLst>
                <a:gd fmla="val 50000" name="adj1"/>
                <a:gd fmla="val 32288" name="adj2"/>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txBox="1"/>
            <p:nvPr/>
          </p:nvSpPr>
          <p:spPr>
            <a:xfrm>
              <a:off x="6400800" y="1156200"/>
              <a:ext cx="2362200" cy="37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666666"/>
                  </a:solidFill>
                  <a:latin typeface="Consolas"/>
                  <a:ea typeface="Consolas"/>
                  <a:cs typeface="Consolas"/>
                  <a:sym typeface="Consolas"/>
                </a:rPr>
                <a:t>css_properties.json5</a:t>
              </a:r>
              <a:endParaRPr sz="1200">
                <a:solidFill>
                  <a:srgbClr val="666666"/>
                </a:solidFill>
                <a:latin typeface="Consolas"/>
                <a:ea typeface="Consolas"/>
                <a:cs typeface="Consolas"/>
                <a:sym typeface="Consolas"/>
              </a:endParaRPr>
            </a:p>
          </p:txBody>
        </p:sp>
        <p:sp>
          <p:nvSpPr>
            <p:cNvPr id="428" name="Google Shape;428;p30"/>
            <p:cNvSpPr txBox="1"/>
            <p:nvPr/>
          </p:nvSpPr>
          <p:spPr>
            <a:xfrm>
              <a:off x="5943600" y="1620000"/>
              <a:ext cx="2819400" cy="298200"/>
            </a:xfrm>
            <a:prstGeom prst="rect">
              <a:avLst/>
            </a:prstGeom>
            <a:solidFill>
              <a:srgbClr val="EAD1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80000"/>
                  </a:solidFill>
                  <a:latin typeface="Consolas"/>
                  <a:ea typeface="Consolas"/>
                  <a:cs typeface="Consolas"/>
                  <a:sym typeface="Consolas"/>
                </a:rPr>
                <a:t>make_css_property_subclasses.py</a:t>
              </a:r>
              <a:endParaRPr sz="1200">
                <a:solidFill>
                  <a:srgbClr val="980000"/>
                </a:solidFill>
                <a:latin typeface="Consolas"/>
                <a:ea typeface="Consolas"/>
                <a:cs typeface="Consolas"/>
                <a:sym typeface="Consolas"/>
              </a:endParaRPr>
            </a:p>
          </p:txBody>
        </p:sp>
        <p:sp>
          <p:nvSpPr>
            <p:cNvPr id="429" name="Google Shape;429;p30"/>
            <p:cNvSpPr txBox="1"/>
            <p:nvPr/>
          </p:nvSpPr>
          <p:spPr>
            <a:xfrm>
              <a:off x="6705600" y="2064000"/>
              <a:ext cx="2057400" cy="37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666666"/>
                  </a:solidFill>
                  <a:latin typeface="Consolas"/>
                  <a:ea typeface="Consolas"/>
                  <a:cs typeface="Consolas"/>
                  <a:sym typeface="Consolas"/>
                </a:rPr>
                <a:t>border_left_color.cc</a:t>
              </a:r>
              <a:endParaRPr sz="1200">
                <a:solidFill>
                  <a:srgbClr val="666666"/>
                </a:solidFill>
                <a:latin typeface="Consolas"/>
                <a:ea typeface="Consolas"/>
                <a:cs typeface="Consolas"/>
                <a:sym typeface="Consolas"/>
              </a:endParaRPr>
            </a:p>
          </p:txBody>
        </p:sp>
        <p:cxnSp>
          <p:nvCxnSpPr>
            <p:cNvPr id="430" name="Google Shape;430;p30"/>
            <p:cNvCxnSpPr/>
            <p:nvPr/>
          </p:nvCxnSpPr>
          <p:spPr>
            <a:xfrm rot="10800000">
              <a:off x="7239000" y="2438400"/>
              <a:ext cx="0" cy="990600"/>
            </a:xfrm>
            <a:prstGeom prst="straightConnector1">
              <a:avLst/>
            </a:prstGeom>
            <a:noFill/>
            <a:ln cap="flat" cmpd="sng" w="19050">
              <a:solidFill>
                <a:srgbClr val="666666"/>
              </a:solidFill>
              <a:prstDash val="dot"/>
              <a:round/>
              <a:headEnd len="med" w="med" type="none"/>
              <a:tailEnd len="med" w="med" type="triangle"/>
            </a:ln>
          </p:spPr>
        </p:cxnSp>
      </p:grpSp>
      <p:sp>
        <p:nvSpPr>
          <p:cNvPr id="431" name="Google Shape;431;p30"/>
          <p:cNvSpPr txBox="1"/>
          <p:nvPr/>
        </p:nvSpPr>
        <p:spPr>
          <a:xfrm>
            <a:off x="1219200" y="3962400"/>
            <a:ext cx="1143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Droid Sans"/>
              <a:ea typeface="Droid Sans"/>
              <a:cs typeface="Droid Sans"/>
              <a:sym typeface="Droid Sans"/>
            </a:endParaRPr>
          </a:p>
        </p:txBody>
      </p:sp>
      <p:sp>
        <p:nvSpPr>
          <p:cNvPr id="432" name="Google Shape;432;p30"/>
          <p:cNvSpPr txBox="1"/>
          <p:nvPr/>
        </p:nvSpPr>
        <p:spPr>
          <a:xfrm>
            <a:off x="1295400" y="4038600"/>
            <a:ext cx="1143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CSSSelector</a:t>
            </a:r>
            <a:endParaRPr>
              <a:solidFill>
                <a:srgbClr val="0000FF"/>
              </a:solidFill>
              <a:latin typeface="Droid Sans"/>
              <a:ea typeface="Droid Sans"/>
              <a:cs typeface="Droid Sans"/>
              <a:sym typeface="Droid Sans"/>
            </a:endParaRPr>
          </a:p>
        </p:txBody>
      </p:sp>
      <p:cxnSp>
        <p:nvCxnSpPr>
          <p:cNvPr id="433" name="Google Shape;433;p30"/>
          <p:cNvCxnSpPr>
            <a:endCxn id="418" idx="1"/>
          </p:cNvCxnSpPr>
          <p:nvPr/>
        </p:nvCxnSpPr>
        <p:spPr>
          <a:xfrm flipH="1" rot="10800000">
            <a:off x="4794300" y="4267200"/>
            <a:ext cx="1073100" cy="98400"/>
          </a:xfrm>
          <a:prstGeom prst="curvedConnector3">
            <a:avLst>
              <a:gd fmla="val 50000" name="adj1"/>
            </a:avLst>
          </a:prstGeom>
          <a:noFill/>
          <a:ln cap="flat" cmpd="sng" w="19050">
            <a:solidFill>
              <a:srgbClr val="666666"/>
            </a:solidFill>
            <a:prstDash val="solid"/>
            <a:round/>
            <a:headEnd len="med" w="med" type="oval"/>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1"/>
          <p:cNvSpPr/>
          <p:nvPr/>
        </p:nvSpPr>
        <p:spPr>
          <a:xfrm>
            <a:off x="2483050" y="1447800"/>
            <a:ext cx="533400" cy="3581400"/>
          </a:xfrm>
          <a:prstGeom prst="down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sp>
        <p:nvSpPr>
          <p:cNvPr id="441" name="Google Shape;441;p31"/>
          <p:cNvSpPr txBox="1"/>
          <p:nvPr/>
        </p:nvSpPr>
        <p:spPr>
          <a:xfrm>
            <a:off x="304800" y="1724075"/>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442" name="Google Shape;442;p31"/>
          <p:cNvSpPr txBox="1"/>
          <p:nvPr/>
        </p:nvSpPr>
        <p:spPr>
          <a:xfrm>
            <a:off x="533400" y="2105075"/>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443" name="Google Shape;443;p31"/>
          <p:cNvSpPr txBox="1"/>
          <p:nvPr/>
        </p:nvSpPr>
        <p:spPr>
          <a:xfrm>
            <a:off x="762000" y="2486075"/>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444" name="Google Shape;444;p31"/>
          <p:cNvSpPr txBox="1"/>
          <p:nvPr/>
        </p:nvSpPr>
        <p:spPr>
          <a:xfrm>
            <a:off x="990600" y="28670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445" name="Google Shape;445;p31"/>
          <p:cNvSpPr txBox="1"/>
          <p:nvPr/>
        </p:nvSpPr>
        <p:spPr>
          <a:xfrm>
            <a:off x="1219200" y="3248075"/>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446" name="Google Shape;446;p31"/>
          <p:cNvSpPr txBox="1"/>
          <p:nvPr/>
        </p:nvSpPr>
        <p:spPr>
          <a:xfrm>
            <a:off x="1219200" y="4010075"/>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447" name="Google Shape;447;p31"/>
          <p:cNvSpPr txBox="1"/>
          <p:nvPr/>
        </p:nvSpPr>
        <p:spPr>
          <a:xfrm>
            <a:off x="1447800" y="36290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448" name="Google Shape;448;p31"/>
          <p:cNvSpPr txBox="1"/>
          <p:nvPr/>
        </p:nvSpPr>
        <p:spPr>
          <a:xfrm>
            <a:off x="1447800" y="43910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449" name="Google Shape;449;p31"/>
          <p:cNvCxnSpPr>
            <a:endCxn id="442" idx="1"/>
          </p:cNvCxnSpPr>
          <p:nvPr/>
        </p:nvCxnSpPr>
        <p:spPr>
          <a:xfrm flipH="1" rot="-5400000">
            <a:off x="348000" y="2072075"/>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450" name="Google Shape;450;p31"/>
          <p:cNvCxnSpPr>
            <a:endCxn id="443" idx="1"/>
          </p:cNvCxnSpPr>
          <p:nvPr/>
        </p:nvCxnSpPr>
        <p:spPr>
          <a:xfrm flipH="1" rot="-5400000">
            <a:off x="570150" y="2446625"/>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451" name="Google Shape;451;p31"/>
          <p:cNvCxnSpPr>
            <a:endCxn id="444" idx="1"/>
          </p:cNvCxnSpPr>
          <p:nvPr/>
        </p:nvCxnSpPr>
        <p:spPr>
          <a:xfrm flipH="1" rot="-5400000">
            <a:off x="801900" y="2830775"/>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452" name="Google Shape;452;p31"/>
          <p:cNvCxnSpPr>
            <a:endCxn id="445" idx="1"/>
          </p:cNvCxnSpPr>
          <p:nvPr/>
        </p:nvCxnSpPr>
        <p:spPr>
          <a:xfrm flipH="1" rot="-5400000">
            <a:off x="1038600" y="3219875"/>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453" name="Google Shape;453;p31"/>
          <p:cNvCxnSpPr>
            <a:endCxn id="447" idx="1"/>
          </p:cNvCxnSpPr>
          <p:nvPr/>
        </p:nvCxnSpPr>
        <p:spPr>
          <a:xfrm flipH="1" rot="-5400000">
            <a:off x="1260750" y="3594425"/>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454" name="Google Shape;454;p31"/>
          <p:cNvCxnSpPr>
            <a:endCxn id="448" idx="1"/>
          </p:cNvCxnSpPr>
          <p:nvPr/>
        </p:nvCxnSpPr>
        <p:spPr>
          <a:xfrm flipH="1" rot="-5400000">
            <a:off x="1260000" y="4355675"/>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455" name="Google Shape;455;p31"/>
          <p:cNvCxnSpPr>
            <a:endCxn id="446" idx="1"/>
          </p:cNvCxnSpPr>
          <p:nvPr/>
        </p:nvCxnSpPr>
        <p:spPr>
          <a:xfrm flipH="1" rot="-5400000">
            <a:off x="662400" y="3605675"/>
            <a:ext cx="977100" cy="136500"/>
          </a:xfrm>
          <a:prstGeom prst="curvedConnector2">
            <a:avLst/>
          </a:prstGeom>
          <a:noFill/>
          <a:ln cap="flat" cmpd="sng" w="19050">
            <a:solidFill>
              <a:schemeClr val="dk2"/>
            </a:solidFill>
            <a:prstDash val="solid"/>
            <a:round/>
            <a:headEnd len="med" w="med" type="none"/>
            <a:tailEnd len="med" w="med" type="none"/>
          </a:ln>
        </p:spPr>
      </p:cxnSp>
      <p:sp>
        <p:nvSpPr>
          <p:cNvPr id="456" name="Google Shape;456;p31"/>
          <p:cNvSpPr txBox="1"/>
          <p:nvPr/>
        </p:nvSpPr>
        <p:spPr>
          <a:xfrm>
            <a:off x="845950" y="1133100"/>
            <a:ext cx="29325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Document::</a:t>
            </a:r>
            <a:r>
              <a:rPr b="1" lang="en" sz="1800">
                <a:latin typeface="Consolas"/>
                <a:ea typeface="Consolas"/>
                <a:cs typeface="Consolas"/>
                <a:sym typeface="Consolas"/>
              </a:rPr>
              <a:t>UpdateStyle</a:t>
            </a:r>
            <a:endParaRPr b="1" sz="1800">
              <a:solidFill>
                <a:srgbClr val="0000FF"/>
              </a:solidFill>
              <a:latin typeface="Consolas"/>
              <a:ea typeface="Consolas"/>
              <a:cs typeface="Consolas"/>
              <a:sym typeface="Consolas"/>
            </a:endParaRPr>
          </a:p>
        </p:txBody>
      </p:sp>
      <p:sp>
        <p:nvSpPr>
          <p:cNvPr id="457" name="Google Shape;457;p31"/>
          <p:cNvSpPr txBox="1"/>
          <p:nvPr/>
        </p:nvSpPr>
        <p:spPr>
          <a:xfrm>
            <a:off x="2388850" y="17526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58" name="Google Shape;458;p31"/>
          <p:cNvSpPr txBox="1"/>
          <p:nvPr/>
        </p:nvSpPr>
        <p:spPr>
          <a:xfrm>
            <a:off x="2388850" y="2139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59" name="Google Shape;459;p31"/>
          <p:cNvSpPr txBox="1"/>
          <p:nvPr/>
        </p:nvSpPr>
        <p:spPr>
          <a:xfrm>
            <a:off x="2388850" y="2520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60" name="Google Shape;460;p31"/>
          <p:cNvSpPr txBox="1"/>
          <p:nvPr/>
        </p:nvSpPr>
        <p:spPr>
          <a:xfrm>
            <a:off x="2388850" y="2901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61" name="Google Shape;461;p31"/>
          <p:cNvSpPr txBox="1"/>
          <p:nvPr/>
        </p:nvSpPr>
        <p:spPr>
          <a:xfrm>
            <a:off x="2388850" y="3282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62" name="Google Shape;462;p31"/>
          <p:cNvSpPr txBox="1"/>
          <p:nvPr/>
        </p:nvSpPr>
        <p:spPr>
          <a:xfrm>
            <a:off x="2388850" y="36576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63" name="Google Shape;463;p31"/>
          <p:cNvSpPr txBox="1"/>
          <p:nvPr/>
        </p:nvSpPr>
        <p:spPr>
          <a:xfrm>
            <a:off x="2388850" y="4044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64" name="Google Shape;464;p31"/>
          <p:cNvSpPr txBox="1"/>
          <p:nvPr/>
        </p:nvSpPr>
        <p:spPr>
          <a:xfrm>
            <a:off x="2388850" y="4425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cxnSp>
        <p:nvCxnSpPr>
          <p:cNvPr id="465" name="Google Shape;465;p31"/>
          <p:cNvCxnSpPr>
            <a:stCxn id="441" idx="3"/>
            <a:endCxn id="457" idx="1"/>
          </p:cNvCxnSpPr>
          <p:nvPr/>
        </p:nvCxnSpPr>
        <p:spPr>
          <a:xfrm flipH="1" rot="10800000">
            <a:off x="1738200" y="1863875"/>
            <a:ext cx="650700" cy="12600"/>
          </a:xfrm>
          <a:prstGeom prst="straightConnector1">
            <a:avLst/>
          </a:prstGeom>
          <a:noFill/>
          <a:ln cap="flat" cmpd="sng" w="9525">
            <a:solidFill>
              <a:schemeClr val="dk2"/>
            </a:solidFill>
            <a:prstDash val="solid"/>
            <a:round/>
            <a:headEnd len="med" w="med" type="none"/>
            <a:tailEnd len="med" w="med" type="triangle"/>
          </a:ln>
        </p:spPr>
      </p:cxnSp>
      <p:cxnSp>
        <p:nvCxnSpPr>
          <p:cNvPr id="466" name="Google Shape;466;p31"/>
          <p:cNvCxnSpPr>
            <a:stCxn id="442" idx="3"/>
            <a:endCxn id="458" idx="1"/>
          </p:cNvCxnSpPr>
          <p:nvPr/>
        </p:nvCxnSpPr>
        <p:spPr>
          <a:xfrm flipH="1" rot="10800000">
            <a:off x="1371600" y="2251175"/>
            <a:ext cx="1017300" cy="6300"/>
          </a:xfrm>
          <a:prstGeom prst="straightConnector1">
            <a:avLst/>
          </a:prstGeom>
          <a:noFill/>
          <a:ln cap="flat" cmpd="sng" w="9525">
            <a:solidFill>
              <a:schemeClr val="dk2"/>
            </a:solidFill>
            <a:prstDash val="solid"/>
            <a:round/>
            <a:headEnd len="med" w="med" type="none"/>
            <a:tailEnd len="med" w="med" type="triangle"/>
          </a:ln>
        </p:spPr>
      </p:cxnSp>
      <p:cxnSp>
        <p:nvCxnSpPr>
          <p:cNvPr id="467" name="Google Shape;467;p31"/>
          <p:cNvCxnSpPr>
            <a:stCxn id="443" idx="3"/>
            <a:endCxn id="459" idx="1"/>
          </p:cNvCxnSpPr>
          <p:nvPr/>
        </p:nvCxnSpPr>
        <p:spPr>
          <a:xfrm flipH="1" rot="10800000">
            <a:off x="1600200" y="2632175"/>
            <a:ext cx="788700" cy="6300"/>
          </a:xfrm>
          <a:prstGeom prst="straightConnector1">
            <a:avLst/>
          </a:prstGeom>
          <a:noFill/>
          <a:ln cap="flat" cmpd="sng" w="9525">
            <a:solidFill>
              <a:schemeClr val="dk2"/>
            </a:solidFill>
            <a:prstDash val="solid"/>
            <a:round/>
            <a:headEnd len="med" w="med" type="none"/>
            <a:tailEnd len="med" w="med" type="triangle"/>
          </a:ln>
        </p:spPr>
      </p:cxnSp>
      <p:cxnSp>
        <p:nvCxnSpPr>
          <p:cNvPr id="468" name="Google Shape;468;p31"/>
          <p:cNvCxnSpPr>
            <a:endCxn id="460" idx="1"/>
          </p:cNvCxnSpPr>
          <p:nvPr/>
        </p:nvCxnSpPr>
        <p:spPr>
          <a:xfrm flipH="1" rot="10800000">
            <a:off x="1676350" y="3013050"/>
            <a:ext cx="712500" cy="6300"/>
          </a:xfrm>
          <a:prstGeom prst="straightConnector1">
            <a:avLst/>
          </a:prstGeom>
          <a:noFill/>
          <a:ln cap="flat" cmpd="sng" w="9525">
            <a:solidFill>
              <a:schemeClr val="dk2"/>
            </a:solidFill>
            <a:prstDash val="solid"/>
            <a:round/>
            <a:headEnd len="med" w="med" type="none"/>
            <a:tailEnd len="med" w="med" type="triangle"/>
          </a:ln>
        </p:spPr>
      </p:cxnSp>
      <p:cxnSp>
        <p:nvCxnSpPr>
          <p:cNvPr id="469" name="Google Shape;469;p31"/>
          <p:cNvCxnSpPr>
            <a:stCxn id="445" idx="3"/>
            <a:endCxn id="461" idx="1"/>
          </p:cNvCxnSpPr>
          <p:nvPr/>
        </p:nvCxnSpPr>
        <p:spPr>
          <a:xfrm flipH="1" rot="10800000">
            <a:off x="1752600" y="3394175"/>
            <a:ext cx="636300" cy="6300"/>
          </a:xfrm>
          <a:prstGeom prst="straightConnector1">
            <a:avLst/>
          </a:prstGeom>
          <a:noFill/>
          <a:ln cap="flat" cmpd="sng" w="9525">
            <a:solidFill>
              <a:schemeClr val="dk2"/>
            </a:solidFill>
            <a:prstDash val="solid"/>
            <a:round/>
            <a:headEnd len="med" w="med" type="none"/>
            <a:tailEnd len="med" w="med" type="triangle"/>
          </a:ln>
        </p:spPr>
      </p:cxnSp>
      <p:cxnSp>
        <p:nvCxnSpPr>
          <p:cNvPr id="470" name="Google Shape;470;p31"/>
          <p:cNvCxnSpPr>
            <a:stCxn id="447" idx="3"/>
            <a:endCxn id="462" idx="1"/>
          </p:cNvCxnSpPr>
          <p:nvPr/>
        </p:nvCxnSpPr>
        <p:spPr>
          <a:xfrm flipH="1" rot="10800000">
            <a:off x="2133600" y="3768875"/>
            <a:ext cx="255300" cy="12600"/>
          </a:xfrm>
          <a:prstGeom prst="straightConnector1">
            <a:avLst/>
          </a:prstGeom>
          <a:noFill/>
          <a:ln cap="flat" cmpd="sng" w="9525">
            <a:solidFill>
              <a:schemeClr val="dk2"/>
            </a:solidFill>
            <a:prstDash val="solid"/>
            <a:round/>
            <a:headEnd len="med" w="med" type="none"/>
            <a:tailEnd len="med" w="med" type="triangle"/>
          </a:ln>
        </p:spPr>
      </p:cxnSp>
      <p:cxnSp>
        <p:nvCxnSpPr>
          <p:cNvPr id="471" name="Google Shape;471;p31"/>
          <p:cNvCxnSpPr>
            <a:stCxn id="446" idx="3"/>
            <a:endCxn id="463" idx="1"/>
          </p:cNvCxnSpPr>
          <p:nvPr/>
        </p:nvCxnSpPr>
        <p:spPr>
          <a:xfrm flipH="1" rot="10800000">
            <a:off x="1752600" y="4156175"/>
            <a:ext cx="636300" cy="6300"/>
          </a:xfrm>
          <a:prstGeom prst="straightConnector1">
            <a:avLst/>
          </a:prstGeom>
          <a:noFill/>
          <a:ln cap="flat" cmpd="sng" w="9525">
            <a:solidFill>
              <a:schemeClr val="dk2"/>
            </a:solidFill>
            <a:prstDash val="solid"/>
            <a:round/>
            <a:headEnd len="med" w="med" type="none"/>
            <a:tailEnd len="med" w="med" type="triangle"/>
          </a:ln>
        </p:spPr>
      </p:cxnSp>
      <p:cxnSp>
        <p:nvCxnSpPr>
          <p:cNvPr id="472" name="Google Shape;472;p31"/>
          <p:cNvCxnSpPr>
            <a:stCxn id="448" idx="3"/>
            <a:endCxn id="464" idx="1"/>
          </p:cNvCxnSpPr>
          <p:nvPr/>
        </p:nvCxnSpPr>
        <p:spPr>
          <a:xfrm flipH="1" rot="10800000">
            <a:off x="2133600" y="4537175"/>
            <a:ext cx="255300" cy="6300"/>
          </a:xfrm>
          <a:prstGeom prst="straightConnector1">
            <a:avLst/>
          </a:prstGeom>
          <a:noFill/>
          <a:ln cap="flat" cmpd="sng" w="9525">
            <a:solidFill>
              <a:schemeClr val="dk2"/>
            </a:solidFill>
            <a:prstDash val="solid"/>
            <a:round/>
            <a:headEnd len="med" w="med" type="none"/>
            <a:tailEnd len="med" w="med" type="triangle"/>
          </a:ln>
        </p:spPr>
      </p:cxnSp>
      <p:sp>
        <p:nvSpPr>
          <p:cNvPr id="473" name="Google Shape;473;p31"/>
          <p:cNvSpPr txBox="1"/>
          <p:nvPr/>
        </p:nvSpPr>
        <p:spPr>
          <a:xfrm>
            <a:off x="5370575" y="2286000"/>
            <a:ext cx="2209800" cy="1905000"/>
          </a:xfrm>
          <a:prstGeom prst="rect">
            <a:avLst/>
          </a:prstGeom>
          <a:solidFill>
            <a:srgbClr val="CFE2F3"/>
          </a:solid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nsolas"/>
                <a:ea typeface="Consolas"/>
                <a:cs typeface="Consolas"/>
                <a:sym typeface="Consolas"/>
              </a:rPr>
              <a:t>ComputedStyle</a:t>
            </a: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fontWeight =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marginLeft =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outline =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transform =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background =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474" name="Google Shape;474;p31"/>
          <p:cNvSpPr txBox="1"/>
          <p:nvPr/>
        </p:nvSpPr>
        <p:spPr>
          <a:xfrm>
            <a:off x="4465050" y="4227750"/>
            <a:ext cx="4153500" cy="7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Style recalc</a:t>
            </a:r>
            <a:r>
              <a:rPr i="1" lang="en">
                <a:latin typeface="Droid Serif"/>
                <a:ea typeface="Droid Serif"/>
                <a:cs typeface="Droid Serif"/>
                <a:sym typeface="Droid Serif"/>
              </a:rPr>
              <a:t>: for every node in the DOM tree, compute the value of every style property.</a:t>
            </a:r>
            <a:endParaRPr i="1">
              <a:latin typeface="Droid Serif"/>
              <a:ea typeface="Droid Serif"/>
              <a:cs typeface="Droid Serif"/>
              <a:sym typeface="Droid Serif"/>
            </a:endParaRPr>
          </a:p>
        </p:txBody>
      </p:sp>
      <p:sp>
        <p:nvSpPr>
          <p:cNvPr id="475" name="Google Shape;475;p31"/>
          <p:cNvSpPr txBox="1"/>
          <p:nvPr/>
        </p:nvSpPr>
        <p:spPr>
          <a:xfrm>
            <a:off x="4193350" y="1553675"/>
            <a:ext cx="40632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StyleResolver::</a:t>
            </a:r>
            <a:r>
              <a:rPr b="1" lang="en" sz="1800">
                <a:latin typeface="Consolas"/>
                <a:ea typeface="Consolas"/>
                <a:cs typeface="Consolas"/>
                <a:sym typeface="Consolas"/>
              </a:rPr>
              <a:t>StyleForElement</a:t>
            </a:r>
            <a:endParaRPr b="1" sz="1800">
              <a:solidFill>
                <a:srgbClr val="0000FF"/>
              </a:solidFill>
              <a:latin typeface="Consolas"/>
              <a:ea typeface="Consolas"/>
              <a:cs typeface="Consolas"/>
              <a:sym typeface="Consolas"/>
            </a:endParaRPr>
          </a:p>
        </p:txBody>
      </p:sp>
      <p:cxnSp>
        <p:nvCxnSpPr>
          <p:cNvPr id="476" name="Google Shape;476;p31"/>
          <p:cNvCxnSpPr>
            <a:stCxn id="456" idx="3"/>
            <a:endCxn id="475" idx="1"/>
          </p:cNvCxnSpPr>
          <p:nvPr/>
        </p:nvCxnSpPr>
        <p:spPr>
          <a:xfrm>
            <a:off x="3778450" y="1366650"/>
            <a:ext cx="414900" cy="420600"/>
          </a:xfrm>
          <a:prstGeom prst="straightConnector1">
            <a:avLst/>
          </a:prstGeom>
          <a:noFill/>
          <a:ln cap="flat" cmpd="sng" w="19050">
            <a:solidFill>
              <a:schemeClr val="dk2"/>
            </a:solidFill>
            <a:prstDash val="solid"/>
            <a:round/>
            <a:headEnd len="med" w="med" type="none"/>
            <a:tailEnd len="med" w="med" type="triangle"/>
          </a:ln>
        </p:spPr>
      </p:cxnSp>
      <p:cxnSp>
        <p:nvCxnSpPr>
          <p:cNvPr id="477" name="Google Shape;477;p31"/>
          <p:cNvCxnSpPr>
            <a:endCxn id="473" idx="1"/>
          </p:cNvCxnSpPr>
          <p:nvPr/>
        </p:nvCxnSpPr>
        <p:spPr>
          <a:xfrm>
            <a:off x="4496675" y="2027400"/>
            <a:ext cx="873900" cy="1211100"/>
          </a:xfrm>
          <a:prstGeom prst="straightConnector1">
            <a:avLst/>
          </a:prstGeom>
          <a:noFill/>
          <a:ln cap="flat" cmpd="sng" w="19050">
            <a:solidFill>
              <a:schemeClr val="dk2"/>
            </a:solidFill>
            <a:prstDash val="solid"/>
            <a:round/>
            <a:headEnd len="med" w="med" type="none"/>
            <a:tailEnd len="med" w="med" type="triangle"/>
          </a:ln>
        </p:spPr>
      </p:cxnSp>
      <p:cxnSp>
        <p:nvCxnSpPr>
          <p:cNvPr id="478" name="Google Shape;478;p31"/>
          <p:cNvCxnSpPr>
            <a:stCxn id="479" idx="2"/>
            <a:endCxn id="475" idx="0"/>
          </p:cNvCxnSpPr>
          <p:nvPr/>
        </p:nvCxnSpPr>
        <p:spPr>
          <a:xfrm flipH="1">
            <a:off x="6224950" y="1231475"/>
            <a:ext cx="42000" cy="322200"/>
          </a:xfrm>
          <a:prstGeom prst="straightConnector1">
            <a:avLst/>
          </a:prstGeom>
          <a:noFill/>
          <a:ln cap="flat" cmpd="sng" w="19050">
            <a:solidFill>
              <a:schemeClr val="dk2"/>
            </a:solidFill>
            <a:prstDash val="solid"/>
            <a:round/>
            <a:headEnd len="med" w="med" type="none"/>
            <a:tailEnd len="med" w="med" type="triangle"/>
          </a:ln>
        </p:spPr>
      </p:cxnSp>
      <p:sp>
        <p:nvSpPr>
          <p:cNvPr id="480" name="Google Shape;480;p31"/>
          <p:cNvSpPr txBox="1"/>
          <p:nvPr/>
        </p:nvSpPr>
        <p:spPr>
          <a:xfrm>
            <a:off x="5486400" y="685800"/>
            <a:ext cx="1828800" cy="3810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481" name="Google Shape;481;p31"/>
          <p:cNvSpPr txBox="1"/>
          <p:nvPr/>
        </p:nvSpPr>
        <p:spPr>
          <a:xfrm>
            <a:off x="5410200" y="762000"/>
            <a:ext cx="1828800" cy="3810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482" name="Google Shape;482;p31"/>
          <p:cNvSpPr txBox="1"/>
          <p:nvPr/>
        </p:nvSpPr>
        <p:spPr>
          <a:xfrm>
            <a:off x="5334000" y="838200"/>
            <a:ext cx="1828800" cy="3810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3240413" y="2922849"/>
            <a:ext cx="2954102" cy="1657173"/>
          </a:xfrm>
          <a:prstGeom prst="rect">
            <a:avLst/>
          </a:prstGeom>
          <a:noFill/>
          <a:ln>
            <a:noFill/>
          </a:ln>
        </p:spPr>
      </p:pic>
      <p:sp>
        <p:nvSpPr>
          <p:cNvPr id="65" name="Google Shape;65;p14"/>
          <p:cNvSpPr/>
          <p:nvPr/>
        </p:nvSpPr>
        <p:spPr>
          <a:xfrm>
            <a:off x="-6725" y="0"/>
            <a:ext cx="9144000" cy="12087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nvSpPr>
        <p:spPr>
          <a:xfrm>
            <a:off x="5785300" y="271100"/>
            <a:ext cx="34527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Syncopate"/>
                <a:ea typeface="Syncopate"/>
                <a:cs typeface="Syncopate"/>
                <a:sym typeface="Syncopate"/>
              </a:rPr>
              <a:t>LIFE OF A</a:t>
            </a:r>
            <a:endParaRPr b="1" sz="3600">
              <a:solidFill>
                <a:srgbClr val="434343"/>
              </a:solidFill>
              <a:latin typeface="Syncopate"/>
              <a:ea typeface="Syncopate"/>
              <a:cs typeface="Syncopate"/>
              <a:sym typeface="Syncopate"/>
            </a:endParaRPr>
          </a:p>
        </p:txBody>
      </p:sp>
      <p:pic>
        <p:nvPicPr>
          <p:cNvPr descr="pixel.png" id="67" name="Google Shape;67;p14"/>
          <p:cNvPicPr preferRelativeResize="0"/>
          <p:nvPr/>
        </p:nvPicPr>
        <p:blipFill>
          <a:blip r:embed="rId4">
            <a:alphaModFix/>
          </a:blip>
          <a:stretch>
            <a:fillRect/>
          </a:stretch>
        </p:blipFill>
        <p:spPr>
          <a:xfrm>
            <a:off x="6569350" y="909813"/>
            <a:ext cx="2230625" cy="866275"/>
          </a:xfrm>
          <a:prstGeom prst="rect">
            <a:avLst/>
          </a:prstGeom>
          <a:noFill/>
          <a:ln cap="flat" cmpd="sng" w="9525">
            <a:solidFill>
              <a:srgbClr val="000000"/>
            </a:solidFill>
            <a:prstDash val="solid"/>
            <a:round/>
            <a:headEnd len="sm" w="sm" type="none"/>
            <a:tailEnd len="sm" w="sm" type="none"/>
          </a:ln>
        </p:spPr>
      </p:pic>
      <p:pic>
        <p:nvPicPr>
          <p:cNvPr id="68" name="Google Shape;68;p14"/>
          <p:cNvPicPr preferRelativeResize="0"/>
          <p:nvPr/>
        </p:nvPicPr>
        <p:blipFill>
          <a:blip r:embed="rId5">
            <a:alphaModFix/>
          </a:blip>
          <a:stretch>
            <a:fillRect/>
          </a:stretch>
        </p:blipFill>
        <p:spPr>
          <a:xfrm>
            <a:off x="3286000" y="1574863"/>
            <a:ext cx="1388725" cy="931275"/>
          </a:xfrm>
          <a:prstGeom prst="rect">
            <a:avLst/>
          </a:prstGeom>
          <a:noFill/>
          <a:ln>
            <a:noFill/>
          </a:ln>
        </p:spPr>
      </p:pic>
      <p:cxnSp>
        <p:nvCxnSpPr>
          <p:cNvPr id="69" name="Google Shape;69;p14"/>
          <p:cNvCxnSpPr>
            <a:endCxn id="68" idx="0"/>
          </p:cNvCxnSpPr>
          <p:nvPr/>
        </p:nvCxnSpPr>
        <p:spPr>
          <a:xfrm flipH="1">
            <a:off x="3980362" y="865963"/>
            <a:ext cx="1803900" cy="708900"/>
          </a:xfrm>
          <a:prstGeom prst="bentConnector2">
            <a:avLst/>
          </a:prstGeom>
          <a:noFill/>
          <a:ln cap="flat" cmpd="sng" w="28575">
            <a:solidFill>
              <a:schemeClr val="dk2"/>
            </a:solidFill>
            <a:prstDash val="solid"/>
            <a:round/>
            <a:headEnd len="med" w="med" type="none"/>
            <a:tailEnd len="med" w="med" type="triangle"/>
          </a:ln>
        </p:spPr>
      </p:cxnSp>
      <p:sp>
        <p:nvSpPr>
          <p:cNvPr id="70" name="Google Shape;70;p14"/>
          <p:cNvSpPr txBox="1"/>
          <p:nvPr/>
        </p:nvSpPr>
        <p:spPr>
          <a:xfrm>
            <a:off x="4447300" y="1845350"/>
            <a:ext cx="1505400" cy="390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Consolas"/>
                <a:ea typeface="Consolas"/>
                <a:cs typeface="Consolas"/>
                <a:sym typeface="Consolas"/>
              </a:rPr>
              <a:t>88.0.4307.0</a:t>
            </a:r>
            <a:endParaRPr b="1">
              <a:latin typeface="Consolas"/>
              <a:ea typeface="Consolas"/>
              <a:cs typeface="Consolas"/>
              <a:sym typeface="Consolas"/>
            </a:endParaRPr>
          </a:p>
          <a:p>
            <a:pPr indent="0" lvl="0" marL="0" rtl="0" algn="r">
              <a:spcBef>
                <a:spcPts val="0"/>
              </a:spcBef>
              <a:spcAft>
                <a:spcPts val="0"/>
              </a:spcAft>
              <a:buNone/>
            </a:pPr>
            <a:r>
              <a:rPr i="1" lang="en">
                <a:latin typeface="Droid Serif"/>
                <a:ea typeface="Droid Serif"/>
                <a:cs typeface="Droid Serif"/>
                <a:sym typeface="Droid Serif"/>
              </a:rPr>
              <a:t>(Nov 2020)</a:t>
            </a:r>
            <a:endParaRPr i="1">
              <a:latin typeface="Droid Serif"/>
              <a:ea typeface="Droid Serif"/>
              <a:cs typeface="Droid Serif"/>
              <a:sym typeface="Droid Serif"/>
            </a:endParaRPr>
          </a:p>
        </p:txBody>
      </p:sp>
      <p:pic>
        <p:nvPicPr>
          <p:cNvPr id="71" name="Google Shape;71;p14"/>
          <p:cNvPicPr preferRelativeResize="0"/>
          <p:nvPr/>
        </p:nvPicPr>
        <p:blipFill>
          <a:blip r:embed="rId6">
            <a:alphaModFix/>
          </a:blip>
          <a:stretch>
            <a:fillRect/>
          </a:stretch>
        </p:blipFill>
        <p:spPr>
          <a:xfrm>
            <a:off x="3692713" y="2095700"/>
            <a:ext cx="1388725" cy="1388725"/>
          </a:xfrm>
          <a:prstGeom prst="rect">
            <a:avLst/>
          </a:prstGeom>
          <a:noFill/>
          <a:ln>
            <a:noFill/>
          </a:ln>
        </p:spPr>
      </p:pic>
      <p:pic>
        <p:nvPicPr>
          <p:cNvPr id="72" name="Google Shape;72;p14"/>
          <p:cNvPicPr preferRelativeResize="0"/>
          <p:nvPr/>
        </p:nvPicPr>
        <p:blipFill>
          <a:blip r:embed="rId7">
            <a:alphaModFix/>
          </a:blip>
          <a:stretch>
            <a:fillRect/>
          </a:stretch>
        </p:blipFill>
        <p:spPr>
          <a:xfrm>
            <a:off x="6144812" y="1895879"/>
            <a:ext cx="2087044" cy="2987079"/>
          </a:xfrm>
          <a:prstGeom prst="rect">
            <a:avLst/>
          </a:prstGeom>
          <a:noFill/>
          <a:ln>
            <a:noFill/>
          </a:ln>
        </p:spPr>
      </p:pic>
      <p:pic>
        <p:nvPicPr>
          <p:cNvPr id="73" name="Google Shape;73;p14"/>
          <p:cNvPicPr preferRelativeResize="0"/>
          <p:nvPr/>
        </p:nvPicPr>
        <p:blipFill>
          <a:blip r:embed="rId8">
            <a:alphaModFix/>
          </a:blip>
          <a:stretch>
            <a:fillRect/>
          </a:stretch>
        </p:blipFill>
        <p:spPr>
          <a:xfrm>
            <a:off x="898688" y="2222302"/>
            <a:ext cx="2396701" cy="1796424"/>
          </a:xfrm>
          <a:prstGeom prst="rect">
            <a:avLst/>
          </a:prstGeom>
          <a:noFill/>
          <a:ln>
            <a:noFill/>
          </a:ln>
        </p:spPr>
      </p:pic>
      <p:pic>
        <p:nvPicPr>
          <p:cNvPr id="74" name="Google Shape;74;p14"/>
          <p:cNvPicPr preferRelativeResize="0"/>
          <p:nvPr/>
        </p:nvPicPr>
        <p:blipFill>
          <a:blip r:embed="rId9">
            <a:alphaModFix/>
          </a:blip>
          <a:stretch>
            <a:fillRect/>
          </a:stretch>
        </p:blipFill>
        <p:spPr>
          <a:xfrm>
            <a:off x="704007" y="590975"/>
            <a:ext cx="1199978" cy="172248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pic>
        <p:nvPicPr>
          <p:cNvPr descr="Screen Shot 2017-10-11 at 11.08.47 AM.png" id="489" name="Google Shape;489;p32"/>
          <p:cNvPicPr preferRelativeResize="0"/>
          <p:nvPr/>
        </p:nvPicPr>
        <p:blipFill>
          <a:blip r:embed="rId3">
            <a:alphaModFix/>
          </a:blip>
          <a:stretch>
            <a:fillRect/>
          </a:stretch>
        </p:blipFill>
        <p:spPr>
          <a:xfrm>
            <a:off x="-76200" y="879700"/>
            <a:ext cx="9367472" cy="3202350"/>
          </a:xfrm>
          <a:prstGeom prst="rect">
            <a:avLst/>
          </a:prstGeom>
          <a:noFill/>
          <a:ln>
            <a:noFill/>
          </a:ln>
        </p:spPr>
      </p:pic>
      <p:sp>
        <p:nvSpPr>
          <p:cNvPr id="490" name="Google Shape;490;p32"/>
          <p:cNvSpPr/>
          <p:nvPr/>
        </p:nvSpPr>
        <p:spPr>
          <a:xfrm>
            <a:off x="6090013" y="2565550"/>
            <a:ext cx="2540100" cy="370800"/>
          </a:xfrm>
          <a:prstGeom prst="frame">
            <a:avLst>
              <a:gd fmla="val 12500" name="adj1"/>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2"/>
          <p:cNvSpPr txBox="1"/>
          <p:nvPr/>
        </p:nvSpPr>
        <p:spPr>
          <a:xfrm>
            <a:off x="1397363" y="3744900"/>
            <a:ext cx="4283700" cy="4686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getComputedStyle</a:t>
            </a:r>
            <a:r>
              <a:rPr lang="en">
                <a:latin typeface="Consolas"/>
                <a:ea typeface="Consolas"/>
                <a:cs typeface="Consolas"/>
                <a:sym typeface="Consolas"/>
              </a:rPr>
              <a:t>(element)[</a:t>
            </a:r>
            <a:r>
              <a:rPr lang="en">
                <a:solidFill>
                  <a:srgbClr val="45818E"/>
                </a:solidFill>
                <a:latin typeface="Consolas"/>
                <a:ea typeface="Consolas"/>
                <a:cs typeface="Consolas"/>
                <a:sym typeface="Consolas"/>
              </a:rPr>
              <a:t>"padding-top"</a:t>
            </a:r>
            <a:r>
              <a:rPr lang="en">
                <a:latin typeface="Consolas"/>
                <a:ea typeface="Consolas"/>
                <a:cs typeface="Consolas"/>
                <a:sym typeface="Consolas"/>
              </a:rPr>
              <a:t>]</a:t>
            </a:r>
            <a:endParaRPr>
              <a:latin typeface="Consolas"/>
              <a:ea typeface="Consolas"/>
              <a:cs typeface="Consolas"/>
              <a:sym typeface="Consolas"/>
            </a:endParaRPr>
          </a:p>
        </p:txBody>
      </p:sp>
      <p:sp>
        <p:nvSpPr>
          <p:cNvPr id="492" name="Google Shape;492;p32"/>
          <p:cNvSpPr txBox="1"/>
          <p:nvPr/>
        </p:nvSpPr>
        <p:spPr>
          <a:xfrm>
            <a:off x="5730563" y="3821100"/>
            <a:ext cx="6363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erif"/>
                <a:ea typeface="Droid Serif"/>
                <a:cs typeface="Droid Serif"/>
                <a:sym typeface="Droid Serif"/>
              </a:rPr>
              <a:t>[ JS ]</a:t>
            </a:r>
            <a:endParaRPr b="1">
              <a:latin typeface="Droid Serif"/>
              <a:ea typeface="Droid Serif"/>
              <a:cs typeface="Droid Serif"/>
              <a:sym typeface="Droid Serif"/>
            </a:endParaRPr>
          </a:p>
        </p:txBody>
      </p:sp>
      <p:sp>
        <p:nvSpPr>
          <p:cNvPr id="493" name="Google Shape;493;p32"/>
          <p:cNvSpPr txBox="1"/>
          <p:nvPr/>
        </p:nvSpPr>
        <p:spPr>
          <a:xfrm>
            <a:off x="3352800" y="4354500"/>
            <a:ext cx="5308200" cy="446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(But:  </a:t>
            </a:r>
            <a:r>
              <a:rPr lang="en">
                <a:latin typeface="Consolas"/>
                <a:ea typeface="Consolas"/>
                <a:cs typeface="Consolas"/>
                <a:sym typeface="Consolas"/>
              </a:rPr>
              <a:t>getComputedStyle</a:t>
            </a:r>
            <a:r>
              <a:rPr i="1" lang="en">
                <a:latin typeface="Droid Serif"/>
                <a:ea typeface="Droid Serif"/>
                <a:cs typeface="Droid Serif"/>
                <a:sym typeface="Droid Serif"/>
              </a:rPr>
              <a:t>  returns some layout data also.)</a:t>
            </a:r>
            <a:endParaRPr i="1">
              <a:latin typeface="Droid Serif"/>
              <a:ea typeface="Droid Serif"/>
              <a:cs typeface="Droid Serif"/>
              <a:sym typeface="Droid Serif"/>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pic>
        <p:nvPicPr>
          <p:cNvPr descr="Screen Shot 2017-10-11 at 11.35.44 AM.png" id="500" name="Google Shape;500;p33"/>
          <p:cNvPicPr preferRelativeResize="0"/>
          <p:nvPr/>
        </p:nvPicPr>
        <p:blipFill>
          <a:blip r:embed="rId3">
            <a:alphaModFix amt="51000"/>
          </a:blip>
          <a:stretch>
            <a:fillRect/>
          </a:stretch>
        </p:blipFill>
        <p:spPr>
          <a:xfrm>
            <a:off x="455950" y="1034175"/>
            <a:ext cx="5756193" cy="3930900"/>
          </a:xfrm>
          <a:prstGeom prst="rect">
            <a:avLst/>
          </a:prstGeom>
          <a:noFill/>
          <a:ln>
            <a:noFill/>
          </a:ln>
        </p:spPr>
      </p:pic>
      <p:cxnSp>
        <p:nvCxnSpPr>
          <p:cNvPr id="501" name="Google Shape;501;p33"/>
          <p:cNvCxnSpPr/>
          <p:nvPr/>
        </p:nvCxnSpPr>
        <p:spPr>
          <a:xfrm>
            <a:off x="737275" y="2714875"/>
            <a:ext cx="1153500" cy="0"/>
          </a:xfrm>
          <a:prstGeom prst="straightConnector1">
            <a:avLst/>
          </a:prstGeom>
          <a:noFill/>
          <a:ln cap="flat" cmpd="sng" w="76200">
            <a:solidFill>
              <a:srgbClr val="FF0000"/>
            </a:solidFill>
            <a:prstDash val="solid"/>
            <a:round/>
            <a:headEnd len="med" w="med" type="none"/>
            <a:tailEnd len="med" w="med" type="triangle"/>
          </a:ln>
        </p:spPr>
      </p:cxnSp>
      <p:sp>
        <p:nvSpPr>
          <p:cNvPr id="502" name="Google Shape;502;p33"/>
          <p:cNvSpPr/>
          <p:nvPr/>
        </p:nvSpPr>
        <p:spPr>
          <a:xfrm>
            <a:off x="727650" y="1752075"/>
            <a:ext cx="5212800" cy="2914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
          <p:cNvSpPr/>
          <p:nvPr/>
        </p:nvSpPr>
        <p:spPr>
          <a:xfrm>
            <a:off x="1916875" y="2697525"/>
            <a:ext cx="2610900" cy="7545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4" name="Google Shape;504;p33"/>
          <p:cNvCxnSpPr/>
          <p:nvPr/>
        </p:nvCxnSpPr>
        <p:spPr>
          <a:xfrm>
            <a:off x="3634275" y="1752075"/>
            <a:ext cx="0" cy="928200"/>
          </a:xfrm>
          <a:prstGeom prst="straightConnector1">
            <a:avLst/>
          </a:prstGeom>
          <a:noFill/>
          <a:ln cap="flat" cmpd="sng" w="76200">
            <a:solidFill>
              <a:srgbClr val="FF0000"/>
            </a:solidFill>
            <a:prstDash val="solid"/>
            <a:round/>
            <a:headEnd len="med" w="med" type="none"/>
            <a:tailEnd len="med" w="med" type="triangle"/>
          </a:ln>
        </p:spPr>
      </p:cxnSp>
      <p:cxnSp>
        <p:nvCxnSpPr>
          <p:cNvPr id="505" name="Google Shape;505;p33"/>
          <p:cNvCxnSpPr>
            <a:stCxn id="503" idx="1"/>
          </p:cNvCxnSpPr>
          <p:nvPr/>
        </p:nvCxnSpPr>
        <p:spPr>
          <a:xfrm>
            <a:off x="1916875" y="3074775"/>
            <a:ext cx="2610900" cy="0"/>
          </a:xfrm>
          <a:prstGeom prst="straightConnector1">
            <a:avLst/>
          </a:prstGeom>
          <a:noFill/>
          <a:ln cap="flat" cmpd="sng" w="38100">
            <a:solidFill>
              <a:srgbClr val="FF0000"/>
            </a:solidFill>
            <a:prstDash val="solid"/>
            <a:round/>
            <a:headEnd len="med" w="med" type="triangle"/>
            <a:tailEnd len="med" w="med" type="triangle"/>
          </a:ln>
        </p:spPr>
      </p:cxnSp>
      <p:cxnSp>
        <p:nvCxnSpPr>
          <p:cNvPr id="506" name="Google Shape;506;p33"/>
          <p:cNvCxnSpPr>
            <a:stCxn id="503" idx="0"/>
            <a:endCxn id="503" idx="2"/>
          </p:cNvCxnSpPr>
          <p:nvPr/>
        </p:nvCxnSpPr>
        <p:spPr>
          <a:xfrm>
            <a:off x="3222325" y="2697525"/>
            <a:ext cx="0" cy="754500"/>
          </a:xfrm>
          <a:prstGeom prst="straightConnector1">
            <a:avLst/>
          </a:prstGeom>
          <a:noFill/>
          <a:ln cap="flat" cmpd="sng" w="38100">
            <a:solidFill>
              <a:srgbClr val="FF0000"/>
            </a:solidFill>
            <a:prstDash val="solid"/>
            <a:round/>
            <a:headEnd len="med" w="med" type="triangle"/>
            <a:tailEnd len="med" w="med" type="triangle"/>
          </a:ln>
        </p:spPr>
      </p:cxnSp>
      <p:sp>
        <p:nvSpPr>
          <p:cNvPr id="507" name="Google Shape;507;p33"/>
          <p:cNvSpPr txBox="1"/>
          <p:nvPr/>
        </p:nvSpPr>
        <p:spPr>
          <a:xfrm>
            <a:off x="6781800" y="16002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508" name="Google Shape;508;p33"/>
          <p:cNvSpPr txBox="1"/>
          <p:nvPr/>
        </p:nvSpPr>
        <p:spPr>
          <a:xfrm>
            <a:off x="6730200" y="3048000"/>
            <a:ext cx="1728000" cy="1245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LayoutRect</a:t>
            </a:r>
            <a:endParaRPr b="1">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x = 183</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y = 148</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width = 402</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height = 116</a:t>
            </a:r>
            <a:endParaRPr>
              <a:latin typeface="Consolas"/>
              <a:ea typeface="Consolas"/>
              <a:cs typeface="Consolas"/>
              <a:sym typeface="Consolas"/>
            </a:endParaRPr>
          </a:p>
        </p:txBody>
      </p:sp>
      <p:cxnSp>
        <p:nvCxnSpPr>
          <p:cNvPr id="509" name="Google Shape;509;p33"/>
          <p:cNvCxnSpPr>
            <a:endCxn id="508" idx="0"/>
          </p:cNvCxnSpPr>
          <p:nvPr/>
        </p:nvCxnSpPr>
        <p:spPr>
          <a:xfrm>
            <a:off x="7143300" y="1905000"/>
            <a:ext cx="450900" cy="1143000"/>
          </a:xfrm>
          <a:prstGeom prst="straightConnector1">
            <a:avLst/>
          </a:prstGeom>
          <a:noFill/>
          <a:ln cap="flat" cmpd="sng" w="19050">
            <a:solidFill>
              <a:schemeClr val="dk2"/>
            </a:solidFill>
            <a:prstDash val="dash"/>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4"/>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pic>
        <p:nvPicPr>
          <p:cNvPr descr="Screen Shot 2017-10-11 at 2.09.13 PM.png" id="516" name="Google Shape;516;p34"/>
          <p:cNvPicPr preferRelativeResize="0"/>
          <p:nvPr/>
        </p:nvPicPr>
        <p:blipFill>
          <a:blip r:embed="rId3">
            <a:alphaModFix/>
          </a:blip>
          <a:stretch>
            <a:fillRect/>
          </a:stretch>
        </p:blipFill>
        <p:spPr>
          <a:xfrm>
            <a:off x="76200" y="914400"/>
            <a:ext cx="4114800" cy="4273798"/>
          </a:xfrm>
          <a:prstGeom prst="rect">
            <a:avLst/>
          </a:prstGeom>
          <a:noFill/>
          <a:ln>
            <a:noFill/>
          </a:ln>
        </p:spPr>
      </p:pic>
      <p:sp>
        <p:nvSpPr>
          <p:cNvPr id="517" name="Google Shape;517;p34"/>
          <p:cNvSpPr/>
          <p:nvPr/>
        </p:nvSpPr>
        <p:spPr>
          <a:xfrm>
            <a:off x="4038600" y="1600200"/>
            <a:ext cx="1066800" cy="3048000"/>
          </a:xfrm>
          <a:prstGeom prst="down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txBox="1"/>
          <p:nvPr/>
        </p:nvSpPr>
        <p:spPr>
          <a:xfrm rot="5400000">
            <a:off x="3758850" y="2210550"/>
            <a:ext cx="1575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block  flow</a:t>
            </a:r>
            <a:endParaRPr i="1" sz="1800">
              <a:latin typeface="Droid Serif"/>
              <a:ea typeface="Droid Serif"/>
              <a:cs typeface="Droid Serif"/>
              <a:sym typeface="Droid Serif"/>
            </a:endParaRPr>
          </a:p>
        </p:txBody>
      </p:sp>
      <p:sp>
        <p:nvSpPr>
          <p:cNvPr id="519" name="Google Shape;519;p34"/>
          <p:cNvSpPr txBox="1"/>
          <p:nvPr/>
        </p:nvSpPr>
        <p:spPr>
          <a:xfrm>
            <a:off x="5205900" y="2133600"/>
            <a:ext cx="3404700" cy="11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Simple "block" layout objects are placed one after another, </a:t>
            </a:r>
            <a:r>
              <a:rPr b="1" i="1" lang="en" sz="1800">
                <a:latin typeface="Droid Serif"/>
                <a:ea typeface="Droid Serif"/>
                <a:cs typeface="Droid Serif"/>
                <a:sym typeface="Droid Serif"/>
              </a:rPr>
              <a:t>flowing</a:t>
            </a:r>
            <a:r>
              <a:rPr i="1" lang="en" sz="1800">
                <a:latin typeface="Droid Serif"/>
                <a:ea typeface="Droid Serif"/>
                <a:cs typeface="Droid Serif"/>
                <a:sym typeface="Droid Serif"/>
              </a:rPr>
              <a:t> down the page.</a:t>
            </a:r>
            <a:endParaRPr i="1" sz="1800">
              <a:latin typeface="Droid Serif"/>
              <a:ea typeface="Droid Serif"/>
              <a:cs typeface="Droid Serif"/>
              <a:sym typeface="Droid Serif"/>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5"/>
          <p:cNvSpPr txBox="1"/>
          <p:nvPr/>
        </p:nvSpPr>
        <p:spPr>
          <a:xfrm>
            <a:off x="2590800" y="2514600"/>
            <a:ext cx="2438400" cy="3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&lt;span class="bigger"&gt;</a:t>
            </a:r>
            <a:endParaRPr>
              <a:solidFill>
                <a:srgbClr val="9900FF"/>
              </a:solidFill>
              <a:latin typeface="Consolas"/>
              <a:ea typeface="Consolas"/>
              <a:cs typeface="Consolas"/>
              <a:sym typeface="Consolas"/>
            </a:endParaRPr>
          </a:p>
        </p:txBody>
      </p:sp>
      <p:sp>
        <p:nvSpPr>
          <p:cNvPr id="525" name="Google Shape;525;p35"/>
          <p:cNvSpPr/>
          <p:nvPr/>
        </p:nvSpPr>
        <p:spPr>
          <a:xfrm>
            <a:off x="914400" y="2819400"/>
            <a:ext cx="3048000" cy="1066800"/>
          </a:xfrm>
          <a:custGeom>
            <a:rect b="b" l="l" r="r" t="t"/>
            <a:pathLst>
              <a:path extrusionOk="0" h="42672" w="121920">
                <a:moveTo>
                  <a:pt x="67056" y="0"/>
                </a:moveTo>
                <a:lnTo>
                  <a:pt x="67056" y="21336"/>
                </a:lnTo>
                <a:lnTo>
                  <a:pt x="0" y="21336"/>
                </a:lnTo>
                <a:lnTo>
                  <a:pt x="0" y="42672"/>
                </a:lnTo>
                <a:lnTo>
                  <a:pt x="76200" y="42672"/>
                </a:lnTo>
                <a:lnTo>
                  <a:pt x="76200" y="21336"/>
                </a:lnTo>
                <a:lnTo>
                  <a:pt x="121920" y="21336"/>
                </a:lnTo>
                <a:lnTo>
                  <a:pt x="121920" y="0"/>
                </a:lnTo>
                <a:close/>
              </a:path>
            </a:pathLst>
          </a:custGeom>
          <a:solidFill>
            <a:srgbClr val="D9D2E9"/>
          </a:solidFill>
          <a:ln cap="flat" cmpd="sng" w="28575">
            <a:solidFill>
              <a:srgbClr val="9900FF"/>
            </a:solidFill>
            <a:prstDash val="solid"/>
            <a:round/>
            <a:headEnd len="med" w="med" type="none"/>
            <a:tailEnd len="med" w="med" type="none"/>
          </a:ln>
        </p:spPr>
      </p:sp>
      <p:sp>
        <p:nvSpPr>
          <p:cNvPr id="526" name="Google Shape;526;p35"/>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5"/>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528" name="Google Shape;528;p35"/>
          <p:cNvSpPr/>
          <p:nvPr/>
        </p:nvSpPr>
        <p:spPr>
          <a:xfrm rot="-5400000">
            <a:off x="2171700" y="342900"/>
            <a:ext cx="1066800" cy="2971800"/>
          </a:xfrm>
          <a:prstGeom prst="down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5"/>
          <p:cNvSpPr txBox="1"/>
          <p:nvPr/>
        </p:nvSpPr>
        <p:spPr>
          <a:xfrm>
            <a:off x="1295400" y="1600200"/>
            <a:ext cx="1575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inline flow</a:t>
            </a:r>
            <a:endParaRPr i="1" sz="1800">
              <a:latin typeface="Droid Serif"/>
              <a:ea typeface="Droid Serif"/>
              <a:cs typeface="Droid Serif"/>
              <a:sym typeface="Droid Serif"/>
            </a:endParaRPr>
          </a:p>
        </p:txBody>
      </p:sp>
      <p:sp>
        <p:nvSpPr>
          <p:cNvPr id="530" name="Google Shape;530;p35"/>
          <p:cNvSpPr txBox="1"/>
          <p:nvPr/>
        </p:nvSpPr>
        <p:spPr>
          <a:xfrm>
            <a:off x="4901100" y="1295400"/>
            <a:ext cx="3099900" cy="11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Text and "inline" elements flow left-to-right, and are broken into lines.</a:t>
            </a:r>
            <a:endParaRPr i="1" sz="1800">
              <a:latin typeface="Droid Serif"/>
              <a:ea typeface="Droid Serif"/>
              <a:cs typeface="Droid Serif"/>
              <a:sym typeface="Droid Serif"/>
            </a:endParaRPr>
          </a:p>
        </p:txBody>
      </p:sp>
      <p:sp>
        <p:nvSpPr>
          <p:cNvPr id="531" name="Google Shape;531;p35"/>
          <p:cNvSpPr txBox="1"/>
          <p:nvPr/>
        </p:nvSpPr>
        <p:spPr>
          <a:xfrm>
            <a:off x="5181600" y="3984000"/>
            <a:ext cx="3213900" cy="43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(Some languages flow right-to-left.)</a:t>
            </a:r>
            <a:endParaRPr i="1">
              <a:latin typeface="Droid Serif"/>
              <a:ea typeface="Droid Serif"/>
              <a:cs typeface="Droid Serif"/>
              <a:sym typeface="Droid Serif"/>
            </a:endParaRPr>
          </a:p>
        </p:txBody>
      </p:sp>
      <p:sp>
        <p:nvSpPr>
          <p:cNvPr id="532" name="Google Shape;532;p35"/>
          <p:cNvSpPr txBox="1"/>
          <p:nvPr/>
        </p:nvSpPr>
        <p:spPr>
          <a:xfrm>
            <a:off x="914400" y="2819400"/>
            <a:ext cx="3657600" cy="1219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999999"/>
                </a:solidFill>
              </a:rPr>
              <a:t>Lorem ipsum dolor     </a:t>
            </a:r>
            <a:r>
              <a:rPr lang="en" sz="2400">
                <a:solidFill>
                  <a:srgbClr val="999999"/>
                </a:solidFill>
              </a:rPr>
              <a:t>sit amet,</a:t>
            </a:r>
            <a:endParaRPr sz="2400">
              <a:solidFill>
                <a:srgbClr val="999999"/>
              </a:solidFill>
            </a:endParaRPr>
          </a:p>
          <a:p>
            <a:pPr indent="0" lvl="0" marL="0" rtl="0" algn="l">
              <a:lnSpc>
                <a:spcPct val="150000"/>
              </a:lnSpc>
              <a:spcBef>
                <a:spcPts val="0"/>
              </a:spcBef>
              <a:spcAft>
                <a:spcPts val="0"/>
              </a:spcAft>
              <a:buNone/>
            </a:pPr>
            <a:r>
              <a:rPr lang="en" sz="2400">
                <a:solidFill>
                  <a:srgbClr val="999999"/>
                </a:solidFill>
              </a:rPr>
              <a:t>consectetur</a:t>
            </a:r>
            <a:r>
              <a:rPr lang="en">
                <a:solidFill>
                  <a:srgbClr val="999999"/>
                </a:solidFill>
              </a:rPr>
              <a:t>       adipiscing elit.</a:t>
            </a:r>
            <a:endParaRPr>
              <a:solidFill>
                <a:srgbClr val="999999"/>
              </a:solidFill>
            </a:endParaRPr>
          </a:p>
        </p:txBody>
      </p:sp>
      <p:sp>
        <p:nvSpPr>
          <p:cNvPr id="533" name="Google Shape;533;p35"/>
          <p:cNvSpPr/>
          <p:nvPr/>
        </p:nvSpPr>
        <p:spPr>
          <a:xfrm>
            <a:off x="914400" y="2971800"/>
            <a:ext cx="1600200" cy="304800"/>
          </a:xfrm>
          <a:prstGeom prst="rect">
            <a:avLst/>
          </a:prstGeom>
          <a:no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5"/>
          <p:cNvSpPr/>
          <p:nvPr/>
        </p:nvSpPr>
        <p:spPr>
          <a:xfrm>
            <a:off x="2667000" y="2895600"/>
            <a:ext cx="1219200" cy="381000"/>
          </a:xfrm>
          <a:prstGeom prst="rect">
            <a:avLst/>
          </a:prstGeom>
          <a:no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5"/>
          <p:cNvSpPr/>
          <p:nvPr/>
        </p:nvSpPr>
        <p:spPr>
          <a:xfrm>
            <a:off x="990600" y="3429000"/>
            <a:ext cx="1752600" cy="381000"/>
          </a:xfrm>
          <a:prstGeom prst="rect">
            <a:avLst/>
          </a:prstGeom>
          <a:no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5"/>
          <p:cNvSpPr/>
          <p:nvPr/>
        </p:nvSpPr>
        <p:spPr>
          <a:xfrm>
            <a:off x="2895600" y="3505200"/>
            <a:ext cx="1219200" cy="304800"/>
          </a:xfrm>
          <a:prstGeom prst="rect">
            <a:avLst/>
          </a:prstGeom>
          <a:no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5"/>
          <p:cNvSpPr txBox="1"/>
          <p:nvPr/>
        </p:nvSpPr>
        <p:spPr>
          <a:xfrm>
            <a:off x="990600" y="2667000"/>
            <a:ext cx="762000" cy="33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B45F06"/>
                </a:solidFill>
                <a:latin typeface="Consolas"/>
                <a:ea typeface="Consolas"/>
                <a:cs typeface="Consolas"/>
                <a:sym typeface="Consolas"/>
              </a:rPr>
              <a:t>#text</a:t>
            </a:r>
            <a:endParaRPr>
              <a:solidFill>
                <a:srgbClr val="B45F06"/>
              </a:solidFill>
              <a:latin typeface="Consolas"/>
              <a:ea typeface="Consolas"/>
              <a:cs typeface="Consolas"/>
              <a:sym typeface="Consolas"/>
            </a:endParaRPr>
          </a:p>
        </p:txBody>
      </p:sp>
      <p:sp>
        <p:nvSpPr>
          <p:cNvPr id="538" name="Google Shape;538;p35"/>
          <p:cNvSpPr/>
          <p:nvPr/>
        </p:nvSpPr>
        <p:spPr>
          <a:xfrm rot="5400000">
            <a:off x="4114800" y="2971800"/>
            <a:ext cx="304800" cy="457200"/>
          </a:xfrm>
          <a:prstGeom prst="uturnArrow">
            <a:avLst>
              <a:gd fmla="val 25000" name="adj1"/>
              <a:gd fmla="val 25000" name="adj2"/>
              <a:gd fmla="val 25000" name="adj3"/>
              <a:gd fmla="val 43750" name="adj4"/>
              <a:gd fmla="val 75000" name="adj5"/>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5"/>
          <p:cNvSpPr txBox="1"/>
          <p:nvPr/>
        </p:nvSpPr>
        <p:spPr>
          <a:xfrm>
            <a:off x="4482300" y="2971800"/>
            <a:ext cx="14613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line break</a:t>
            </a:r>
            <a:endParaRPr i="1">
              <a:latin typeface="Droid Serif"/>
              <a:ea typeface="Droid Serif"/>
              <a:cs typeface="Droid Serif"/>
              <a:sym typeface="Droid Serif"/>
            </a:endParaRPr>
          </a:p>
        </p:txBody>
      </p:sp>
      <p:sp>
        <p:nvSpPr>
          <p:cNvPr id="540" name="Google Shape;540;p35"/>
          <p:cNvSpPr txBox="1"/>
          <p:nvPr/>
        </p:nvSpPr>
        <p:spPr>
          <a:xfrm>
            <a:off x="7239000" y="3048000"/>
            <a:ext cx="1143000" cy="68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666666"/>
                </a:solidFill>
                <a:latin typeface="Times New Roman"/>
                <a:ea typeface="Times New Roman"/>
                <a:cs typeface="Times New Roman"/>
                <a:sym typeface="Times New Roman"/>
              </a:rPr>
              <a:t>العربية</a:t>
            </a:r>
            <a:endParaRPr sz="2400">
              <a:solidFill>
                <a:srgbClr val="666666"/>
              </a:solidFill>
              <a:latin typeface="Times New Roman"/>
              <a:ea typeface="Times New Roman"/>
              <a:cs typeface="Times New Roman"/>
              <a:sym typeface="Times New Roman"/>
            </a:endParaRPr>
          </a:p>
          <a:p>
            <a:pPr indent="0" lvl="0" marL="0" rtl="0" algn="r">
              <a:spcBef>
                <a:spcPts val="0"/>
              </a:spcBef>
              <a:spcAft>
                <a:spcPts val="0"/>
              </a:spcAft>
              <a:buNone/>
            </a:pPr>
            <a:r>
              <a:rPr lang="en" sz="2400">
                <a:solidFill>
                  <a:srgbClr val="666666"/>
                </a:solidFill>
                <a:latin typeface="Times New Roman"/>
                <a:ea typeface="Times New Roman"/>
                <a:cs typeface="Times New Roman"/>
                <a:sym typeface="Times New Roman"/>
              </a:rPr>
              <a:t>עִבְרִית</a:t>
            </a:r>
            <a:endParaRPr sz="2400">
              <a:solidFill>
                <a:srgbClr val="666666"/>
              </a:solidFill>
              <a:latin typeface="Times New Roman"/>
              <a:ea typeface="Times New Roman"/>
              <a:cs typeface="Times New Roman"/>
              <a:sym typeface="Times New Roman"/>
            </a:endParaRPr>
          </a:p>
        </p:txBody>
      </p:sp>
      <p:sp>
        <p:nvSpPr>
          <p:cNvPr id="541" name="Google Shape;541;p35"/>
          <p:cNvSpPr/>
          <p:nvPr/>
        </p:nvSpPr>
        <p:spPr>
          <a:xfrm>
            <a:off x="7162800" y="3200400"/>
            <a:ext cx="381000" cy="228600"/>
          </a:xfrm>
          <a:prstGeom prst="left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p:nvPr/>
        </p:nvSpPr>
        <p:spPr>
          <a:xfrm>
            <a:off x="7162800" y="3581400"/>
            <a:ext cx="381000" cy="228600"/>
          </a:xfrm>
          <a:prstGeom prst="left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549" name="Google Shape;549;p36"/>
          <p:cNvSpPr txBox="1"/>
          <p:nvPr/>
        </p:nvSpPr>
        <p:spPr>
          <a:xfrm>
            <a:off x="4114800" y="1149300"/>
            <a:ext cx="4419600" cy="5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Layout measures runs of text in </a:t>
            </a:r>
            <a:r>
              <a:rPr b="1" i="1" lang="en" sz="1800">
                <a:latin typeface="Droid Serif"/>
                <a:ea typeface="Droid Serif"/>
                <a:cs typeface="Droid Serif"/>
                <a:sym typeface="Droid Serif"/>
              </a:rPr>
              <a:t>fonts</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pic>
        <p:nvPicPr>
          <p:cNvPr descr="IC520421.png" id="550" name="Google Shape;550;p36"/>
          <p:cNvPicPr preferRelativeResize="0"/>
          <p:nvPr/>
        </p:nvPicPr>
        <p:blipFill>
          <a:blip r:embed="rId3">
            <a:alphaModFix/>
          </a:blip>
          <a:stretch>
            <a:fillRect/>
          </a:stretch>
        </p:blipFill>
        <p:spPr>
          <a:xfrm>
            <a:off x="502500" y="1400125"/>
            <a:ext cx="3002700" cy="2638475"/>
          </a:xfrm>
          <a:prstGeom prst="rect">
            <a:avLst/>
          </a:prstGeom>
          <a:noFill/>
          <a:ln>
            <a:noFill/>
          </a:ln>
        </p:spPr>
      </p:pic>
      <p:sp>
        <p:nvSpPr>
          <p:cNvPr id="551" name="Google Shape;551;p36"/>
          <p:cNvSpPr txBox="1"/>
          <p:nvPr/>
        </p:nvSpPr>
        <p:spPr>
          <a:xfrm>
            <a:off x="4343400" y="1752600"/>
            <a:ext cx="914400" cy="45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45818E"/>
                </a:solidFill>
                <a:latin typeface="Consolas"/>
                <a:ea typeface="Consolas"/>
                <a:cs typeface="Consolas"/>
                <a:sym typeface="Consolas"/>
              </a:rPr>
              <a:t>"fire"</a:t>
            </a:r>
            <a:endParaRPr>
              <a:solidFill>
                <a:srgbClr val="45818E"/>
              </a:solidFill>
              <a:latin typeface="Consolas"/>
              <a:ea typeface="Consolas"/>
              <a:cs typeface="Consolas"/>
              <a:sym typeface="Consolas"/>
            </a:endParaRPr>
          </a:p>
        </p:txBody>
      </p:sp>
      <p:sp>
        <p:nvSpPr>
          <p:cNvPr id="552" name="Google Shape;552;p36"/>
          <p:cNvSpPr txBox="1"/>
          <p:nvPr/>
        </p:nvSpPr>
        <p:spPr>
          <a:xfrm>
            <a:off x="4343400" y="2657100"/>
            <a:ext cx="1981200" cy="11529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HarfBuzzShaper</a:t>
            </a:r>
            <a:endParaRPr sz="1800">
              <a:solidFill>
                <a:srgbClr val="0000FF"/>
              </a:solidFill>
              <a:latin typeface="Consolas"/>
              <a:ea typeface="Consolas"/>
              <a:cs typeface="Consolas"/>
              <a:sym typeface="Consolas"/>
            </a:endParaRPr>
          </a:p>
        </p:txBody>
      </p:sp>
      <p:sp>
        <p:nvSpPr>
          <p:cNvPr id="553" name="Google Shape;553;p36"/>
          <p:cNvSpPr txBox="1"/>
          <p:nvPr/>
        </p:nvSpPr>
        <p:spPr>
          <a:xfrm>
            <a:off x="5562600" y="1885200"/>
            <a:ext cx="762000" cy="4671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Font</a:t>
            </a:r>
            <a:endParaRPr sz="1800">
              <a:solidFill>
                <a:srgbClr val="0000FF"/>
              </a:solidFill>
              <a:latin typeface="Consolas"/>
              <a:ea typeface="Consolas"/>
              <a:cs typeface="Consolas"/>
              <a:sym typeface="Consolas"/>
            </a:endParaRPr>
          </a:p>
        </p:txBody>
      </p:sp>
      <p:sp>
        <p:nvSpPr>
          <p:cNvPr id="554" name="Google Shape;554;p36"/>
          <p:cNvSpPr txBox="1"/>
          <p:nvPr/>
        </p:nvSpPr>
        <p:spPr>
          <a:xfrm>
            <a:off x="6705600" y="2667000"/>
            <a:ext cx="1676400" cy="11430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ShapeResult</a:t>
            </a:r>
            <a:endParaRPr sz="1800">
              <a:solidFill>
                <a:srgbClr val="0000FF"/>
              </a:solidFill>
              <a:latin typeface="Consolas"/>
              <a:ea typeface="Consolas"/>
              <a:cs typeface="Consolas"/>
              <a:sym typeface="Consolas"/>
            </a:endParaRPr>
          </a:p>
        </p:txBody>
      </p:sp>
      <p:sp>
        <p:nvSpPr>
          <p:cNvPr id="555" name="Google Shape;555;p36"/>
          <p:cNvSpPr/>
          <p:nvPr/>
        </p:nvSpPr>
        <p:spPr>
          <a:xfrm>
            <a:off x="4572000" y="3124200"/>
            <a:ext cx="1219200" cy="533400"/>
          </a:xfrm>
          <a:prstGeom prst="bevel">
            <a:avLst>
              <a:gd fmla="val 12500"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HarfBuzz</a:t>
            </a:r>
            <a:endParaRPr b="1" i="1">
              <a:latin typeface="Droid Serif"/>
              <a:ea typeface="Droid Serif"/>
              <a:cs typeface="Droid Serif"/>
              <a:sym typeface="Droid Serif"/>
            </a:endParaRPr>
          </a:p>
        </p:txBody>
      </p:sp>
      <p:cxnSp>
        <p:nvCxnSpPr>
          <p:cNvPr id="556" name="Google Shape;556;p36"/>
          <p:cNvCxnSpPr>
            <a:stCxn id="551" idx="2"/>
          </p:cNvCxnSpPr>
          <p:nvPr/>
        </p:nvCxnSpPr>
        <p:spPr>
          <a:xfrm>
            <a:off x="4800600" y="2209800"/>
            <a:ext cx="0" cy="457200"/>
          </a:xfrm>
          <a:prstGeom prst="straightConnector1">
            <a:avLst/>
          </a:prstGeom>
          <a:noFill/>
          <a:ln cap="flat" cmpd="sng" w="19050">
            <a:solidFill>
              <a:schemeClr val="dk2"/>
            </a:solidFill>
            <a:prstDash val="solid"/>
            <a:round/>
            <a:headEnd len="med" w="med" type="none"/>
            <a:tailEnd len="med" w="med" type="triangle"/>
          </a:ln>
        </p:spPr>
      </p:cxnSp>
      <p:cxnSp>
        <p:nvCxnSpPr>
          <p:cNvPr id="557" name="Google Shape;557;p36"/>
          <p:cNvCxnSpPr/>
          <p:nvPr/>
        </p:nvCxnSpPr>
        <p:spPr>
          <a:xfrm>
            <a:off x="5867400" y="2361825"/>
            <a:ext cx="0" cy="305100"/>
          </a:xfrm>
          <a:prstGeom prst="straightConnector1">
            <a:avLst/>
          </a:prstGeom>
          <a:noFill/>
          <a:ln cap="flat" cmpd="sng" w="19050">
            <a:solidFill>
              <a:schemeClr val="dk2"/>
            </a:solidFill>
            <a:prstDash val="solid"/>
            <a:round/>
            <a:headEnd len="med" w="med" type="none"/>
            <a:tailEnd len="med" w="med" type="triangle"/>
          </a:ln>
        </p:spPr>
      </p:cxnSp>
      <p:cxnSp>
        <p:nvCxnSpPr>
          <p:cNvPr id="558" name="Google Shape;558;p36"/>
          <p:cNvCxnSpPr>
            <a:stCxn id="552" idx="3"/>
            <a:endCxn id="554" idx="1"/>
          </p:cNvCxnSpPr>
          <p:nvPr/>
        </p:nvCxnSpPr>
        <p:spPr>
          <a:xfrm>
            <a:off x="6324600" y="3233550"/>
            <a:ext cx="381000" cy="5100"/>
          </a:xfrm>
          <a:prstGeom prst="straightConnector1">
            <a:avLst/>
          </a:prstGeom>
          <a:noFill/>
          <a:ln cap="flat" cmpd="sng" w="19050">
            <a:solidFill>
              <a:schemeClr val="dk2"/>
            </a:solidFill>
            <a:prstDash val="solid"/>
            <a:round/>
            <a:headEnd len="med" w="med" type="none"/>
            <a:tailEnd len="med" w="med" type="triangle"/>
          </a:ln>
        </p:spPr>
      </p:cxnSp>
      <p:sp>
        <p:nvSpPr>
          <p:cNvPr id="559" name="Google Shape;559;p36"/>
          <p:cNvSpPr txBox="1"/>
          <p:nvPr/>
        </p:nvSpPr>
        <p:spPr>
          <a:xfrm>
            <a:off x="6934200" y="3048000"/>
            <a:ext cx="1143000" cy="68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600">
                <a:latin typeface="Playfair Display"/>
                <a:ea typeface="Playfair Display"/>
                <a:cs typeface="Playfair Display"/>
                <a:sym typeface="Playfair Display"/>
              </a:rPr>
              <a:t>fire</a:t>
            </a:r>
            <a:endParaRPr b="1" i="1" sz="3600">
              <a:latin typeface="Playfair Display"/>
              <a:ea typeface="Playfair Display"/>
              <a:cs typeface="Playfair Display"/>
              <a:sym typeface="Playfair Display"/>
            </a:endParaRPr>
          </a:p>
        </p:txBody>
      </p:sp>
      <p:sp>
        <p:nvSpPr>
          <p:cNvPr id="560" name="Google Shape;560;p36"/>
          <p:cNvSpPr/>
          <p:nvPr/>
        </p:nvSpPr>
        <p:spPr>
          <a:xfrm>
            <a:off x="7129475" y="3167050"/>
            <a:ext cx="323700" cy="47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6"/>
          <p:cNvSpPr/>
          <p:nvPr/>
        </p:nvSpPr>
        <p:spPr>
          <a:xfrm>
            <a:off x="7424750" y="3276600"/>
            <a:ext cx="247500" cy="30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6"/>
          <p:cNvSpPr/>
          <p:nvPr/>
        </p:nvSpPr>
        <p:spPr>
          <a:xfrm>
            <a:off x="7643825" y="3271850"/>
            <a:ext cx="214200" cy="30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 name="Google Shape;563;p36"/>
          <p:cNvCxnSpPr/>
          <p:nvPr/>
        </p:nvCxnSpPr>
        <p:spPr>
          <a:xfrm>
            <a:off x="6967525" y="3005150"/>
            <a:ext cx="152400" cy="152400"/>
          </a:xfrm>
          <a:prstGeom prst="straightConnector1">
            <a:avLst/>
          </a:prstGeom>
          <a:noFill/>
          <a:ln cap="flat" cmpd="sng" w="9525">
            <a:solidFill>
              <a:srgbClr val="FF0000"/>
            </a:solidFill>
            <a:prstDash val="solid"/>
            <a:round/>
            <a:headEnd len="med" w="med" type="none"/>
            <a:tailEnd len="med" w="med" type="triangle"/>
          </a:ln>
        </p:spPr>
      </p:cxnSp>
      <p:cxnSp>
        <p:nvCxnSpPr>
          <p:cNvPr id="564" name="Google Shape;564;p36"/>
          <p:cNvCxnSpPr/>
          <p:nvPr/>
        </p:nvCxnSpPr>
        <p:spPr>
          <a:xfrm>
            <a:off x="7258025" y="3109925"/>
            <a:ext cx="152400" cy="152400"/>
          </a:xfrm>
          <a:prstGeom prst="straightConnector1">
            <a:avLst/>
          </a:prstGeom>
          <a:noFill/>
          <a:ln cap="flat" cmpd="sng" w="9525">
            <a:solidFill>
              <a:srgbClr val="FF0000"/>
            </a:solidFill>
            <a:prstDash val="solid"/>
            <a:round/>
            <a:headEnd len="med" w="med" type="none"/>
            <a:tailEnd len="med" w="med" type="triangle"/>
          </a:ln>
        </p:spPr>
      </p:cxnSp>
      <p:cxnSp>
        <p:nvCxnSpPr>
          <p:cNvPr id="565" name="Google Shape;565;p36"/>
          <p:cNvCxnSpPr/>
          <p:nvPr/>
        </p:nvCxnSpPr>
        <p:spPr>
          <a:xfrm>
            <a:off x="7486625" y="3114675"/>
            <a:ext cx="152400" cy="152400"/>
          </a:xfrm>
          <a:prstGeom prst="straightConnector1">
            <a:avLst/>
          </a:prstGeom>
          <a:noFill/>
          <a:ln cap="flat" cmpd="sng" w="9525">
            <a:solidFill>
              <a:srgbClr val="FF0000"/>
            </a:solidFill>
            <a:prstDash val="solid"/>
            <a:round/>
            <a:headEnd len="med" w="med" type="none"/>
            <a:tailEnd len="med" w="med" type="triangle"/>
          </a:ln>
        </p:spPr>
      </p:cxnSp>
      <p:cxnSp>
        <p:nvCxnSpPr>
          <p:cNvPr id="566" name="Google Shape;566;p36"/>
          <p:cNvCxnSpPr/>
          <p:nvPr/>
        </p:nvCxnSpPr>
        <p:spPr>
          <a:xfrm>
            <a:off x="7129475" y="3686175"/>
            <a:ext cx="304800" cy="0"/>
          </a:xfrm>
          <a:prstGeom prst="straightConnector1">
            <a:avLst/>
          </a:prstGeom>
          <a:noFill/>
          <a:ln cap="flat" cmpd="sng" w="9525">
            <a:solidFill>
              <a:srgbClr val="FF0000"/>
            </a:solidFill>
            <a:prstDash val="solid"/>
            <a:round/>
            <a:headEnd len="med" w="med" type="triangle"/>
            <a:tailEnd len="med" w="med" type="triangle"/>
          </a:ln>
        </p:spPr>
      </p:cxnSp>
      <p:cxnSp>
        <p:nvCxnSpPr>
          <p:cNvPr id="567" name="Google Shape;567;p36"/>
          <p:cNvCxnSpPr/>
          <p:nvPr/>
        </p:nvCxnSpPr>
        <p:spPr>
          <a:xfrm>
            <a:off x="7415225" y="3614750"/>
            <a:ext cx="243000" cy="0"/>
          </a:xfrm>
          <a:prstGeom prst="straightConnector1">
            <a:avLst/>
          </a:prstGeom>
          <a:noFill/>
          <a:ln cap="flat" cmpd="sng" w="9525">
            <a:solidFill>
              <a:srgbClr val="FF0000"/>
            </a:solidFill>
            <a:prstDash val="solid"/>
            <a:round/>
            <a:headEnd len="med" w="med" type="triangle"/>
            <a:tailEnd len="med" w="med" type="triangle"/>
          </a:ln>
        </p:spPr>
      </p:cxnSp>
      <p:cxnSp>
        <p:nvCxnSpPr>
          <p:cNvPr id="568" name="Google Shape;568;p36"/>
          <p:cNvCxnSpPr/>
          <p:nvPr/>
        </p:nvCxnSpPr>
        <p:spPr>
          <a:xfrm>
            <a:off x="7648575" y="3638550"/>
            <a:ext cx="214200" cy="0"/>
          </a:xfrm>
          <a:prstGeom prst="straightConnector1">
            <a:avLst/>
          </a:prstGeom>
          <a:noFill/>
          <a:ln cap="flat" cmpd="sng" w="9525">
            <a:solidFill>
              <a:srgbClr val="FF0000"/>
            </a:solidFill>
            <a:prstDash val="solid"/>
            <a:round/>
            <a:headEnd len="med" w="med" type="triangle"/>
            <a:tailEnd len="med" w="med" type="triangle"/>
          </a:ln>
        </p:spPr>
      </p:cxnSp>
      <p:cxnSp>
        <p:nvCxnSpPr>
          <p:cNvPr id="569" name="Google Shape;569;p36"/>
          <p:cNvCxnSpPr/>
          <p:nvPr/>
        </p:nvCxnSpPr>
        <p:spPr>
          <a:xfrm rot="10800000">
            <a:off x="7072325" y="3176575"/>
            <a:ext cx="0" cy="457200"/>
          </a:xfrm>
          <a:prstGeom prst="straightConnector1">
            <a:avLst/>
          </a:prstGeom>
          <a:noFill/>
          <a:ln cap="flat" cmpd="sng" w="9525">
            <a:solidFill>
              <a:srgbClr val="FF0000"/>
            </a:solidFill>
            <a:prstDash val="solid"/>
            <a:round/>
            <a:headEnd len="med" w="med" type="triangle"/>
            <a:tailEnd len="med" w="med" type="triangle"/>
          </a:ln>
        </p:spPr>
      </p:cxnSp>
      <p:cxnSp>
        <p:nvCxnSpPr>
          <p:cNvPr id="570" name="Google Shape;570;p36"/>
          <p:cNvCxnSpPr/>
          <p:nvPr/>
        </p:nvCxnSpPr>
        <p:spPr>
          <a:xfrm rot="10800000">
            <a:off x="7910525" y="3281425"/>
            <a:ext cx="0" cy="295200"/>
          </a:xfrm>
          <a:prstGeom prst="straightConnector1">
            <a:avLst/>
          </a:prstGeom>
          <a:noFill/>
          <a:ln cap="flat" cmpd="sng" w="9525">
            <a:solidFill>
              <a:srgbClr val="FF0000"/>
            </a:solidFill>
            <a:prstDash val="solid"/>
            <a:round/>
            <a:headEnd len="med" w="med" type="triangle"/>
            <a:tailEnd len="med" w="med" type="triangle"/>
          </a:ln>
        </p:spPr>
      </p:cxnSp>
      <p:sp>
        <p:nvSpPr>
          <p:cNvPr id="571" name="Google Shape;571;p36"/>
          <p:cNvSpPr txBox="1"/>
          <p:nvPr/>
        </p:nvSpPr>
        <p:spPr>
          <a:xfrm>
            <a:off x="5486400" y="3962400"/>
            <a:ext cx="2819400" cy="67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a:latin typeface="Droid Serif"/>
                <a:ea typeface="Droid Serif"/>
                <a:cs typeface="Droid Serif"/>
                <a:sym typeface="Droid Serif"/>
              </a:rPr>
              <a:t>Shaping</a:t>
            </a:r>
            <a:r>
              <a:rPr i="1" lang="en">
                <a:latin typeface="Droid Serif"/>
                <a:ea typeface="Droid Serif"/>
                <a:cs typeface="Droid Serif"/>
                <a:sym typeface="Droid Serif"/>
              </a:rPr>
              <a:t> selects the glyphs and</a:t>
            </a:r>
            <a:endParaRPr i="1">
              <a:latin typeface="Droid Serif"/>
              <a:ea typeface="Droid Serif"/>
              <a:cs typeface="Droid Serif"/>
              <a:sym typeface="Droid Serif"/>
            </a:endParaRPr>
          </a:p>
          <a:p>
            <a:pPr indent="0" lvl="0" marL="0" rtl="0" algn="r">
              <a:spcBef>
                <a:spcPts val="0"/>
              </a:spcBef>
              <a:spcAft>
                <a:spcPts val="0"/>
              </a:spcAft>
              <a:buNone/>
            </a:pPr>
            <a:r>
              <a:rPr i="1" lang="en">
                <a:latin typeface="Droid Serif"/>
                <a:ea typeface="Droid Serif"/>
                <a:cs typeface="Droid Serif"/>
                <a:sym typeface="Droid Serif"/>
              </a:rPr>
              <a:t>computes their placement.</a:t>
            </a:r>
            <a:endParaRPr i="1">
              <a:latin typeface="Droid Serif"/>
              <a:ea typeface="Droid Serif"/>
              <a:cs typeface="Droid Serif"/>
              <a:sym typeface="Droid Serif"/>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3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578" name="Google Shape;578;p37"/>
          <p:cNvSpPr/>
          <p:nvPr/>
        </p:nvSpPr>
        <p:spPr>
          <a:xfrm>
            <a:off x="518575" y="1307628"/>
            <a:ext cx="1834200" cy="1720200"/>
          </a:xfrm>
          <a:prstGeom prst="frame">
            <a:avLst>
              <a:gd fmla="val 7295" name="adj1"/>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Times New Roman"/>
              <a:ea typeface="Times New Roman"/>
              <a:cs typeface="Times New Roman"/>
              <a:sym typeface="Times New Roman"/>
            </a:endParaRPr>
          </a:p>
        </p:txBody>
      </p:sp>
      <p:sp>
        <p:nvSpPr>
          <p:cNvPr id="579" name="Google Shape;579;p37"/>
          <p:cNvSpPr txBox="1"/>
          <p:nvPr/>
        </p:nvSpPr>
        <p:spPr>
          <a:xfrm>
            <a:off x="664179" y="1438298"/>
            <a:ext cx="2467800" cy="19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rPr>
              <a:t>CSS</a:t>
            </a:r>
            <a:endParaRPr b="1" sz="3000">
              <a:solidFill>
                <a:srgbClr val="666666"/>
              </a:solidFill>
            </a:endParaRPr>
          </a:p>
          <a:p>
            <a:pPr indent="0" lvl="0" marL="0" rtl="0" algn="l">
              <a:spcBef>
                <a:spcPts val="0"/>
              </a:spcBef>
              <a:spcAft>
                <a:spcPts val="0"/>
              </a:spcAft>
              <a:buNone/>
            </a:pPr>
            <a:r>
              <a:rPr b="1" lang="en" sz="3000">
                <a:solidFill>
                  <a:srgbClr val="666666"/>
                </a:solidFill>
              </a:rPr>
              <a:t>IS</a:t>
            </a:r>
            <a:endParaRPr b="1" sz="3000">
              <a:solidFill>
                <a:srgbClr val="666666"/>
              </a:solidFill>
            </a:endParaRPr>
          </a:p>
          <a:p>
            <a:pPr indent="0" lvl="0" marL="0" rtl="0" algn="l">
              <a:spcBef>
                <a:spcPts val="0"/>
              </a:spcBef>
              <a:spcAft>
                <a:spcPts val="0"/>
              </a:spcAft>
              <a:buNone/>
            </a:pPr>
            <a:r>
              <a:rPr b="1" lang="en" sz="3000">
                <a:solidFill>
                  <a:srgbClr val="666666"/>
                </a:solidFill>
              </a:rPr>
              <a:t>AWESOME</a:t>
            </a:r>
            <a:endParaRPr b="1" sz="3000">
              <a:solidFill>
                <a:srgbClr val="666666"/>
              </a:solidFill>
            </a:endParaRPr>
          </a:p>
        </p:txBody>
      </p:sp>
      <p:sp>
        <p:nvSpPr>
          <p:cNvPr id="580" name="Google Shape;580;p37"/>
          <p:cNvSpPr/>
          <p:nvPr/>
        </p:nvSpPr>
        <p:spPr>
          <a:xfrm>
            <a:off x="518575" y="1300750"/>
            <a:ext cx="1834200" cy="1720200"/>
          </a:xfrm>
          <a:prstGeom prst="rect">
            <a:avLst/>
          </a:prstGeom>
          <a:noFill/>
          <a:ln cap="flat" cmpd="sng" w="2857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7"/>
          <p:cNvSpPr txBox="1"/>
          <p:nvPr/>
        </p:nvSpPr>
        <p:spPr>
          <a:xfrm>
            <a:off x="3366500" y="1735450"/>
            <a:ext cx="15558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F0000"/>
                </a:solidFill>
                <a:latin typeface="Droid Serif"/>
                <a:ea typeface="Droid Serif"/>
                <a:cs typeface="Droid Serif"/>
                <a:sym typeface="Droid Serif"/>
              </a:rPr>
              <a:t>border box rect</a:t>
            </a:r>
            <a:endParaRPr i="1">
              <a:solidFill>
                <a:srgbClr val="FF0000"/>
              </a:solidFill>
              <a:latin typeface="Droid Serif"/>
              <a:ea typeface="Droid Serif"/>
              <a:cs typeface="Droid Serif"/>
              <a:sym typeface="Droid Serif"/>
            </a:endParaRPr>
          </a:p>
        </p:txBody>
      </p:sp>
      <p:cxnSp>
        <p:nvCxnSpPr>
          <p:cNvPr id="582" name="Google Shape;582;p37"/>
          <p:cNvCxnSpPr>
            <a:stCxn id="581" idx="1"/>
          </p:cNvCxnSpPr>
          <p:nvPr/>
        </p:nvCxnSpPr>
        <p:spPr>
          <a:xfrm flipH="1">
            <a:off x="2405900" y="1953250"/>
            <a:ext cx="960600" cy="2100"/>
          </a:xfrm>
          <a:prstGeom prst="straightConnector1">
            <a:avLst/>
          </a:prstGeom>
          <a:noFill/>
          <a:ln cap="flat" cmpd="sng" w="19050">
            <a:solidFill>
              <a:srgbClr val="FF0000"/>
            </a:solidFill>
            <a:prstDash val="solid"/>
            <a:round/>
            <a:headEnd len="med" w="med" type="none"/>
            <a:tailEnd len="med" w="med" type="triangle"/>
          </a:ln>
        </p:spPr>
      </p:cxnSp>
      <p:sp>
        <p:nvSpPr>
          <p:cNvPr id="583" name="Google Shape;583;p37"/>
          <p:cNvSpPr/>
          <p:nvPr/>
        </p:nvSpPr>
        <p:spPr>
          <a:xfrm>
            <a:off x="664179" y="1438298"/>
            <a:ext cx="2198400" cy="1465500"/>
          </a:xfrm>
          <a:prstGeom prst="rect">
            <a:avLst/>
          </a:prstGeom>
          <a:noFill/>
          <a:ln cap="flat" cmpd="sng" w="2857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84" name="Google Shape;584;p37"/>
          <p:cNvSpPr txBox="1"/>
          <p:nvPr/>
        </p:nvSpPr>
        <p:spPr>
          <a:xfrm>
            <a:off x="3366500" y="2171050"/>
            <a:ext cx="19563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0000FF"/>
                </a:solidFill>
                <a:latin typeface="Droid Serif"/>
                <a:ea typeface="Droid Serif"/>
                <a:cs typeface="Droid Serif"/>
                <a:sym typeface="Droid Serif"/>
              </a:rPr>
              <a:t>layout overflow rect</a:t>
            </a:r>
            <a:endParaRPr i="1">
              <a:solidFill>
                <a:srgbClr val="0000FF"/>
              </a:solidFill>
              <a:latin typeface="Droid Serif"/>
              <a:ea typeface="Droid Serif"/>
              <a:cs typeface="Droid Serif"/>
              <a:sym typeface="Droid Serif"/>
            </a:endParaRPr>
          </a:p>
        </p:txBody>
      </p:sp>
      <p:cxnSp>
        <p:nvCxnSpPr>
          <p:cNvPr id="585" name="Google Shape;585;p37"/>
          <p:cNvCxnSpPr>
            <a:stCxn id="584" idx="1"/>
          </p:cNvCxnSpPr>
          <p:nvPr/>
        </p:nvCxnSpPr>
        <p:spPr>
          <a:xfrm rot="10800000">
            <a:off x="2890400" y="2388850"/>
            <a:ext cx="476100" cy="0"/>
          </a:xfrm>
          <a:prstGeom prst="straightConnector1">
            <a:avLst/>
          </a:prstGeom>
          <a:noFill/>
          <a:ln cap="flat" cmpd="sng" w="19050">
            <a:solidFill>
              <a:srgbClr val="0000FF"/>
            </a:solidFill>
            <a:prstDash val="solid"/>
            <a:round/>
            <a:headEnd len="med" w="med" type="none"/>
            <a:tailEnd len="med" w="med" type="triangle"/>
          </a:ln>
        </p:spPr>
      </p:cxnSp>
      <p:pic>
        <p:nvPicPr>
          <p:cNvPr descr="scrolling.gif" id="586" name="Google Shape;586;p37"/>
          <p:cNvPicPr preferRelativeResize="0"/>
          <p:nvPr/>
        </p:nvPicPr>
        <p:blipFill>
          <a:blip r:embed="rId3">
            <a:alphaModFix/>
          </a:blip>
          <a:stretch>
            <a:fillRect/>
          </a:stretch>
        </p:blipFill>
        <p:spPr>
          <a:xfrm>
            <a:off x="5484325" y="2247575"/>
            <a:ext cx="3404700" cy="2723760"/>
          </a:xfrm>
          <a:prstGeom prst="rect">
            <a:avLst/>
          </a:prstGeom>
          <a:noFill/>
          <a:ln>
            <a:noFill/>
          </a:ln>
        </p:spPr>
      </p:pic>
      <p:sp>
        <p:nvSpPr>
          <p:cNvPr id="587" name="Google Shape;587;p37"/>
          <p:cNvSpPr txBox="1"/>
          <p:nvPr/>
        </p:nvSpPr>
        <p:spPr>
          <a:xfrm>
            <a:off x="5557325" y="1300750"/>
            <a:ext cx="3404700" cy="11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The contents of a layout object can </a:t>
            </a:r>
            <a:r>
              <a:rPr b="1" i="1" lang="en" sz="1800">
                <a:latin typeface="Droid Serif"/>
                <a:ea typeface="Droid Serif"/>
                <a:cs typeface="Droid Serif"/>
                <a:sym typeface="Droid Serif"/>
              </a:rPr>
              <a:t>overflow</a:t>
            </a:r>
            <a:r>
              <a:rPr i="1" lang="en" sz="1800">
                <a:latin typeface="Droid Serif"/>
                <a:ea typeface="Droid Serif"/>
                <a:cs typeface="Droid Serif"/>
                <a:sym typeface="Droid Serif"/>
              </a:rPr>
              <a:t> its border box.</a:t>
            </a:r>
            <a:endParaRPr i="1" sz="1800">
              <a:latin typeface="Droid Serif"/>
              <a:ea typeface="Droid Serif"/>
              <a:cs typeface="Droid Serif"/>
              <a:sym typeface="Droid Serif"/>
            </a:endParaRPr>
          </a:p>
        </p:txBody>
      </p:sp>
      <p:sp>
        <p:nvSpPr>
          <p:cNvPr id="588" name="Google Shape;588;p37"/>
          <p:cNvSpPr txBox="1"/>
          <p:nvPr/>
        </p:nvSpPr>
        <p:spPr>
          <a:xfrm>
            <a:off x="1918100" y="3660850"/>
            <a:ext cx="3404700" cy="11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Overflow can be visible, hidden, or </a:t>
            </a:r>
            <a:r>
              <a:rPr b="1" i="1" lang="en" sz="1800">
                <a:latin typeface="Droid Serif"/>
                <a:ea typeface="Droid Serif"/>
                <a:cs typeface="Droid Serif"/>
                <a:sym typeface="Droid Serif"/>
              </a:rPr>
              <a:t>scrollable</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cxnSp>
        <p:nvCxnSpPr>
          <p:cNvPr id="589" name="Google Shape;589;p37"/>
          <p:cNvCxnSpPr/>
          <p:nvPr/>
        </p:nvCxnSpPr>
        <p:spPr>
          <a:xfrm>
            <a:off x="4386850" y="4148800"/>
            <a:ext cx="16833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596" name="Google Shape;596;p38"/>
          <p:cNvSpPr txBox="1"/>
          <p:nvPr/>
        </p:nvSpPr>
        <p:spPr>
          <a:xfrm>
            <a:off x="407775" y="1241925"/>
            <a:ext cx="5403000" cy="5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Other kinds of layout are even more complex.</a:t>
            </a:r>
            <a:endParaRPr i="1" sz="1800">
              <a:latin typeface="Droid Serif"/>
              <a:ea typeface="Droid Serif"/>
              <a:cs typeface="Droid Serif"/>
              <a:sym typeface="Droid Serif"/>
            </a:endParaRPr>
          </a:p>
        </p:txBody>
      </p:sp>
      <p:sp>
        <p:nvSpPr>
          <p:cNvPr id="597" name="Google Shape;597;p38"/>
          <p:cNvSpPr txBox="1"/>
          <p:nvPr/>
        </p:nvSpPr>
        <p:spPr>
          <a:xfrm>
            <a:off x="3999950" y="2266975"/>
            <a:ext cx="4146300" cy="1915500"/>
          </a:xfrm>
          <a:prstGeom prst="rect">
            <a:avLst/>
          </a:prstGeom>
          <a:noFill/>
          <a:ln cap="flat" cmpd="sng" w="7620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sz="1800">
                <a:solidFill>
                  <a:srgbClr val="0000FF"/>
                </a:solidFill>
                <a:latin typeface="Consolas"/>
                <a:ea typeface="Consolas"/>
                <a:cs typeface="Consolas"/>
                <a:sym typeface="Consolas"/>
              </a:rPr>
              <a:t>&lt;table&gt;</a:t>
            </a:r>
            <a:endParaRPr sz="1800">
              <a:solidFill>
                <a:srgbClr val="0000FF"/>
              </a:solidFill>
              <a:latin typeface="Consolas"/>
              <a:ea typeface="Consolas"/>
              <a:cs typeface="Consolas"/>
              <a:sym typeface="Consolas"/>
            </a:endParaRPr>
          </a:p>
          <a:p>
            <a:pPr indent="-342900" lvl="0" marL="457200" rtl="0" algn="l">
              <a:spcBef>
                <a:spcPts val="0"/>
              </a:spcBef>
              <a:spcAft>
                <a:spcPts val="0"/>
              </a:spcAft>
              <a:buSzPts val="1800"/>
              <a:buFont typeface="Consolas"/>
              <a:buChar char="●"/>
            </a:pPr>
            <a:r>
              <a:rPr lang="en" sz="1800">
                <a:solidFill>
                  <a:srgbClr val="0000FF"/>
                </a:solidFill>
                <a:latin typeface="Consolas"/>
                <a:ea typeface="Consolas"/>
                <a:cs typeface="Consolas"/>
                <a:sym typeface="Consolas"/>
              </a:rPr>
              <a:t>float</a:t>
            </a:r>
            <a:r>
              <a:rPr lang="en" sz="1800">
                <a:latin typeface="Consolas"/>
                <a:ea typeface="Consolas"/>
                <a:cs typeface="Consolas"/>
                <a:sym typeface="Consolas"/>
              </a:rPr>
              <a:t>: left</a:t>
            </a:r>
            <a:endParaRPr sz="1800">
              <a:latin typeface="Consolas"/>
              <a:ea typeface="Consolas"/>
              <a:cs typeface="Consolas"/>
              <a:sym typeface="Consolas"/>
            </a:endParaRPr>
          </a:p>
          <a:p>
            <a:pPr indent="-342900" lvl="0" marL="457200" rtl="0" algn="l">
              <a:spcBef>
                <a:spcPts val="0"/>
              </a:spcBef>
              <a:spcAft>
                <a:spcPts val="0"/>
              </a:spcAft>
              <a:buSzPts val="1800"/>
              <a:buFont typeface="Consolas"/>
              <a:buChar char="●"/>
            </a:pPr>
            <a:r>
              <a:rPr lang="en" sz="1800">
                <a:solidFill>
                  <a:srgbClr val="0000FF"/>
                </a:solidFill>
                <a:latin typeface="Consolas"/>
                <a:ea typeface="Consolas"/>
                <a:cs typeface="Consolas"/>
                <a:sym typeface="Consolas"/>
              </a:rPr>
              <a:t>column-count</a:t>
            </a:r>
            <a:r>
              <a:rPr lang="en" sz="1800">
                <a:latin typeface="Consolas"/>
                <a:ea typeface="Consolas"/>
                <a:cs typeface="Consolas"/>
                <a:sym typeface="Consolas"/>
              </a:rPr>
              <a:t>: 3</a:t>
            </a:r>
            <a:endParaRPr sz="1800">
              <a:latin typeface="Consolas"/>
              <a:ea typeface="Consolas"/>
              <a:cs typeface="Consolas"/>
              <a:sym typeface="Consolas"/>
            </a:endParaRPr>
          </a:p>
          <a:p>
            <a:pPr indent="-342900" lvl="0" marL="457200" rtl="0" algn="l">
              <a:spcBef>
                <a:spcPts val="0"/>
              </a:spcBef>
              <a:spcAft>
                <a:spcPts val="0"/>
              </a:spcAft>
              <a:buSzPts val="1800"/>
              <a:buFont typeface="Consolas"/>
              <a:buChar char="●"/>
            </a:pPr>
            <a:r>
              <a:rPr lang="en" sz="1800">
                <a:solidFill>
                  <a:srgbClr val="0000FF"/>
                </a:solidFill>
                <a:latin typeface="Consolas"/>
                <a:ea typeface="Consolas"/>
                <a:cs typeface="Consolas"/>
                <a:sym typeface="Consolas"/>
              </a:rPr>
              <a:t>display</a:t>
            </a:r>
            <a:r>
              <a:rPr lang="en" sz="1800">
                <a:latin typeface="Consolas"/>
                <a:ea typeface="Consolas"/>
                <a:cs typeface="Consolas"/>
                <a:sym typeface="Consolas"/>
              </a:rPr>
              <a:t>: flex</a:t>
            </a:r>
            <a:endParaRPr sz="1800">
              <a:latin typeface="Consolas"/>
              <a:ea typeface="Consolas"/>
              <a:cs typeface="Consolas"/>
              <a:sym typeface="Consolas"/>
            </a:endParaRPr>
          </a:p>
          <a:p>
            <a:pPr indent="-342900" lvl="0" marL="457200" rtl="0" algn="l">
              <a:spcBef>
                <a:spcPts val="0"/>
              </a:spcBef>
              <a:spcAft>
                <a:spcPts val="0"/>
              </a:spcAft>
              <a:buSzPts val="1800"/>
              <a:buFont typeface="Consolas"/>
              <a:buChar char="●"/>
            </a:pPr>
            <a:r>
              <a:rPr lang="en" sz="1800">
                <a:solidFill>
                  <a:srgbClr val="0000FF"/>
                </a:solidFill>
                <a:latin typeface="Consolas"/>
                <a:ea typeface="Consolas"/>
                <a:cs typeface="Consolas"/>
                <a:sym typeface="Consolas"/>
              </a:rPr>
              <a:t>writing-mode</a:t>
            </a:r>
            <a:r>
              <a:rPr lang="en" sz="1800">
                <a:latin typeface="Consolas"/>
                <a:ea typeface="Consolas"/>
                <a:cs typeface="Consolas"/>
                <a:sym typeface="Consolas"/>
              </a:rPr>
              <a:t>: vertical-lr</a:t>
            </a:r>
            <a:endParaRPr sz="1800">
              <a:latin typeface="Consolas"/>
              <a:ea typeface="Consolas"/>
              <a:cs typeface="Consolas"/>
              <a:sym typeface="Consolas"/>
            </a:endParaRPr>
          </a:p>
          <a:p>
            <a:pPr indent="-342900" lvl="0" marL="457200" rtl="0" algn="l">
              <a:spcBef>
                <a:spcPts val="0"/>
              </a:spcBef>
              <a:spcAft>
                <a:spcPts val="0"/>
              </a:spcAft>
              <a:buSzPts val="1800"/>
              <a:buFont typeface="Consolas"/>
              <a:buChar char="●"/>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descr="example-float-right-float-left.jpg" id="598" name="Google Shape;598;p38"/>
          <p:cNvPicPr preferRelativeResize="0"/>
          <p:nvPr/>
        </p:nvPicPr>
        <p:blipFill>
          <a:blip r:embed="rId3">
            <a:alphaModFix/>
          </a:blip>
          <a:stretch>
            <a:fillRect/>
          </a:stretch>
        </p:blipFill>
        <p:spPr>
          <a:xfrm>
            <a:off x="819650" y="1835025"/>
            <a:ext cx="2402940" cy="3003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9"/>
          <p:cNvSpPr/>
          <p:nvPr/>
        </p:nvSpPr>
        <p:spPr>
          <a:xfrm>
            <a:off x="4166700" y="1524000"/>
            <a:ext cx="533400" cy="3200400"/>
          </a:xfrm>
          <a:prstGeom prst="down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9"/>
          <p:cNvSpPr/>
          <p:nvPr/>
        </p:nvSpPr>
        <p:spPr>
          <a:xfrm>
            <a:off x="4776300" y="2123700"/>
            <a:ext cx="533400" cy="2600700"/>
          </a:xfrm>
          <a:prstGeom prst="down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9"/>
          <p:cNvSpPr txBox="1"/>
          <p:nvPr/>
        </p:nvSpPr>
        <p:spPr>
          <a:xfrm>
            <a:off x="4707900" y="1742700"/>
            <a:ext cx="2964000" cy="3909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LocalFrameView::</a:t>
            </a:r>
            <a:r>
              <a:rPr b="1" lang="en">
                <a:latin typeface="Consolas"/>
                <a:ea typeface="Consolas"/>
                <a:cs typeface="Consolas"/>
                <a:sym typeface="Consolas"/>
              </a:rPr>
              <a:t>UpdateLayout</a:t>
            </a:r>
            <a:endParaRPr b="1">
              <a:solidFill>
                <a:srgbClr val="0000FF"/>
              </a:solidFill>
              <a:latin typeface="Consolas"/>
              <a:ea typeface="Consolas"/>
              <a:cs typeface="Consolas"/>
              <a:sym typeface="Consolas"/>
            </a:endParaRPr>
          </a:p>
        </p:txBody>
      </p:sp>
      <p:sp>
        <p:nvSpPr>
          <p:cNvPr id="606" name="Google Shape;606;p3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608" name="Google Shape;608;p39"/>
          <p:cNvSpPr txBox="1"/>
          <p:nvPr/>
        </p:nvSpPr>
        <p:spPr>
          <a:xfrm>
            <a:off x="661500" y="1752600"/>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609" name="Google Shape;609;p39"/>
          <p:cNvSpPr txBox="1"/>
          <p:nvPr/>
        </p:nvSpPr>
        <p:spPr>
          <a:xfrm>
            <a:off x="890100" y="2133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610" name="Google Shape;610;p39"/>
          <p:cNvSpPr txBox="1"/>
          <p:nvPr/>
        </p:nvSpPr>
        <p:spPr>
          <a:xfrm>
            <a:off x="1118700" y="2514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611" name="Google Shape;611;p39"/>
          <p:cNvSpPr txBox="1"/>
          <p:nvPr/>
        </p:nvSpPr>
        <p:spPr>
          <a:xfrm>
            <a:off x="1347300" y="2895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612" name="Google Shape;612;p39"/>
          <p:cNvSpPr txBox="1"/>
          <p:nvPr/>
        </p:nvSpPr>
        <p:spPr>
          <a:xfrm>
            <a:off x="1575900" y="3276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613" name="Google Shape;613;p39"/>
          <p:cNvSpPr txBox="1"/>
          <p:nvPr/>
        </p:nvSpPr>
        <p:spPr>
          <a:xfrm>
            <a:off x="1575900" y="4038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614" name="Google Shape;614;p39"/>
          <p:cNvSpPr txBox="1"/>
          <p:nvPr/>
        </p:nvSpPr>
        <p:spPr>
          <a:xfrm>
            <a:off x="1804500" y="3657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615" name="Google Shape;615;p39"/>
          <p:cNvCxnSpPr>
            <a:endCxn id="609" idx="1"/>
          </p:cNvCxnSpPr>
          <p:nvPr/>
        </p:nvCxnSpPr>
        <p:spPr>
          <a:xfrm flipH="1" rot="-5400000">
            <a:off x="704700" y="21006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616" name="Google Shape;616;p39"/>
          <p:cNvCxnSpPr>
            <a:endCxn id="610" idx="1"/>
          </p:cNvCxnSpPr>
          <p:nvPr/>
        </p:nvCxnSpPr>
        <p:spPr>
          <a:xfrm flipH="1" rot="-5400000">
            <a:off x="926850" y="24751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617" name="Google Shape;617;p39"/>
          <p:cNvCxnSpPr>
            <a:endCxn id="611" idx="1"/>
          </p:cNvCxnSpPr>
          <p:nvPr/>
        </p:nvCxnSpPr>
        <p:spPr>
          <a:xfrm flipH="1" rot="-5400000">
            <a:off x="1158600" y="28593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618" name="Google Shape;618;p39"/>
          <p:cNvCxnSpPr>
            <a:endCxn id="612" idx="1"/>
          </p:cNvCxnSpPr>
          <p:nvPr/>
        </p:nvCxnSpPr>
        <p:spPr>
          <a:xfrm flipH="1" rot="-5400000">
            <a:off x="1395300" y="32484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619" name="Google Shape;619;p39"/>
          <p:cNvCxnSpPr>
            <a:endCxn id="614" idx="1"/>
          </p:cNvCxnSpPr>
          <p:nvPr/>
        </p:nvCxnSpPr>
        <p:spPr>
          <a:xfrm flipH="1" rot="-5400000">
            <a:off x="1617450" y="36229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620" name="Google Shape;620;p39"/>
          <p:cNvCxnSpPr>
            <a:endCxn id="613" idx="1"/>
          </p:cNvCxnSpPr>
          <p:nvPr/>
        </p:nvCxnSpPr>
        <p:spPr>
          <a:xfrm flipH="1" rot="-5400000">
            <a:off x="1019100" y="3634200"/>
            <a:ext cx="977100" cy="136500"/>
          </a:xfrm>
          <a:prstGeom prst="curvedConnector2">
            <a:avLst/>
          </a:prstGeom>
          <a:noFill/>
          <a:ln cap="flat" cmpd="sng" w="19050">
            <a:solidFill>
              <a:schemeClr val="dk2"/>
            </a:solidFill>
            <a:prstDash val="solid"/>
            <a:round/>
            <a:headEnd len="med" w="med" type="none"/>
            <a:tailEnd len="med" w="med" type="none"/>
          </a:ln>
        </p:spPr>
      </p:cxnSp>
      <p:cxnSp>
        <p:nvCxnSpPr>
          <p:cNvPr id="621" name="Google Shape;621;p39"/>
          <p:cNvCxnSpPr>
            <a:stCxn id="608" idx="3"/>
            <a:endCxn id="622" idx="1"/>
          </p:cNvCxnSpPr>
          <p:nvPr/>
        </p:nvCxnSpPr>
        <p:spPr>
          <a:xfrm>
            <a:off x="2094900" y="1905000"/>
            <a:ext cx="673500" cy="0"/>
          </a:xfrm>
          <a:prstGeom prst="straightConnector1">
            <a:avLst/>
          </a:prstGeom>
          <a:noFill/>
          <a:ln cap="flat" cmpd="sng" w="9525">
            <a:solidFill>
              <a:schemeClr val="dk2"/>
            </a:solidFill>
            <a:prstDash val="solid"/>
            <a:round/>
            <a:headEnd len="med" w="med" type="none"/>
            <a:tailEnd len="med" w="med" type="triangle"/>
          </a:ln>
        </p:spPr>
      </p:cxnSp>
      <p:cxnSp>
        <p:nvCxnSpPr>
          <p:cNvPr id="623" name="Google Shape;623;p39"/>
          <p:cNvCxnSpPr>
            <a:stCxn id="609" idx="3"/>
          </p:cNvCxnSpPr>
          <p:nvPr/>
        </p:nvCxnSpPr>
        <p:spPr>
          <a:xfrm>
            <a:off x="1728300" y="2286000"/>
            <a:ext cx="1143000" cy="0"/>
          </a:xfrm>
          <a:prstGeom prst="straightConnector1">
            <a:avLst/>
          </a:prstGeom>
          <a:noFill/>
          <a:ln cap="flat" cmpd="sng" w="9525">
            <a:solidFill>
              <a:schemeClr val="dk2"/>
            </a:solidFill>
            <a:prstDash val="solid"/>
            <a:round/>
            <a:headEnd len="med" w="med" type="none"/>
            <a:tailEnd len="med" w="med" type="triangle"/>
          </a:ln>
        </p:spPr>
      </p:cxnSp>
      <p:cxnSp>
        <p:nvCxnSpPr>
          <p:cNvPr id="624" name="Google Shape;624;p39"/>
          <p:cNvCxnSpPr>
            <a:stCxn id="610" idx="3"/>
          </p:cNvCxnSpPr>
          <p:nvPr/>
        </p:nvCxnSpPr>
        <p:spPr>
          <a:xfrm>
            <a:off x="1956900" y="2667000"/>
            <a:ext cx="1143000" cy="0"/>
          </a:xfrm>
          <a:prstGeom prst="straightConnector1">
            <a:avLst/>
          </a:prstGeom>
          <a:noFill/>
          <a:ln cap="flat" cmpd="sng" w="9525">
            <a:solidFill>
              <a:schemeClr val="dk2"/>
            </a:solidFill>
            <a:prstDash val="solid"/>
            <a:round/>
            <a:headEnd len="med" w="med" type="none"/>
            <a:tailEnd len="med" w="med" type="triangle"/>
          </a:ln>
        </p:spPr>
      </p:cxnSp>
      <p:cxnSp>
        <p:nvCxnSpPr>
          <p:cNvPr id="625" name="Google Shape;625;p39"/>
          <p:cNvCxnSpPr/>
          <p:nvPr/>
        </p:nvCxnSpPr>
        <p:spPr>
          <a:xfrm>
            <a:off x="2033050" y="3047875"/>
            <a:ext cx="1219200" cy="0"/>
          </a:xfrm>
          <a:prstGeom prst="straightConnector1">
            <a:avLst/>
          </a:prstGeom>
          <a:noFill/>
          <a:ln cap="flat" cmpd="sng" w="9525">
            <a:solidFill>
              <a:schemeClr val="dk2"/>
            </a:solidFill>
            <a:prstDash val="solid"/>
            <a:round/>
            <a:headEnd len="med" w="med" type="none"/>
            <a:tailEnd len="med" w="med" type="triangle"/>
          </a:ln>
        </p:spPr>
      </p:cxnSp>
      <p:cxnSp>
        <p:nvCxnSpPr>
          <p:cNvPr id="626" name="Google Shape;626;p39"/>
          <p:cNvCxnSpPr>
            <a:stCxn id="612" idx="3"/>
          </p:cNvCxnSpPr>
          <p:nvPr/>
        </p:nvCxnSpPr>
        <p:spPr>
          <a:xfrm>
            <a:off x="2109300" y="3429000"/>
            <a:ext cx="1295400" cy="0"/>
          </a:xfrm>
          <a:prstGeom prst="straightConnector1">
            <a:avLst/>
          </a:prstGeom>
          <a:noFill/>
          <a:ln cap="flat" cmpd="sng" w="9525">
            <a:solidFill>
              <a:schemeClr val="dk2"/>
            </a:solidFill>
            <a:prstDash val="solid"/>
            <a:round/>
            <a:headEnd len="med" w="med" type="none"/>
            <a:tailEnd len="med" w="med" type="triangle"/>
          </a:ln>
        </p:spPr>
      </p:cxnSp>
      <p:cxnSp>
        <p:nvCxnSpPr>
          <p:cNvPr id="627" name="Google Shape;627;p39"/>
          <p:cNvCxnSpPr>
            <a:stCxn id="614" idx="3"/>
          </p:cNvCxnSpPr>
          <p:nvPr/>
        </p:nvCxnSpPr>
        <p:spPr>
          <a:xfrm>
            <a:off x="2490300" y="3810000"/>
            <a:ext cx="990600" cy="0"/>
          </a:xfrm>
          <a:prstGeom prst="straightConnector1">
            <a:avLst/>
          </a:prstGeom>
          <a:noFill/>
          <a:ln cap="flat" cmpd="sng" w="9525">
            <a:solidFill>
              <a:schemeClr val="dk2"/>
            </a:solidFill>
            <a:prstDash val="solid"/>
            <a:round/>
            <a:headEnd len="med" w="med" type="none"/>
            <a:tailEnd len="med" w="med" type="triangle"/>
          </a:ln>
        </p:spPr>
      </p:cxnSp>
      <p:cxnSp>
        <p:nvCxnSpPr>
          <p:cNvPr id="628" name="Google Shape;628;p39"/>
          <p:cNvCxnSpPr>
            <a:stCxn id="613" idx="3"/>
          </p:cNvCxnSpPr>
          <p:nvPr/>
        </p:nvCxnSpPr>
        <p:spPr>
          <a:xfrm>
            <a:off x="2109300" y="4191000"/>
            <a:ext cx="1447800" cy="0"/>
          </a:xfrm>
          <a:prstGeom prst="straightConnector1">
            <a:avLst/>
          </a:prstGeom>
          <a:noFill/>
          <a:ln cap="flat" cmpd="sng" w="9525">
            <a:solidFill>
              <a:schemeClr val="dk2"/>
            </a:solidFill>
            <a:prstDash val="solid"/>
            <a:round/>
            <a:headEnd len="med" w="med" type="none"/>
            <a:tailEnd len="med" w="med" type="triangle"/>
          </a:ln>
        </p:spPr>
      </p:cxnSp>
      <p:sp>
        <p:nvSpPr>
          <p:cNvPr id="622" name="Google Shape;622;p39"/>
          <p:cNvSpPr txBox="1"/>
          <p:nvPr/>
        </p:nvSpPr>
        <p:spPr>
          <a:xfrm>
            <a:off x="2768400" y="1752600"/>
            <a:ext cx="12459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629" name="Google Shape;629;p39"/>
          <p:cNvSpPr txBox="1"/>
          <p:nvPr/>
        </p:nvSpPr>
        <p:spPr>
          <a:xfrm>
            <a:off x="2997000" y="21336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30" name="Google Shape;630;p39"/>
          <p:cNvSpPr txBox="1"/>
          <p:nvPr/>
        </p:nvSpPr>
        <p:spPr>
          <a:xfrm>
            <a:off x="3225600" y="25146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31" name="Google Shape;631;p39"/>
          <p:cNvSpPr txBox="1"/>
          <p:nvPr/>
        </p:nvSpPr>
        <p:spPr>
          <a:xfrm>
            <a:off x="3454200" y="28956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32" name="Google Shape;632;p39"/>
          <p:cNvSpPr txBox="1"/>
          <p:nvPr/>
        </p:nvSpPr>
        <p:spPr>
          <a:xfrm>
            <a:off x="3682800" y="32766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33" name="Google Shape;633;p39"/>
          <p:cNvSpPr txBox="1"/>
          <p:nvPr/>
        </p:nvSpPr>
        <p:spPr>
          <a:xfrm>
            <a:off x="3682800" y="40386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34" name="Google Shape;634;p39"/>
          <p:cNvSpPr txBox="1"/>
          <p:nvPr/>
        </p:nvSpPr>
        <p:spPr>
          <a:xfrm>
            <a:off x="3911400" y="3657600"/>
            <a:ext cx="10935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cxnSp>
        <p:nvCxnSpPr>
          <p:cNvPr id="635" name="Google Shape;635;p39"/>
          <p:cNvCxnSpPr>
            <a:endCxn id="629" idx="1"/>
          </p:cNvCxnSpPr>
          <p:nvPr/>
        </p:nvCxnSpPr>
        <p:spPr>
          <a:xfrm flipH="1" rot="-5400000">
            <a:off x="2811600" y="21006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636" name="Google Shape;636;p39"/>
          <p:cNvCxnSpPr>
            <a:endCxn id="630" idx="1"/>
          </p:cNvCxnSpPr>
          <p:nvPr/>
        </p:nvCxnSpPr>
        <p:spPr>
          <a:xfrm flipH="1" rot="-5400000">
            <a:off x="3033750" y="24751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637" name="Google Shape;637;p39"/>
          <p:cNvCxnSpPr>
            <a:endCxn id="631" idx="1"/>
          </p:cNvCxnSpPr>
          <p:nvPr/>
        </p:nvCxnSpPr>
        <p:spPr>
          <a:xfrm flipH="1" rot="-5400000">
            <a:off x="3265500" y="28593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638" name="Google Shape;638;p39"/>
          <p:cNvCxnSpPr>
            <a:endCxn id="632" idx="1"/>
          </p:cNvCxnSpPr>
          <p:nvPr/>
        </p:nvCxnSpPr>
        <p:spPr>
          <a:xfrm flipH="1" rot="-5400000">
            <a:off x="3502200" y="32484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639" name="Google Shape;639;p39"/>
          <p:cNvCxnSpPr>
            <a:endCxn id="634" idx="1"/>
          </p:cNvCxnSpPr>
          <p:nvPr/>
        </p:nvCxnSpPr>
        <p:spPr>
          <a:xfrm flipH="1" rot="-5400000">
            <a:off x="3724350" y="36229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640" name="Google Shape;640;p39"/>
          <p:cNvCxnSpPr>
            <a:endCxn id="633" idx="1"/>
          </p:cNvCxnSpPr>
          <p:nvPr/>
        </p:nvCxnSpPr>
        <p:spPr>
          <a:xfrm flipH="1" rot="-5400000">
            <a:off x="3126000" y="3634200"/>
            <a:ext cx="977100" cy="136500"/>
          </a:xfrm>
          <a:prstGeom prst="curvedConnector2">
            <a:avLst/>
          </a:prstGeom>
          <a:noFill/>
          <a:ln cap="flat" cmpd="sng" w="19050">
            <a:solidFill>
              <a:schemeClr val="dk2"/>
            </a:solidFill>
            <a:prstDash val="solid"/>
            <a:round/>
            <a:headEnd len="med" w="med" type="none"/>
            <a:tailEnd len="med" w="med" type="none"/>
          </a:ln>
        </p:spPr>
      </p:cxnSp>
      <p:sp>
        <p:nvSpPr>
          <p:cNvPr id="641" name="Google Shape;641;p39"/>
          <p:cNvSpPr txBox="1"/>
          <p:nvPr/>
        </p:nvSpPr>
        <p:spPr>
          <a:xfrm>
            <a:off x="533400" y="1219200"/>
            <a:ext cx="13473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DOM tree</a:t>
            </a:r>
            <a:endParaRPr i="1" sz="1800">
              <a:latin typeface="Droid Serif"/>
              <a:ea typeface="Droid Serif"/>
              <a:cs typeface="Droid Serif"/>
              <a:sym typeface="Droid Serif"/>
            </a:endParaRPr>
          </a:p>
        </p:txBody>
      </p:sp>
      <p:sp>
        <p:nvSpPr>
          <p:cNvPr id="642" name="Google Shape;642;p39"/>
          <p:cNvSpPr txBox="1"/>
          <p:nvPr/>
        </p:nvSpPr>
        <p:spPr>
          <a:xfrm>
            <a:off x="2362200" y="1219200"/>
            <a:ext cx="1575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layout tree</a:t>
            </a:r>
            <a:endParaRPr i="1" sz="1800">
              <a:latin typeface="Droid Serif"/>
              <a:ea typeface="Droid Serif"/>
              <a:cs typeface="Droid Serif"/>
              <a:sym typeface="Droid Serif"/>
            </a:endParaRPr>
          </a:p>
        </p:txBody>
      </p:sp>
      <p:sp>
        <p:nvSpPr>
          <p:cNvPr id="643" name="Google Shape;643;p39"/>
          <p:cNvSpPr txBox="1"/>
          <p:nvPr/>
        </p:nvSpPr>
        <p:spPr>
          <a:xfrm>
            <a:off x="4166700" y="1209300"/>
            <a:ext cx="3505200" cy="3909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StyleEngine::</a:t>
            </a:r>
            <a:r>
              <a:rPr b="1" lang="en">
                <a:latin typeface="Consolas"/>
                <a:ea typeface="Consolas"/>
                <a:cs typeface="Consolas"/>
                <a:sym typeface="Consolas"/>
              </a:rPr>
              <a:t>RebuildLayoutTree</a:t>
            </a:r>
            <a:endParaRPr b="1">
              <a:solidFill>
                <a:srgbClr val="0000FF"/>
              </a:solidFill>
              <a:latin typeface="Consolas"/>
              <a:ea typeface="Consolas"/>
              <a:cs typeface="Consolas"/>
              <a:sym typeface="Consolas"/>
            </a:endParaRPr>
          </a:p>
        </p:txBody>
      </p:sp>
      <p:sp>
        <p:nvSpPr>
          <p:cNvPr id="644" name="Google Shape;644;p39"/>
          <p:cNvSpPr txBox="1"/>
          <p:nvPr/>
        </p:nvSpPr>
        <p:spPr>
          <a:xfrm>
            <a:off x="5943600" y="2667000"/>
            <a:ext cx="2743200" cy="16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Each </a:t>
            </a:r>
            <a:r>
              <a:rPr b="1" i="1" lang="en" sz="1800">
                <a:highlight>
                  <a:srgbClr val="FFF2CC"/>
                </a:highlight>
                <a:latin typeface="Droid Serif"/>
                <a:ea typeface="Droid Serif"/>
                <a:cs typeface="Droid Serif"/>
                <a:sym typeface="Droid Serif"/>
              </a:rPr>
              <a:t>layout pass</a:t>
            </a:r>
            <a:r>
              <a:rPr i="1" lang="en" sz="1800">
                <a:latin typeface="Droid Serif"/>
                <a:ea typeface="Droid Serif"/>
                <a:cs typeface="Droid Serif"/>
                <a:sym typeface="Droid Serif"/>
              </a:rPr>
              <a:t> walks the </a:t>
            </a:r>
            <a:r>
              <a:rPr b="1" i="1" lang="en" sz="1800">
                <a:latin typeface="Droid Serif"/>
                <a:ea typeface="Droid Serif"/>
                <a:cs typeface="Droid Serif"/>
                <a:sym typeface="Droid Serif"/>
              </a:rPr>
              <a:t>layout tree</a:t>
            </a:r>
            <a:r>
              <a:rPr i="1" lang="en" sz="1800">
                <a:latin typeface="Droid Serif"/>
                <a:ea typeface="Droid Serif"/>
                <a:cs typeface="Droid Serif"/>
                <a:sym typeface="Droid Serif"/>
              </a:rPr>
              <a:t>, computing the visual geometry of each </a:t>
            </a:r>
            <a:r>
              <a:rPr lang="en" sz="1800">
                <a:latin typeface="Consolas"/>
                <a:ea typeface="Consolas"/>
                <a:cs typeface="Consolas"/>
                <a:sym typeface="Consolas"/>
              </a:rPr>
              <a:t>LayoutObject</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4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651" name="Google Shape;651;p40"/>
          <p:cNvSpPr txBox="1"/>
          <p:nvPr/>
        </p:nvSpPr>
        <p:spPr>
          <a:xfrm>
            <a:off x="381000" y="1219200"/>
            <a:ext cx="48768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DOM nodes are not</a:t>
            </a:r>
            <a:r>
              <a:rPr b="1" i="1" lang="en" sz="1800">
                <a:latin typeface="Droid Serif"/>
                <a:ea typeface="Droid Serif"/>
                <a:cs typeface="Droid Serif"/>
                <a:sym typeface="Droid Serif"/>
              </a:rPr>
              <a:t> </a:t>
            </a:r>
            <a:r>
              <a:rPr i="1" lang="en" sz="1800">
                <a:latin typeface="Droid Serif"/>
                <a:ea typeface="Droid Serif"/>
                <a:cs typeface="Droid Serif"/>
                <a:sym typeface="Droid Serif"/>
              </a:rPr>
              <a:t>1:1 with layout objects.</a:t>
            </a:r>
            <a:endParaRPr i="1" sz="1800">
              <a:latin typeface="Droid Serif"/>
              <a:ea typeface="Droid Serif"/>
              <a:cs typeface="Droid Serif"/>
              <a:sym typeface="Droid Serif"/>
            </a:endParaRPr>
          </a:p>
        </p:txBody>
      </p:sp>
      <p:sp>
        <p:nvSpPr>
          <p:cNvPr id="652" name="Google Shape;652;p40"/>
          <p:cNvSpPr txBox="1"/>
          <p:nvPr/>
        </p:nvSpPr>
        <p:spPr>
          <a:xfrm>
            <a:off x="6096000" y="1371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&lt;div&gt;</a:t>
            </a:r>
            <a:endParaRPr>
              <a:solidFill>
                <a:srgbClr val="0000FF"/>
              </a:solidFill>
              <a:latin typeface="Droid Sans"/>
              <a:ea typeface="Droid Sans"/>
              <a:cs typeface="Droid Sans"/>
              <a:sym typeface="Droid Sans"/>
            </a:endParaRPr>
          </a:p>
        </p:txBody>
      </p:sp>
      <p:sp>
        <p:nvSpPr>
          <p:cNvPr id="653" name="Google Shape;653;p40"/>
          <p:cNvSpPr txBox="1"/>
          <p:nvPr/>
        </p:nvSpPr>
        <p:spPr>
          <a:xfrm>
            <a:off x="6705600" y="1524000"/>
            <a:ext cx="1524000" cy="685800"/>
          </a:xfrm>
          <a:prstGeom prst="rect">
            <a:avLst/>
          </a:prstGeom>
          <a:solidFill>
            <a:srgbClr val="FFF2CC"/>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a:t>
            </a:r>
            <a:r>
              <a:rPr b="1" lang="en" sz="1200">
                <a:latin typeface="Consolas"/>
                <a:ea typeface="Consolas"/>
                <a:cs typeface="Consolas"/>
                <a:sym typeface="Consolas"/>
              </a:rPr>
              <a:t>display: none</a:t>
            </a:r>
            <a:endParaRPr b="1"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654" name="Google Shape;654;p40"/>
          <p:cNvCxnSpPr/>
          <p:nvPr/>
        </p:nvCxnSpPr>
        <p:spPr>
          <a:xfrm rot="5400000">
            <a:off x="7505700" y="2095500"/>
            <a:ext cx="533400" cy="304800"/>
          </a:xfrm>
          <a:prstGeom prst="curvedConnector3">
            <a:avLst>
              <a:gd fmla="val 50000" name="adj1"/>
            </a:avLst>
          </a:prstGeom>
          <a:noFill/>
          <a:ln cap="flat" cmpd="sng" w="19050">
            <a:solidFill>
              <a:schemeClr val="dk2"/>
            </a:solidFill>
            <a:prstDash val="solid"/>
            <a:round/>
            <a:headEnd len="med" w="med" type="none"/>
            <a:tailEnd len="med" w="med" type="triangle"/>
          </a:ln>
        </p:spPr>
      </p:cxnSp>
      <p:sp>
        <p:nvSpPr>
          <p:cNvPr id="655" name="Google Shape;655;p40"/>
          <p:cNvSpPr txBox="1"/>
          <p:nvPr/>
        </p:nvSpPr>
        <p:spPr>
          <a:xfrm>
            <a:off x="6858000" y="2438400"/>
            <a:ext cx="16764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no LayoutObject!</a:t>
            </a:r>
            <a:endParaRPr i="1">
              <a:latin typeface="Droid Serif"/>
              <a:ea typeface="Droid Serif"/>
              <a:cs typeface="Droid Serif"/>
              <a:sym typeface="Droid Serif"/>
            </a:endParaRPr>
          </a:p>
        </p:txBody>
      </p:sp>
      <p:cxnSp>
        <p:nvCxnSpPr>
          <p:cNvPr id="656" name="Google Shape;656;p40"/>
          <p:cNvCxnSpPr/>
          <p:nvPr/>
        </p:nvCxnSpPr>
        <p:spPr>
          <a:xfrm>
            <a:off x="2438400" y="2057400"/>
            <a:ext cx="914400" cy="600"/>
          </a:xfrm>
          <a:prstGeom prst="curvedConnector3">
            <a:avLst>
              <a:gd fmla="val 50000" name="adj1"/>
            </a:avLst>
          </a:prstGeom>
          <a:noFill/>
          <a:ln cap="flat" cmpd="sng" w="19050">
            <a:solidFill>
              <a:schemeClr val="dk2"/>
            </a:solidFill>
            <a:prstDash val="solid"/>
            <a:round/>
            <a:headEnd len="med" w="med" type="none"/>
            <a:tailEnd len="med" w="med" type="triangle"/>
          </a:ln>
        </p:spPr>
      </p:cxnSp>
      <p:cxnSp>
        <p:nvCxnSpPr>
          <p:cNvPr id="657" name="Google Shape;657;p40"/>
          <p:cNvCxnSpPr/>
          <p:nvPr/>
        </p:nvCxnSpPr>
        <p:spPr>
          <a:xfrm>
            <a:off x="2743200" y="2286000"/>
            <a:ext cx="979500" cy="769500"/>
          </a:xfrm>
          <a:prstGeom prst="curvedConnector3">
            <a:avLst>
              <a:gd fmla="val 50000" name="adj1"/>
            </a:avLst>
          </a:prstGeom>
          <a:noFill/>
          <a:ln cap="flat" cmpd="sng" w="19050">
            <a:solidFill>
              <a:schemeClr val="dk2"/>
            </a:solidFill>
            <a:prstDash val="solid"/>
            <a:round/>
            <a:headEnd len="med" w="med" type="none"/>
            <a:tailEnd len="med" w="med" type="triangle"/>
          </a:ln>
        </p:spPr>
      </p:cxnSp>
      <p:sp>
        <p:nvSpPr>
          <p:cNvPr id="658" name="Google Shape;658;p40"/>
          <p:cNvSpPr txBox="1"/>
          <p:nvPr/>
        </p:nvSpPr>
        <p:spPr>
          <a:xfrm>
            <a:off x="3733800" y="2743200"/>
            <a:ext cx="1828800" cy="3810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LayoutInline SPAN</a:t>
            </a:r>
            <a:endParaRPr>
              <a:latin typeface="Droid Sans"/>
              <a:ea typeface="Droid Sans"/>
              <a:cs typeface="Droid Sans"/>
              <a:sym typeface="Droid Sans"/>
            </a:endParaRPr>
          </a:p>
        </p:txBody>
      </p:sp>
      <p:sp>
        <p:nvSpPr>
          <p:cNvPr id="659" name="Google Shape;659;p40"/>
          <p:cNvSpPr txBox="1"/>
          <p:nvPr/>
        </p:nvSpPr>
        <p:spPr>
          <a:xfrm>
            <a:off x="533400" y="1828800"/>
            <a:ext cx="2362200" cy="609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&lt;div&gt; </a:t>
            </a:r>
            <a:r>
              <a:rPr lang="en">
                <a:solidFill>
                  <a:srgbClr val="999999"/>
                </a:solidFill>
                <a:latin typeface="Consolas"/>
                <a:ea typeface="Consolas"/>
                <a:cs typeface="Consolas"/>
                <a:sym typeface="Consolas"/>
              </a:rPr>
              <a:t>block</a:t>
            </a:r>
            <a:r>
              <a:rPr lang="en">
                <a:solidFill>
                  <a:srgbClr val="0000FF"/>
                </a:solidFill>
                <a:latin typeface="Consolas"/>
                <a:ea typeface="Consolas"/>
                <a:cs typeface="Consolas"/>
                <a:sym typeface="Consolas"/>
              </a:rPr>
              <a:t> &lt;/div&gt;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&lt;span&gt; </a:t>
            </a:r>
            <a:r>
              <a:rPr lang="en">
                <a:solidFill>
                  <a:srgbClr val="999999"/>
                </a:solidFill>
                <a:latin typeface="Consolas"/>
                <a:ea typeface="Consolas"/>
                <a:cs typeface="Consolas"/>
                <a:sym typeface="Consolas"/>
              </a:rPr>
              <a:t>inline</a:t>
            </a:r>
            <a:r>
              <a:rPr lang="en">
                <a:latin typeface="Consolas"/>
                <a:ea typeface="Consolas"/>
                <a:cs typeface="Consolas"/>
                <a:sym typeface="Consolas"/>
              </a:rPr>
              <a:t> </a:t>
            </a:r>
            <a:r>
              <a:rPr lang="en">
                <a:solidFill>
                  <a:srgbClr val="0000FF"/>
                </a:solidFill>
                <a:latin typeface="Consolas"/>
                <a:ea typeface="Consolas"/>
                <a:cs typeface="Consolas"/>
                <a:sym typeface="Consolas"/>
              </a:rPr>
              <a:t>&lt;/span&gt;</a:t>
            </a:r>
            <a:endParaRPr>
              <a:solidFill>
                <a:srgbClr val="0000FF"/>
              </a:solidFill>
              <a:latin typeface="Consolas"/>
              <a:ea typeface="Consolas"/>
              <a:cs typeface="Consolas"/>
              <a:sym typeface="Consolas"/>
            </a:endParaRPr>
          </a:p>
        </p:txBody>
      </p:sp>
      <p:sp>
        <p:nvSpPr>
          <p:cNvPr id="660" name="Google Shape;660;p40"/>
          <p:cNvSpPr txBox="1"/>
          <p:nvPr/>
        </p:nvSpPr>
        <p:spPr>
          <a:xfrm>
            <a:off x="3352800" y="1828800"/>
            <a:ext cx="2438400" cy="3810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 DIV</a:t>
            </a:r>
            <a:endParaRPr>
              <a:latin typeface="Droid Sans"/>
              <a:ea typeface="Droid Sans"/>
              <a:cs typeface="Droid Sans"/>
              <a:sym typeface="Droid Sans"/>
            </a:endParaRPr>
          </a:p>
        </p:txBody>
      </p:sp>
      <p:sp>
        <p:nvSpPr>
          <p:cNvPr id="661" name="Google Shape;661;p40"/>
          <p:cNvSpPr txBox="1"/>
          <p:nvPr/>
        </p:nvSpPr>
        <p:spPr>
          <a:xfrm>
            <a:off x="3352800" y="2286000"/>
            <a:ext cx="2438400" cy="3810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 (</a:t>
            </a:r>
            <a:r>
              <a:rPr b="1" lang="en">
                <a:latin typeface="Droid Sans"/>
                <a:ea typeface="Droid Sans"/>
                <a:cs typeface="Droid Sans"/>
                <a:sym typeface="Droid Sans"/>
              </a:rPr>
              <a:t>anonymous</a:t>
            </a:r>
            <a:r>
              <a:rPr lang="en">
                <a:latin typeface="Droid Sans"/>
                <a:ea typeface="Droid Sans"/>
                <a:cs typeface="Droid Sans"/>
                <a:sym typeface="Droid Sans"/>
              </a:rPr>
              <a:t>)</a:t>
            </a:r>
            <a:endParaRPr>
              <a:latin typeface="Droid Sans"/>
              <a:ea typeface="Droid Sans"/>
              <a:cs typeface="Droid Sans"/>
              <a:sym typeface="Droid Sans"/>
            </a:endParaRPr>
          </a:p>
        </p:txBody>
      </p:sp>
      <p:cxnSp>
        <p:nvCxnSpPr>
          <p:cNvPr id="662" name="Google Shape;662;p40"/>
          <p:cNvCxnSpPr/>
          <p:nvPr/>
        </p:nvCxnSpPr>
        <p:spPr>
          <a:xfrm flipH="1" rot="-5400000">
            <a:off x="3541950" y="27079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663" name="Google Shape;663;p40"/>
          <p:cNvCxnSpPr>
            <a:stCxn id="661" idx="3"/>
            <a:endCxn id="664" idx="1"/>
          </p:cNvCxnSpPr>
          <p:nvPr/>
        </p:nvCxnSpPr>
        <p:spPr>
          <a:xfrm>
            <a:off x="5791200" y="2476500"/>
            <a:ext cx="762000" cy="622500"/>
          </a:xfrm>
          <a:prstGeom prst="curvedConnector3">
            <a:avLst>
              <a:gd fmla="val 50000" name="adj1"/>
            </a:avLst>
          </a:prstGeom>
          <a:noFill/>
          <a:ln cap="flat" cmpd="sng" w="19050">
            <a:solidFill>
              <a:schemeClr val="dk2"/>
            </a:solidFill>
            <a:prstDash val="solid"/>
            <a:round/>
            <a:headEnd len="med" w="med" type="none"/>
            <a:tailEnd len="med" w="med" type="triangle"/>
          </a:ln>
        </p:spPr>
      </p:cxnSp>
      <p:sp>
        <p:nvSpPr>
          <p:cNvPr id="664" name="Google Shape;664;p40"/>
          <p:cNvSpPr txBox="1"/>
          <p:nvPr/>
        </p:nvSpPr>
        <p:spPr>
          <a:xfrm>
            <a:off x="6553200" y="2921400"/>
            <a:ext cx="16764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no DOM node!</a:t>
            </a:r>
            <a:endParaRPr i="1">
              <a:latin typeface="Droid Serif"/>
              <a:ea typeface="Droid Serif"/>
              <a:cs typeface="Droid Serif"/>
              <a:sym typeface="Droid Serif"/>
            </a:endParaRPr>
          </a:p>
        </p:txBody>
      </p:sp>
      <p:grpSp>
        <p:nvGrpSpPr>
          <p:cNvPr id="665" name="Google Shape;665;p40"/>
          <p:cNvGrpSpPr/>
          <p:nvPr/>
        </p:nvGrpSpPr>
        <p:grpSpPr>
          <a:xfrm>
            <a:off x="530100" y="3124200"/>
            <a:ext cx="6251700" cy="1676400"/>
            <a:chOff x="530100" y="3124200"/>
            <a:chExt cx="6251700" cy="1676400"/>
          </a:xfrm>
        </p:grpSpPr>
        <p:sp>
          <p:nvSpPr>
            <p:cNvPr id="666" name="Google Shape;666;p40"/>
            <p:cNvSpPr/>
            <p:nvPr/>
          </p:nvSpPr>
          <p:spPr>
            <a:xfrm rot="687177">
              <a:off x="2946787" y="3494715"/>
              <a:ext cx="1680131" cy="1150531"/>
            </a:xfrm>
            <a:prstGeom prst="cloud">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0"/>
            <p:cNvSpPr txBox="1"/>
            <p:nvPr/>
          </p:nvSpPr>
          <p:spPr>
            <a:xfrm>
              <a:off x="530100" y="3124200"/>
              <a:ext cx="13749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&lt;my-widget&gt;</a:t>
              </a:r>
              <a:endParaRPr>
                <a:solidFill>
                  <a:srgbClr val="0000FF"/>
                </a:solidFill>
                <a:latin typeface="Droid Sans"/>
                <a:ea typeface="Droid Sans"/>
                <a:cs typeface="Droid Sans"/>
                <a:sym typeface="Droid Sans"/>
              </a:endParaRPr>
            </a:p>
          </p:txBody>
        </p:sp>
        <p:sp>
          <p:nvSpPr>
            <p:cNvPr id="668" name="Google Shape;668;p40"/>
            <p:cNvSpPr txBox="1"/>
            <p:nvPr/>
          </p:nvSpPr>
          <p:spPr>
            <a:xfrm>
              <a:off x="3432350" y="4122076"/>
              <a:ext cx="652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&lt;div&gt;</a:t>
              </a:r>
              <a:endParaRPr>
                <a:solidFill>
                  <a:srgbClr val="0000FF"/>
                </a:solidFill>
                <a:latin typeface="Droid Sans"/>
                <a:ea typeface="Droid Sans"/>
                <a:cs typeface="Droid Sans"/>
                <a:sym typeface="Droid Sans"/>
              </a:endParaRPr>
            </a:p>
          </p:txBody>
        </p:sp>
        <p:cxnSp>
          <p:nvCxnSpPr>
            <p:cNvPr id="669" name="Google Shape;669;p40"/>
            <p:cNvCxnSpPr/>
            <p:nvPr/>
          </p:nvCxnSpPr>
          <p:spPr>
            <a:xfrm>
              <a:off x="1769275" y="3356650"/>
              <a:ext cx="1735800" cy="384300"/>
            </a:xfrm>
            <a:prstGeom prst="curvedConnector3">
              <a:avLst>
                <a:gd fmla="val 91449" name="adj1"/>
              </a:avLst>
            </a:prstGeom>
            <a:noFill/>
            <a:ln cap="flat" cmpd="sng" w="19050">
              <a:solidFill>
                <a:srgbClr val="666666"/>
              </a:solidFill>
              <a:prstDash val="dash"/>
              <a:round/>
              <a:headEnd len="med" w="med" type="oval"/>
              <a:tailEnd len="med" w="med" type="triangle"/>
            </a:ln>
          </p:spPr>
        </p:cxnSp>
        <p:sp>
          <p:nvSpPr>
            <p:cNvPr id="670" name="Google Shape;670;p40"/>
            <p:cNvSpPr txBox="1"/>
            <p:nvPr/>
          </p:nvSpPr>
          <p:spPr>
            <a:xfrm>
              <a:off x="3203750" y="3741076"/>
              <a:ext cx="1219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ShadowRoot</a:t>
              </a:r>
              <a:endParaRPr>
                <a:solidFill>
                  <a:srgbClr val="0000FF"/>
                </a:solidFill>
                <a:latin typeface="Droid Sans"/>
                <a:ea typeface="Droid Sans"/>
                <a:cs typeface="Droid Sans"/>
                <a:sym typeface="Droid Sans"/>
              </a:endParaRPr>
            </a:p>
          </p:txBody>
        </p:sp>
        <p:cxnSp>
          <p:nvCxnSpPr>
            <p:cNvPr id="671" name="Google Shape;671;p40"/>
            <p:cNvCxnSpPr/>
            <p:nvPr/>
          </p:nvCxnSpPr>
          <p:spPr>
            <a:xfrm flipH="1" rot="-5400000">
              <a:off x="3244550" y="4085776"/>
              <a:ext cx="238500" cy="138900"/>
            </a:xfrm>
            <a:prstGeom prst="curvedConnector2">
              <a:avLst/>
            </a:prstGeom>
            <a:noFill/>
            <a:ln cap="flat" cmpd="sng" w="19050">
              <a:solidFill>
                <a:schemeClr val="dk2"/>
              </a:solidFill>
              <a:prstDash val="solid"/>
              <a:round/>
              <a:headEnd len="med" w="med" type="none"/>
              <a:tailEnd len="med" w="med" type="none"/>
            </a:ln>
          </p:spPr>
        </p:cxnSp>
        <p:sp>
          <p:nvSpPr>
            <p:cNvPr id="672" name="Google Shape;672;p40"/>
            <p:cNvSpPr txBox="1"/>
            <p:nvPr/>
          </p:nvSpPr>
          <p:spPr>
            <a:xfrm>
              <a:off x="533400" y="3657600"/>
              <a:ext cx="2209800" cy="3810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 MY-WIDGET</a:t>
              </a:r>
              <a:endParaRPr>
                <a:latin typeface="Droid Sans"/>
                <a:ea typeface="Droid Sans"/>
                <a:cs typeface="Droid Sans"/>
                <a:sym typeface="Droid Sans"/>
              </a:endParaRPr>
            </a:p>
          </p:txBody>
        </p:sp>
        <p:cxnSp>
          <p:nvCxnSpPr>
            <p:cNvPr id="673" name="Google Shape;673;p40"/>
            <p:cNvCxnSpPr/>
            <p:nvPr/>
          </p:nvCxnSpPr>
          <p:spPr>
            <a:xfrm flipH="1" rot="-5400000">
              <a:off x="568650" y="4075350"/>
              <a:ext cx="232800" cy="150900"/>
            </a:xfrm>
            <a:prstGeom prst="curvedConnector2">
              <a:avLst/>
            </a:prstGeom>
            <a:noFill/>
            <a:ln cap="flat" cmpd="sng" w="19050">
              <a:solidFill>
                <a:schemeClr val="dk2"/>
              </a:solidFill>
              <a:prstDash val="solid"/>
              <a:round/>
              <a:headEnd len="med" w="med" type="none"/>
              <a:tailEnd len="med" w="med" type="none"/>
            </a:ln>
          </p:spPr>
        </p:cxnSp>
        <p:sp>
          <p:nvSpPr>
            <p:cNvPr id="674" name="Google Shape;674;p40"/>
            <p:cNvSpPr txBox="1"/>
            <p:nvPr/>
          </p:nvSpPr>
          <p:spPr>
            <a:xfrm>
              <a:off x="762000" y="4114800"/>
              <a:ext cx="1524000" cy="3810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 DIV</a:t>
              </a:r>
              <a:endParaRPr>
                <a:latin typeface="Droid Sans"/>
                <a:ea typeface="Droid Sans"/>
                <a:cs typeface="Droid Sans"/>
                <a:sym typeface="Droid Sans"/>
              </a:endParaRPr>
            </a:p>
          </p:txBody>
        </p:sp>
        <p:sp>
          <p:nvSpPr>
            <p:cNvPr id="675" name="Google Shape;675;p40"/>
            <p:cNvSpPr txBox="1"/>
            <p:nvPr/>
          </p:nvSpPr>
          <p:spPr>
            <a:xfrm>
              <a:off x="4724400" y="3835800"/>
              <a:ext cx="2057400" cy="5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The layout tree also crosses shadow roots. </a:t>
              </a:r>
              <a:endParaRPr i="1">
                <a:latin typeface="Droid Serif"/>
                <a:ea typeface="Droid Serif"/>
                <a:cs typeface="Droid Serif"/>
                <a:sym typeface="Droid Serif"/>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41"/>
          <p:cNvSpPr/>
          <p:nvPr/>
        </p:nvSpPr>
        <p:spPr>
          <a:xfrm>
            <a:off x="6298375" y="1866875"/>
            <a:ext cx="379800" cy="11967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1"/>
          <p:cNvSpPr/>
          <p:nvPr/>
        </p:nvSpPr>
        <p:spPr>
          <a:xfrm>
            <a:off x="6219525" y="1651900"/>
            <a:ext cx="523200" cy="3009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1"/>
          <p:cNvSpPr txBox="1"/>
          <p:nvPr/>
        </p:nvSpPr>
        <p:spPr>
          <a:xfrm>
            <a:off x="685800" y="1295400"/>
            <a:ext cx="1362900" cy="406800"/>
          </a:xfrm>
          <a:prstGeom prst="rect">
            <a:avLst/>
          </a:prstGeom>
          <a:solidFill>
            <a:srgbClr val="F9CB9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sp>
        <p:nvSpPr>
          <p:cNvPr id="683" name="Google Shape;683;p4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685" name="Google Shape;685;p41"/>
          <p:cNvSpPr txBox="1"/>
          <p:nvPr/>
        </p:nvSpPr>
        <p:spPr>
          <a:xfrm>
            <a:off x="951000" y="1839588"/>
            <a:ext cx="1447800" cy="4068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LayoutNGMixin</a:t>
            </a:r>
            <a:endParaRPr>
              <a:solidFill>
                <a:srgbClr val="0000FF"/>
              </a:solidFill>
              <a:latin typeface="Droid Sans"/>
              <a:ea typeface="Droid Sans"/>
              <a:cs typeface="Droid Sans"/>
              <a:sym typeface="Droid Sans"/>
            </a:endParaRPr>
          </a:p>
        </p:txBody>
      </p:sp>
      <p:cxnSp>
        <p:nvCxnSpPr>
          <p:cNvPr id="686" name="Google Shape;686;p41"/>
          <p:cNvCxnSpPr>
            <a:endCxn id="685" idx="1"/>
          </p:cNvCxnSpPr>
          <p:nvPr/>
        </p:nvCxnSpPr>
        <p:spPr>
          <a:xfrm flipH="1" rot="-5400000">
            <a:off x="706350" y="1798338"/>
            <a:ext cx="340800" cy="148500"/>
          </a:xfrm>
          <a:prstGeom prst="curvedConnector2">
            <a:avLst/>
          </a:prstGeom>
          <a:noFill/>
          <a:ln cap="flat" cmpd="sng" w="19050">
            <a:solidFill>
              <a:schemeClr val="dk2"/>
            </a:solidFill>
            <a:prstDash val="solid"/>
            <a:round/>
            <a:headEnd len="med" w="med" type="none"/>
            <a:tailEnd len="med" w="med" type="none"/>
          </a:ln>
        </p:spPr>
      </p:cxnSp>
      <p:sp>
        <p:nvSpPr>
          <p:cNvPr id="687" name="Google Shape;687;p41"/>
          <p:cNvSpPr txBox="1"/>
          <p:nvPr/>
        </p:nvSpPr>
        <p:spPr>
          <a:xfrm>
            <a:off x="951000" y="2907963"/>
            <a:ext cx="1362900" cy="406800"/>
          </a:xfrm>
          <a:prstGeom prst="rect">
            <a:avLst/>
          </a:prstGeom>
          <a:solidFill>
            <a:srgbClr val="F9CB9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sp>
        <p:nvSpPr>
          <p:cNvPr id="688" name="Google Shape;688;p41"/>
          <p:cNvSpPr txBox="1"/>
          <p:nvPr/>
        </p:nvSpPr>
        <p:spPr>
          <a:xfrm>
            <a:off x="1188025" y="3435688"/>
            <a:ext cx="1362900" cy="406800"/>
          </a:xfrm>
          <a:prstGeom prst="rect">
            <a:avLst/>
          </a:prstGeom>
          <a:solidFill>
            <a:srgbClr val="F9CB9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sp>
        <p:nvSpPr>
          <p:cNvPr id="689" name="Google Shape;689;p41"/>
          <p:cNvSpPr txBox="1"/>
          <p:nvPr/>
        </p:nvSpPr>
        <p:spPr>
          <a:xfrm>
            <a:off x="1188025" y="2380250"/>
            <a:ext cx="1447800" cy="4068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LayoutNGMixin</a:t>
            </a:r>
            <a:endParaRPr>
              <a:solidFill>
                <a:srgbClr val="0000FF"/>
              </a:solidFill>
              <a:latin typeface="Droid Sans"/>
              <a:ea typeface="Droid Sans"/>
              <a:cs typeface="Droid Sans"/>
              <a:sym typeface="Droid Sans"/>
            </a:endParaRPr>
          </a:p>
        </p:txBody>
      </p:sp>
      <p:cxnSp>
        <p:nvCxnSpPr>
          <p:cNvPr id="690" name="Google Shape;690;p41"/>
          <p:cNvCxnSpPr/>
          <p:nvPr/>
        </p:nvCxnSpPr>
        <p:spPr>
          <a:xfrm flipH="1" rot="-5400000">
            <a:off x="943375" y="2342538"/>
            <a:ext cx="340800" cy="148500"/>
          </a:xfrm>
          <a:prstGeom prst="curvedConnector2">
            <a:avLst/>
          </a:prstGeom>
          <a:noFill/>
          <a:ln cap="flat" cmpd="sng" w="19050">
            <a:solidFill>
              <a:schemeClr val="dk2"/>
            </a:solidFill>
            <a:prstDash val="solid"/>
            <a:round/>
            <a:headEnd len="med" w="med" type="none"/>
            <a:tailEnd len="med" w="med" type="none"/>
          </a:ln>
        </p:spPr>
      </p:cxnSp>
      <p:cxnSp>
        <p:nvCxnSpPr>
          <p:cNvPr id="691" name="Google Shape;691;p41"/>
          <p:cNvCxnSpPr/>
          <p:nvPr/>
        </p:nvCxnSpPr>
        <p:spPr>
          <a:xfrm flipH="1" rot="-5400000">
            <a:off x="943375" y="3410913"/>
            <a:ext cx="340800" cy="148500"/>
          </a:xfrm>
          <a:prstGeom prst="curvedConnector2">
            <a:avLst/>
          </a:prstGeom>
          <a:noFill/>
          <a:ln cap="flat" cmpd="sng" w="19050">
            <a:solidFill>
              <a:schemeClr val="dk2"/>
            </a:solidFill>
            <a:prstDash val="solid"/>
            <a:round/>
            <a:headEnd len="med" w="med" type="none"/>
            <a:tailEnd len="med" w="med" type="none"/>
          </a:ln>
        </p:spPr>
      </p:cxnSp>
      <p:cxnSp>
        <p:nvCxnSpPr>
          <p:cNvPr id="692" name="Google Shape;692;p41"/>
          <p:cNvCxnSpPr>
            <a:endCxn id="687" idx="1"/>
          </p:cNvCxnSpPr>
          <p:nvPr/>
        </p:nvCxnSpPr>
        <p:spPr>
          <a:xfrm flipH="1" rot="-5400000">
            <a:off x="172200" y="2332563"/>
            <a:ext cx="1409100" cy="148500"/>
          </a:xfrm>
          <a:prstGeom prst="curvedConnector2">
            <a:avLst/>
          </a:prstGeom>
          <a:noFill/>
          <a:ln cap="flat" cmpd="sng" w="19050">
            <a:solidFill>
              <a:schemeClr val="dk2"/>
            </a:solidFill>
            <a:prstDash val="solid"/>
            <a:round/>
            <a:headEnd len="med" w="med" type="none"/>
            <a:tailEnd len="med" w="med" type="none"/>
          </a:ln>
        </p:spPr>
      </p:cxnSp>
      <p:sp>
        <p:nvSpPr>
          <p:cNvPr id="693" name="Google Shape;693;p41"/>
          <p:cNvSpPr txBox="1"/>
          <p:nvPr/>
        </p:nvSpPr>
        <p:spPr>
          <a:xfrm>
            <a:off x="4788175" y="1295400"/>
            <a:ext cx="3581100" cy="798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The layout tree has </a:t>
            </a:r>
            <a:r>
              <a:rPr b="1" i="1" lang="en" sz="1800">
                <a:latin typeface="Droid Serif"/>
                <a:ea typeface="Droid Serif"/>
                <a:cs typeface="Droid Serif"/>
                <a:sym typeface="Droid Serif"/>
              </a:rPr>
              <a:t>legacy</a:t>
            </a:r>
            <a:r>
              <a:rPr i="1" lang="en" sz="1800">
                <a:latin typeface="Droid Serif"/>
                <a:ea typeface="Droid Serif"/>
                <a:cs typeface="Droid Serif"/>
                <a:sym typeface="Droid Serif"/>
              </a:rPr>
              <a:t> and </a:t>
            </a:r>
            <a:r>
              <a:rPr b="1" i="1" lang="en" sz="1800">
                <a:latin typeface="Droid Serif"/>
                <a:ea typeface="Droid Serif"/>
                <a:cs typeface="Droid Serif"/>
                <a:sym typeface="Droid Serif"/>
              </a:rPr>
              <a:t>NG</a:t>
            </a:r>
            <a:r>
              <a:rPr i="1" lang="en" sz="1800">
                <a:latin typeface="Droid Serif"/>
                <a:ea typeface="Droid Serif"/>
                <a:cs typeface="Droid Serif"/>
                <a:sym typeface="Droid Serif"/>
              </a:rPr>
              <a:t> layout objects.</a:t>
            </a:r>
            <a:endParaRPr i="1" sz="1800">
              <a:latin typeface="Droid Serif"/>
              <a:ea typeface="Droid Serif"/>
              <a:cs typeface="Droid Serif"/>
              <a:sym typeface="Droid Serif"/>
            </a:endParaRPr>
          </a:p>
        </p:txBody>
      </p:sp>
      <p:sp>
        <p:nvSpPr>
          <p:cNvPr id="694" name="Google Shape;694;p41"/>
          <p:cNvSpPr/>
          <p:nvPr/>
        </p:nvSpPr>
        <p:spPr>
          <a:xfrm>
            <a:off x="4829299" y="2660125"/>
            <a:ext cx="3168342" cy="1332882"/>
          </a:xfrm>
          <a:prstGeom prst="irregularSeal1">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rgbClr val="38761D"/>
                </a:solidFill>
                <a:latin typeface="Droid Serif"/>
                <a:ea typeface="Droid Serif"/>
                <a:cs typeface="Droid Serif"/>
                <a:sym typeface="Droid Serif"/>
              </a:rPr>
              <a:t>“next generation” layout engine!</a:t>
            </a:r>
            <a:endParaRPr i="1">
              <a:solidFill>
                <a:srgbClr val="38761D"/>
              </a:solidFill>
              <a:latin typeface="Droid Serif"/>
              <a:ea typeface="Droid Serif"/>
              <a:cs typeface="Droid Serif"/>
              <a:sym typeface="Droid Serif"/>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p:nvPr/>
        </p:nvSpPr>
        <p:spPr>
          <a:xfrm>
            <a:off x="-6725" y="0"/>
            <a:ext cx="9144000" cy="12087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ode.jpg" id="80" name="Google Shape;80;p15"/>
          <p:cNvPicPr preferRelativeResize="0"/>
          <p:nvPr/>
        </p:nvPicPr>
        <p:blipFill>
          <a:blip r:embed="rId3">
            <a:alphaModFix/>
          </a:blip>
          <a:stretch>
            <a:fillRect/>
          </a:stretch>
        </p:blipFill>
        <p:spPr>
          <a:xfrm>
            <a:off x="434525" y="2422900"/>
            <a:ext cx="1619250" cy="1619250"/>
          </a:xfrm>
          <a:prstGeom prst="rect">
            <a:avLst/>
          </a:prstGeom>
          <a:noFill/>
          <a:ln cap="flat" cmpd="sng" w="19050">
            <a:solidFill>
              <a:srgbClr val="999999"/>
            </a:solidFill>
            <a:prstDash val="solid"/>
            <a:round/>
            <a:headEnd len="sm" w="sm" type="none"/>
            <a:tailEnd len="sm" w="sm" type="none"/>
          </a:ln>
        </p:spPr>
      </p:pic>
      <p:sp>
        <p:nvSpPr>
          <p:cNvPr id="81" name="Google Shape;81;p15"/>
          <p:cNvSpPr txBox="1"/>
          <p:nvPr/>
        </p:nvSpPr>
        <p:spPr>
          <a:xfrm>
            <a:off x="5785300" y="271100"/>
            <a:ext cx="34527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Syncopate"/>
                <a:ea typeface="Syncopate"/>
                <a:cs typeface="Syncopate"/>
                <a:sym typeface="Syncopate"/>
              </a:rPr>
              <a:t>LIFE OF A</a:t>
            </a:r>
            <a:endParaRPr b="1" sz="3600">
              <a:solidFill>
                <a:srgbClr val="434343"/>
              </a:solidFill>
              <a:latin typeface="Syncopate"/>
              <a:ea typeface="Syncopate"/>
              <a:cs typeface="Syncopate"/>
              <a:sym typeface="Syncopate"/>
            </a:endParaRPr>
          </a:p>
        </p:txBody>
      </p:sp>
      <p:pic>
        <p:nvPicPr>
          <p:cNvPr descr="pixel.png" id="82" name="Google Shape;82;p15"/>
          <p:cNvPicPr preferRelativeResize="0"/>
          <p:nvPr/>
        </p:nvPicPr>
        <p:blipFill>
          <a:blip r:embed="rId4">
            <a:alphaModFix/>
          </a:blip>
          <a:stretch>
            <a:fillRect/>
          </a:stretch>
        </p:blipFill>
        <p:spPr>
          <a:xfrm>
            <a:off x="6569350" y="909813"/>
            <a:ext cx="2230625" cy="866275"/>
          </a:xfrm>
          <a:prstGeom prst="rect">
            <a:avLst/>
          </a:prstGeom>
          <a:noFill/>
          <a:ln cap="flat" cmpd="sng" w="9525">
            <a:solidFill>
              <a:srgbClr val="000000"/>
            </a:solidFill>
            <a:prstDash val="solid"/>
            <a:round/>
            <a:headEnd len="sm" w="sm" type="none"/>
            <a:tailEnd len="sm" w="sm" type="none"/>
          </a:ln>
        </p:spPr>
      </p:pic>
      <p:sp>
        <p:nvSpPr>
          <p:cNvPr id="83" name="Google Shape;83;p15"/>
          <p:cNvSpPr txBox="1"/>
          <p:nvPr/>
        </p:nvSpPr>
        <p:spPr>
          <a:xfrm>
            <a:off x="367275" y="2004675"/>
            <a:ext cx="12969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content</a:t>
            </a:r>
            <a:endParaRPr i="1">
              <a:latin typeface="Droid Serif"/>
              <a:ea typeface="Droid Serif"/>
              <a:cs typeface="Droid Serif"/>
              <a:sym typeface="Droid Serif"/>
            </a:endParaRPr>
          </a:p>
        </p:txBody>
      </p:sp>
      <p:grpSp>
        <p:nvGrpSpPr>
          <p:cNvPr id="84" name="Google Shape;84;p15"/>
          <p:cNvGrpSpPr/>
          <p:nvPr/>
        </p:nvGrpSpPr>
        <p:grpSpPr>
          <a:xfrm>
            <a:off x="6289517" y="2394071"/>
            <a:ext cx="2591819" cy="1676907"/>
            <a:chOff x="4659550" y="2033075"/>
            <a:chExt cx="3929975" cy="2542694"/>
          </a:xfrm>
        </p:grpSpPr>
        <p:pic>
          <p:nvPicPr>
            <p:cNvPr descr="flat,800x800,075,t.jpg" id="85" name="Google Shape;85;p15"/>
            <p:cNvPicPr preferRelativeResize="0"/>
            <p:nvPr/>
          </p:nvPicPr>
          <p:blipFill>
            <a:blip r:embed="rId5">
              <a:alphaModFix/>
            </a:blip>
            <a:stretch>
              <a:fillRect/>
            </a:stretch>
          </p:blipFill>
          <p:spPr>
            <a:xfrm>
              <a:off x="5916038" y="2595925"/>
              <a:ext cx="1417000" cy="1417000"/>
            </a:xfrm>
            <a:prstGeom prst="rect">
              <a:avLst/>
            </a:prstGeom>
            <a:noFill/>
            <a:ln>
              <a:noFill/>
            </a:ln>
          </p:spPr>
        </p:pic>
        <p:pic>
          <p:nvPicPr>
            <p:cNvPr descr="Laptop-clipart-images-and-notebook-clip-art-photo-share-submit-2.png" id="86" name="Google Shape;86;p15"/>
            <p:cNvPicPr preferRelativeResize="0"/>
            <p:nvPr/>
          </p:nvPicPr>
          <p:blipFill>
            <a:blip r:embed="rId6">
              <a:alphaModFix/>
            </a:blip>
            <a:stretch>
              <a:fillRect/>
            </a:stretch>
          </p:blipFill>
          <p:spPr>
            <a:xfrm>
              <a:off x="4659550" y="2033075"/>
              <a:ext cx="3929975" cy="2542694"/>
            </a:xfrm>
            <a:prstGeom prst="rect">
              <a:avLst/>
            </a:prstGeom>
            <a:noFill/>
            <a:ln>
              <a:noFill/>
            </a:ln>
          </p:spPr>
        </p:pic>
      </p:grpSp>
      <p:sp>
        <p:nvSpPr>
          <p:cNvPr id="87" name="Google Shape;87;p15"/>
          <p:cNvSpPr/>
          <p:nvPr/>
        </p:nvSpPr>
        <p:spPr>
          <a:xfrm>
            <a:off x="5946850" y="3076825"/>
            <a:ext cx="622500" cy="3114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txBox="1"/>
          <p:nvPr/>
        </p:nvSpPr>
        <p:spPr>
          <a:xfrm>
            <a:off x="6621275" y="2215900"/>
            <a:ext cx="7410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pixels</a:t>
            </a:r>
            <a:endParaRPr i="1">
              <a:latin typeface="Droid Serif"/>
              <a:ea typeface="Droid Serif"/>
              <a:cs typeface="Droid Serif"/>
              <a:sym typeface="Droid Serif"/>
            </a:endParaRPr>
          </a:p>
        </p:txBody>
      </p:sp>
      <p:pic>
        <p:nvPicPr>
          <p:cNvPr descr="KOj.gif" id="89" name="Google Shape;89;p15"/>
          <p:cNvPicPr preferRelativeResize="0"/>
          <p:nvPr/>
        </p:nvPicPr>
        <p:blipFill>
          <a:blip r:embed="rId7">
            <a:alphaModFix/>
          </a:blip>
          <a:stretch>
            <a:fillRect/>
          </a:stretch>
        </p:blipFill>
        <p:spPr>
          <a:xfrm>
            <a:off x="2621225" y="1410500"/>
            <a:ext cx="3325625" cy="3325625"/>
          </a:xfrm>
          <a:prstGeom prst="rect">
            <a:avLst/>
          </a:prstGeom>
          <a:noFill/>
          <a:ln>
            <a:noFill/>
          </a:ln>
        </p:spPr>
      </p:pic>
      <p:sp>
        <p:nvSpPr>
          <p:cNvPr id="90" name="Google Shape;90;p15"/>
          <p:cNvSpPr/>
          <p:nvPr/>
        </p:nvSpPr>
        <p:spPr>
          <a:xfrm>
            <a:off x="2053775" y="3076825"/>
            <a:ext cx="622500" cy="3114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txBox="1"/>
          <p:nvPr/>
        </p:nvSpPr>
        <p:spPr>
          <a:xfrm>
            <a:off x="3758825" y="2168500"/>
            <a:ext cx="1138200" cy="4842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
                <a:highlight>
                  <a:srgbClr val="FFFFFF"/>
                </a:highlight>
                <a:latin typeface="Droid Serif"/>
                <a:ea typeface="Droid Serif"/>
                <a:cs typeface="Droid Serif"/>
                <a:sym typeface="Droid Serif"/>
              </a:rPr>
              <a:t>rendering</a:t>
            </a:r>
            <a:endParaRPr i="1">
              <a:highlight>
                <a:srgbClr val="FFFFFF"/>
              </a:highlight>
              <a:latin typeface="Droid Serif"/>
              <a:ea typeface="Droid Serif"/>
              <a:cs typeface="Droid Serif"/>
              <a:sym typeface="Droid Serif"/>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42"/>
          <p:cNvSpPr txBox="1"/>
          <p:nvPr/>
        </p:nvSpPr>
        <p:spPr>
          <a:xfrm>
            <a:off x="685800" y="1295400"/>
            <a:ext cx="1362900" cy="406800"/>
          </a:xfrm>
          <a:prstGeom prst="rect">
            <a:avLst/>
          </a:prstGeom>
          <a:solidFill>
            <a:srgbClr val="F9CB9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sp>
        <p:nvSpPr>
          <p:cNvPr id="700" name="Google Shape;700;p4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702" name="Google Shape;702;p42"/>
          <p:cNvSpPr txBox="1"/>
          <p:nvPr/>
        </p:nvSpPr>
        <p:spPr>
          <a:xfrm>
            <a:off x="951000" y="1839588"/>
            <a:ext cx="1447800" cy="4068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LayoutNGMixin</a:t>
            </a:r>
            <a:endParaRPr>
              <a:solidFill>
                <a:srgbClr val="0000FF"/>
              </a:solidFill>
              <a:latin typeface="Droid Sans"/>
              <a:ea typeface="Droid Sans"/>
              <a:cs typeface="Droid Sans"/>
              <a:sym typeface="Droid Sans"/>
            </a:endParaRPr>
          </a:p>
        </p:txBody>
      </p:sp>
      <p:cxnSp>
        <p:nvCxnSpPr>
          <p:cNvPr id="703" name="Google Shape;703;p42"/>
          <p:cNvCxnSpPr>
            <a:endCxn id="702" idx="1"/>
          </p:cNvCxnSpPr>
          <p:nvPr/>
        </p:nvCxnSpPr>
        <p:spPr>
          <a:xfrm flipH="1" rot="-5400000">
            <a:off x="706350" y="1798338"/>
            <a:ext cx="340800" cy="148500"/>
          </a:xfrm>
          <a:prstGeom prst="curvedConnector2">
            <a:avLst/>
          </a:prstGeom>
          <a:noFill/>
          <a:ln cap="flat" cmpd="sng" w="19050">
            <a:solidFill>
              <a:schemeClr val="dk2"/>
            </a:solidFill>
            <a:prstDash val="solid"/>
            <a:round/>
            <a:headEnd len="med" w="med" type="none"/>
            <a:tailEnd len="med" w="med" type="none"/>
          </a:ln>
        </p:spPr>
      </p:cxnSp>
      <p:sp>
        <p:nvSpPr>
          <p:cNvPr id="704" name="Google Shape;704;p42"/>
          <p:cNvSpPr txBox="1"/>
          <p:nvPr/>
        </p:nvSpPr>
        <p:spPr>
          <a:xfrm>
            <a:off x="951000" y="2907989"/>
            <a:ext cx="1721400" cy="865800"/>
          </a:xfrm>
          <a:prstGeom prst="rect">
            <a:avLst/>
          </a:prstGeom>
          <a:solidFill>
            <a:srgbClr val="F9CB9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sp>
        <p:nvSpPr>
          <p:cNvPr id="705" name="Google Shape;705;p42"/>
          <p:cNvSpPr txBox="1"/>
          <p:nvPr/>
        </p:nvSpPr>
        <p:spPr>
          <a:xfrm>
            <a:off x="1188025" y="3976338"/>
            <a:ext cx="1362900" cy="406800"/>
          </a:xfrm>
          <a:prstGeom prst="rect">
            <a:avLst/>
          </a:prstGeom>
          <a:solidFill>
            <a:srgbClr val="F9CB9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sp>
        <p:nvSpPr>
          <p:cNvPr id="706" name="Google Shape;706;p42"/>
          <p:cNvSpPr txBox="1"/>
          <p:nvPr/>
        </p:nvSpPr>
        <p:spPr>
          <a:xfrm>
            <a:off x="1188025" y="2380250"/>
            <a:ext cx="1447800" cy="4068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LayoutNGMixin</a:t>
            </a:r>
            <a:endParaRPr>
              <a:solidFill>
                <a:srgbClr val="0000FF"/>
              </a:solidFill>
              <a:latin typeface="Droid Sans"/>
              <a:ea typeface="Droid Sans"/>
              <a:cs typeface="Droid Sans"/>
              <a:sym typeface="Droid Sans"/>
            </a:endParaRPr>
          </a:p>
        </p:txBody>
      </p:sp>
      <p:cxnSp>
        <p:nvCxnSpPr>
          <p:cNvPr id="707" name="Google Shape;707;p42"/>
          <p:cNvCxnSpPr/>
          <p:nvPr/>
        </p:nvCxnSpPr>
        <p:spPr>
          <a:xfrm flipH="1" rot="-5400000">
            <a:off x="943375" y="2342538"/>
            <a:ext cx="340800" cy="148500"/>
          </a:xfrm>
          <a:prstGeom prst="curvedConnector2">
            <a:avLst/>
          </a:prstGeom>
          <a:noFill/>
          <a:ln cap="flat" cmpd="sng" w="19050">
            <a:solidFill>
              <a:schemeClr val="dk2"/>
            </a:solidFill>
            <a:prstDash val="solid"/>
            <a:round/>
            <a:headEnd len="med" w="med" type="none"/>
            <a:tailEnd len="med" w="med" type="none"/>
          </a:ln>
        </p:spPr>
      </p:cxnSp>
      <p:cxnSp>
        <p:nvCxnSpPr>
          <p:cNvPr id="708" name="Google Shape;708;p42"/>
          <p:cNvCxnSpPr/>
          <p:nvPr/>
        </p:nvCxnSpPr>
        <p:spPr>
          <a:xfrm flipH="1" rot="-5400000">
            <a:off x="943375" y="3869938"/>
            <a:ext cx="340800" cy="148500"/>
          </a:xfrm>
          <a:prstGeom prst="curvedConnector2">
            <a:avLst/>
          </a:prstGeom>
          <a:noFill/>
          <a:ln cap="flat" cmpd="sng" w="19050">
            <a:solidFill>
              <a:schemeClr val="dk2"/>
            </a:solidFill>
            <a:prstDash val="solid"/>
            <a:round/>
            <a:headEnd len="med" w="med" type="none"/>
            <a:tailEnd len="med" w="med" type="none"/>
          </a:ln>
        </p:spPr>
      </p:cxnSp>
      <p:cxnSp>
        <p:nvCxnSpPr>
          <p:cNvPr id="709" name="Google Shape;709;p42"/>
          <p:cNvCxnSpPr/>
          <p:nvPr/>
        </p:nvCxnSpPr>
        <p:spPr>
          <a:xfrm flipH="1" rot="-5400000">
            <a:off x="172200" y="2342539"/>
            <a:ext cx="1409100" cy="148500"/>
          </a:xfrm>
          <a:prstGeom prst="curvedConnector3">
            <a:avLst>
              <a:gd fmla="val 89294" name="adj1"/>
            </a:avLst>
          </a:prstGeom>
          <a:noFill/>
          <a:ln cap="flat" cmpd="sng" w="19050">
            <a:solidFill>
              <a:schemeClr val="dk2"/>
            </a:solidFill>
            <a:prstDash val="solid"/>
            <a:round/>
            <a:headEnd len="med" w="med" type="none"/>
            <a:tailEnd len="med" w="med" type="none"/>
          </a:ln>
        </p:spPr>
      </p:cxnSp>
      <p:sp>
        <p:nvSpPr>
          <p:cNvPr id="710" name="Google Shape;710;p42"/>
          <p:cNvSpPr txBox="1"/>
          <p:nvPr/>
        </p:nvSpPr>
        <p:spPr>
          <a:xfrm>
            <a:off x="1368425" y="3292875"/>
            <a:ext cx="1592400" cy="3846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UpdateLayout()</a:t>
            </a:r>
            <a:endParaRPr b="1">
              <a:solidFill>
                <a:srgbClr val="0000FF"/>
              </a:solidFill>
              <a:latin typeface="Consolas"/>
              <a:ea typeface="Consolas"/>
              <a:cs typeface="Consolas"/>
              <a:sym typeface="Consolas"/>
            </a:endParaRPr>
          </a:p>
        </p:txBody>
      </p:sp>
      <p:sp>
        <p:nvSpPr>
          <p:cNvPr id="711" name="Google Shape;711;p42"/>
          <p:cNvSpPr/>
          <p:nvPr/>
        </p:nvSpPr>
        <p:spPr>
          <a:xfrm>
            <a:off x="2364150" y="3065586"/>
            <a:ext cx="1151700" cy="450575"/>
          </a:xfrm>
          <a:custGeom>
            <a:rect b="b" l="l" r="r" t="t"/>
            <a:pathLst>
              <a:path extrusionOk="0" h="18023" w="46068">
                <a:moveTo>
                  <a:pt x="23505" y="16834"/>
                </a:moveTo>
                <a:cubicBezTo>
                  <a:pt x="26610" y="16834"/>
                  <a:pt x="39032" y="19509"/>
                  <a:pt x="42137" y="16834"/>
                </a:cubicBezTo>
                <a:cubicBezTo>
                  <a:pt x="45242" y="14159"/>
                  <a:pt x="49160" y="3171"/>
                  <a:pt x="42137" y="782"/>
                </a:cubicBezTo>
                <a:cubicBezTo>
                  <a:pt x="35114" y="-1607"/>
                  <a:pt x="7023" y="2215"/>
                  <a:pt x="0" y="2502"/>
                </a:cubicBezTo>
              </a:path>
            </a:pathLst>
          </a:custGeom>
          <a:noFill/>
          <a:ln cap="flat" cmpd="sng" w="28575">
            <a:solidFill>
              <a:schemeClr val="dk2"/>
            </a:solidFill>
            <a:prstDash val="solid"/>
            <a:round/>
            <a:headEnd len="med" w="med" type="none"/>
            <a:tailEnd len="med" w="med" type="triangle"/>
          </a:ln>
        </p:spPr>
      </p:sp>
      <p:sp>
        <p:nvSpPr>
          <p:cNvPr id="712" name="Google Shape;712;p42"/>
          <p:cNvSpPr/>
          <p:nvPr/>
        </p:nvSpPr>
        <p:spPr>
          <a:xfrm>
            <a:off x="2829950" y="2934625"/>
            <a:ext cx="537600" cy="30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2"/>
          <p:cNvSpPr txBox="1"/>
          <p:nvPr/>
        </p:nvSpPr>
        <p:spPr>
          <a:xfrm>
            <a:off x="2770575" y="2908000"/>
            <a:ext cx="367500" cy="3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pic>
        <p:nvPicPr>
          <p:cNvPr id="714" name="Google Shape;714;p42"/>
          <p:cNvPicPr preferRelativeResize="0"/>
          <p:nvPr/>
        </p:nvPicPr>
        <p:blipFill>
          <a:blip r:embed="rId3">
            <a:alphaModFix/>
          </a:blip>
          <a:stretch>
            <a:fillRect/>
          </a:stretch>
        </p:blipFill>
        <p:spPr>
          <a:xfrm>
            <a:off x="3068125" y="2945250"/>
            <a:ext cx="243800" cy="225500"/>
          </a:xfrm>
          <a:prstGeom prst="rect">
            <a:avLst/>
          </a:prstGeom>
          <a:noFill/>
          <a:ln>
            <a:noFill/>
          </a:ln>
        </p:spPr>
      </p:pic>
      <p:sp>
        <p:nvSpPr>
          <p:cNvPr id="715" name="Google Shape;715;p42"/>
          <p:cNvSpPr/>
          <p:nvPr/>
        </p:nvSpPr>
        <p:spPr>
          <a:xfrm>
            <a:off x="2299650" y="1974375"/>
            <a:ext cx="1307350" cy="1282725"/>
          </a:xfrm>
          <a:custGeom>
            <a:rect b="b" l="l" r="r" t="t"/>
            <a:pathLst>
              <a:path extrusionOk="0" h="51309" w="52294">
                <a:moveTo>
                  <a:pt x="48444" y="51309"/>
                </a:moveTo>
                <a:cubicBezTo>
                  <a:pt x="48492" y="44812"/>
                  <a:pt x="56804" y="20878"/>
                  <a:pt x="48730" y="12326"/>
                </a:cubicBezTo>
                <a:cubicBezTo>
                  <a:pt x="40656" y="3775"/>
                  <a:pt x="8122" y="2054"/>
                  <a:pt x="0" y="0"/>
                </a:cubicBezTo>
              </a:path>
            </a:pathLst>
          </a:custGeom>
          <a:noFill/>
          <a:ln cap="flat" cmpd="sng" w="28575">
            <a:solidFill>
              <a:schemeClr val="dk2"/>
            </a:solidFill>
            <a:prstDash val="solid"/>
            <a:round/>
            <a:headEnd len="med" w="med" type="none"/>
            <a:tailEnd len="med" w="med" type="triangle"/>
          </a:ln>
        </p:spPr>
      </p:sp>
      <p:sp>
        <p:nvSpPr>
          <p:cNvPr id="716" name="Google Shape;716;p42"/>
          <p:cNvSpPr/>
          <p:nvPr/>
        </p:nvSpPr>
        <p:spPr>
          <a:xfrm>
            <a:off x="1927025" y="1444075"/>
            <a:ext cx="1662550" cy="1003275"/>
          </a:xfrm>
          <a:custGeom>
            <a:rect b="b" l="l" r="r" t="t"/>
            <a:pathLst>
              <a:path extrusionOk="0" h="40131" w="66502">
                <a:moveTo>
                  <a:pt x="66502" y="40131"/>
                </a:moveTo>
                <a:cubicBezTo>
                  <a:pt x="64113" y="34971"/>
                  <a:pt x="63253" y="15862"/>
                  <a:pt x="52169" y="9173"/>
                </a:cubicBezTo>
                <a:cubicBezTo>
                  <a:pt x="41085" y="2485"/>
                  <a:pt x="8695" y="1529"/>
                  <a:pt x="0" y="0"/>
                </a:cubicBezTo>
              </a:path>
            </a:pathLst>
          </a:custGeom>
          <a:noFill/>
          <a:ln cap="flat" cmpd="sng" w="28575">
            <a:solidFill>
              <a:schemeClr val="dk2"/>
            </a:solidFill>
            <a:prstDash val="solid"/>
            <a:round/>
            <a:headEnd len="med" w="med" type="none"/>
            <a:tailEnd len="med" w="med" type="triangle"/>
          </a:ln>
        </p:spPr>
      </p:sp>
      <p:grpSp>
        <p:nvGrpSpPr>
          <p:cNvPr id="717" name="Google Shape;717;p42"/>
          <p:cNvGrpSpPr/>
          <p:nvPr/>
        </p:nvGrpSpPr>
        <p:grpSpPr>
          <a:xfrm>
            <a:off x="2539750" y="1881038"/>
            <a:ext cx="437100" cy="438600"/>
            <a:chOff x="2539750" y="1881038"/>
            <a:chExt cx="437100" cy="438600"/>
          </a:xfrm>
        </p:grpSpPr>
        <p:sp>
          <p:nvSpPr>
            <p:cNvPr id="718" name="Google Shape;718;p42"/>
            <p:cNvSpPr/>
            <p:nvPr/>
          </p:nvSpPr>
          <p:spPr>
            <a:xfrm>
              <a:off x="2600525" y="1934138"/>
              <a:ext cx="243900" cy="23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2"/>
            <p:cNvSpPr txBox="1"/>
            <p:nvPr/>
          </p:nvSpPr>
          <p:spPr>
            <a:xfrm>
              <a:off x="2539750" y="1881038"/>
              <a:ext cx="4371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grpSp>
      <p:grpSp>
        <p:nvGrpSpPr>
          <p:cNvPr id="720" name="Google Shape;720;p42"/>
          <p:cNvGrpSpPr/>
          <p:nvPr/>
        </p:nvGrpSpPr>
        <p:grpSpPr>
          <a:xfrm>
            <a:off x="2198725" y="1295388"/>
            <a:ext cx="437100" cy="438600"/>
            <a:chOff x="2539750" y="1881038"/>
            <a:chExt cx="437100" cy="438600"/>
          </a:xfrm>
        </p:grpSpPr>
        <p:sp>
          <p:nvSpPr>
            <p:cNvPr id="721" name="Google Shape;721;p42"/>
            <p:cNvSpPr/>
            <p:nvPr/>
          </p:nvSpPr>
          <p:spPr>
            <a:xfrm>
              <a:off x="2600525" y="1934138"/>
              <a:ext cx="243900" cy="23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2"/>
            <p:cNvSpPr txBox="1"/>
            <p:nvPr/>
          </p:nvSpPr>
          <p:spPr>
            <a:xfrm>
              <a:off x="2539750" y="1881038"/>
              <a:ext cx="4371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grpSp>
      <p:sp>
        <p:nvSpPr>
          <p:cNvPr id="723" name="Google Shape;723;p42"/>
          <p:cNvSpPr/>
          <p:nvPr/>
        </p:nvSpPr>
        <p:spPr>
          <a:xfrm>
            <a:off x="2600525" y="4013538"/>
            <a:ext cx="243900" cy="23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2"/>
          <p:cNvSpPr/>
          <p:nvPr/>
        </p:nvSpPr>
        <p:spPr>
          <a:xfrm>
            <a:off x="2471650" y="3500750"/>
            <a:ext cx="831300" cy="644975"/>
          </a:xfrm>
          <a:custGeom>
            <a:rect b="b" l="l" r="r" t="t"/>
            <a:pathLst>
              <a:path extrusionOk="0" h="25799" w="33252">
                <a:moveTo>
                  <a:pt x="23505" y="0"/>
                </a:moveTo>
                <a:cubicBezTo>
                  <a:pt x="24986" y="717"/>
                  <a:pt x="31436" y="430"/>
                  <a:pt x="32391" y="4300"/>
                </a:cubicBezTo>
                <a:cubicBezTo>
                  <a:pt x="33347" y="8170"/>
                  <a:pt x="34637" y="19636"/>
                  <a:pt x="29238" y="23219"/>
                </a:cubicBezTo>
                <a:cubicBezTo>
                  <a:pt x="23840" y="26802"/>
                  <a:pt x="4873" y="25369"/>
                  <a:pt x="0" y="25799"/>
                </a:cubicBezTo>
              </a:path>
            </a:pathLst>
          </a:custGeom>
          <a:noFill/>
          <a:ln cap="flat" cmpd="sng" w="28575">
            <a:solidFill>
              <a:schemeClr val="dk2"/>
            </a:solidFill>
            <a:prstDash val="solid"/>
            <a:round/>
            <a:headEnd len="med" w="med" type="none"/>
            <a:tailEnd len="med" w="med" type="triangle"/>
          </a:ln>
        </p:spPr>
      </p:sp>
      <p:grpSp>
        <p:nvGrpSpPr>
          <p:cNvPr id="725" name="Google Shape;725;p42"/>
          <p:cNvGrpSpPr/>
          <p:nvPr/>
        </p:nvGrpSpPr>
        <p:grpSpPr>
          <a:xfrm>
            <a:off x="2734775" y="3911538"/>
            <a:ext cx="437100" cy="438600"/>
            <a:chOff x="2539750" y="1881038"/>
            <a:chExt cx="437100" cy="438600"/>
          </a:xfrm>
        </p:grpSpPr>
        <p:sp>
          <p:nvSpPr>
            <p:cNvPr id="726" name="Google Shape;726;p42"/>
            <p:cNvSpPr/>
            <p:nvPr/>
          </p:nvSpPr>
          <p:spPr>
            <a:xfrm>
              <a:off x="2600525" y="1934138"/>
              <a:ext cx="243900" cy="23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2"/>
            <p:cNvSpPr txBox="1"/>
            <p:nvPr/>
          </p:nvSpPr>
          <p:spPr>
            <a:xfrm>
              <a:off x="2539750" y="1881038"/>
              <a:ext cx="4371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grpSp>
      <p:sp>
        <p:nvSpPr>
          <p:cNvPr id="728" name="Google Shape;728;p42"/>
          <p:cNvSpPr txBox="1"/>
          <p:nvPr/>
        </p:nvSpPr>
        <p:spPr>
          <a:xfrm>
            <a:off x="3981075" y="2934625"/>
            <a:ext cx="3291900" cy="10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A </a:t>
            </a:r>
            <a:r>
              <a:rPr b="1" i="1" lang="en">
                <a:latin typeface="Droid Serif"/>
                <a:ea typeface="Droid Serif"/>
                <a:cs typeface="Droid Serif"/>
                <a:sym typeface="Droid Serif"/>
              </a:rPr>
              <a:t>legacy layout object</a:t>
            </a:r>
            <a:r>
              <a:rPr i="1" lang="en">
                <a:latin typeface="Droid Serif"/>
                <a:ea typeface="Droid Serif"/>
                <a:cs typeface="Droid Serif"/>
                <a:sym typeface="Droid Serif"/>
              </a:rPr>
              <a:t> holds inputs, outputs, and algorithms of layout.</a:t>
            </a:r>
            <a:endParaRPr i="1">
              <a:latin typeface="Droid Serif"/>
              <a:ea typeface="Droid Serif"/>
              <a:cs typeface="Droid Serif"/>
              <a:sym typeface="Droid Serif"/>
            </a:endParaRPr>
          </a:p>
          <a:p>
            <a:pPr indent="0" lvl="0" marL="0" rtl="0" algn="l">
              <a:spcBef>
                <a:spcPts val="0"/>
              </a:spcBef>
              <a:spcAft>
                <a:spcPts val="0"/>
              </a:spcAft>
              <a:buNone/>
            </a:pPr>
            <a:r>
              <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It can see the state of the whole tree.</a:t>
            </a:r>
            <a:endParaRPr i="1">
              <a:latin typeface="Droid Serif"/>
              <a:ea typeface="Droid Serif"/>
              <a:cs typeface="Droid Serif"/>
              <a:sym typeface="Droid Serif"/>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43"/>
          <p:cNvSpPr/>
          <p:nvPr/>
        </p:nvSpPr>
        <p:spPr>
          <a:xfrm>
            <a:off x="4451652" y="3810024"/>
            <a:ext cx="2406348" cy="990576"/>
          </a:xfrm>
          <a:prstGeom prst="irregularSeal1">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rgbClr val="38761D"/>
                </a:solidFill>
                <a:latin typeface="Droid Serif"/>
                <a:ea typeface="Droid Serif"/>
                <a:cs typeface="Droid Serif"/>
                <a:sym typeface="Droid Serif"/>
              </a:rPr>
              <a:t>immutable!</a:t>
            </a:r>
            <a:endParaRPr i="1">
              <a:solidFill>
                <a:srgbClr val="38761D"/>
              </a:solidFill>
              <a:latin typeface="Droid Serif"/>
              <a:ea typeface="Droid Serif"/>
              <a:cs typeface="Droid Serif"/>
              <a:sym typeface="Droid Serif"/>
            </a:endParaRPr>
          </a:p>
        </p:txBody>
      </p:sp>
      <p:sp>
        <p:nvSpPr>
          <p:cNvPr id="734" name="Google Shape;734;p43"/>
          <p:cNvSpPr/>
          <p:nvPr/>
        </p:nvSpPr>
        <p:spPr>
          <a:xfrm rot="5400000">
            <a:off x="6343650" y="3333750"/>
            <a:ext cx="571500" cy="304800"/>
          </a:xfrm>
          <a:prstGeom prst="rightArrow">
            <a:avLst>
              <a:gd fmla="val 50000" name="adj1"/>
              <a:gd fmla="val 5000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3"/>
          <p:cNvSpPr/>
          <p:nvPr/>
        </p:nvSpPr>
        <p:spPr>
          <a:xfrm rot="5400000">
            <a:off x="6343650" y="2571750"/>
            <a:ext cx="571500" cy="304800"/>
          </a:xfrm>
          <a:prstGeom prst="rightArrow">
            <a:avLst>
              <a:gd fmla="val 50000" name="adj1"/>
              <a:gd fmla="val 5000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3"/>
          <p:cNvSpPr/>
          <p:nvPr/>
        </p:nvSpPr>
        <p:spPr>
          <a:xfrm>
            <a:off x="4564150" y="2003025"/>
            <a:ext cx="931600" cy="1447575"/>
          </a:xfrm>
          <a:custGeom>
            <a:rect b="b" l="l" r="r" t="t"/>
            <a:pathLst>
              <a:path extrusionOk="0" h="57903" w="37264">
                <a:moveTo>
                  <a:pt x="860" y="0"/>
                </a:moveTo>
                <a:lnTo>
                  <a:pt x="24079" y="44431"/>
                </a:lnTo>
                <a:lnTo>
                  <a:pt x="29238" y="44431"/>
                </a:lnTo>
                <a:lnTo>
                  <a:pt x="28952" y="37838"/>
                </a:lnTo>
                <a:lnTo>
                  <a:pt x="37264" y="49590"/>
                </a:lnTo>
                <a:lnTo>
                  <a:pt x="28092" y="57903"/>
                </a:lnTo>
                <a:lnTo>
                  <a:pt x="28092" y="51310"/>
                </a:lnTo>
                <a:lnTo>
                  <a:pt x="287" y="51310"/>
                </a:lnTo>
                <a:lnTo>
                  <a:pt x="287" y="44431"/>
                </a:lnTo>
                <a:lnTo>
                  <a:pt x="14906" y="44431"/>
                </a:lnTo>
                <a:lnTo>
                  <a:pt x="0" y="15766"/>
                </a:lnTo>
              </a:path>
            </a:pathLst>
          </a:custGeom>
          <a:solidFill>
            <a:srgbClr val="B6D7A8"/>
          </a:solidFill>
          <a:ln>
            <a:noFill/>
          </a:ln>
        </p:spPr>
      </p:sp>
      <p:sp>
        <p:nvSpPr>
          <p:cNvPr id="737" name="Google Shape;737;p43"/>
          <p:cNvSpPr/>
          <p:nvPr/>
        </p:nvSpPr>
        <p:spPr>
          <a:xfrm>
            <a:off x="1039525" y="2882825"/>
            <a:ext cx="3567600" cy="62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NGLayoutInputNode</a:t>
            </a:r>
            <a:endParaRPr/>
          </a:p>
        </p:txBody>
      </p:sp>
      <p:sp>
        <p:nvSpPr>
          <p:cNvPr id="738" name="Google Shape;738;p43"/>
          <p:cNvSpPr/>
          <p:nvPr/>
        </p:nvSpPr>
        <p:spPr>
          <a:xfrm>
            <a:off x="936225" y="1827225"/>
            <a:ext cx="3670800" cy="97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Droid Sans"/>
                <a:ea typeface="Droid Sans"/>
                <a:cs typeface="Droid Sans"/>
                <a:sym typeface="Droid Sans"/>
              </a:rPr>
              <a:t>NGLayoutInputNode</a:t>
            </a:r>
            <a:endParaRPr>
              <a:latin typeface="Droid Sans"/>
              <a:ea typeface="Droid Sans"/>
              <a:cs typeface="Droid Sans"/>
              <a:sym typeface="Droid Sans"/>
            </a:endParaRPr>
          </a:p>
        </p:txBody>
      </p:sp>
      <p:sp>
        <p:nvSpPr>
          <p:cNvPr id="739" name="Google Shape;739;p43"/>
          <p:cNvSpPr txBox="1"/>
          <p:nvPr/>
        </p:nvSpPr>
        <p:spPr>
          <a:xfrm>
            <a:off x="685800" y="1295400"/>
            <a:ext cx="1362900" cy="406800"/>
          </a:xfrm>
          <a:prstGeom prst="rect">
            <a:avLst/>
          </a:prstGeom>
          <a:solidFill>
            <a:srgbClr val="F9CB9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sp>
        <p:nvSpPr>
          <p:cNvPr id="740" name="Google Shape;740;p4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742" name="Google Shape;742;p43"/>
          <p:cNvSpPr txBox="1"/>
          <p:nvPr/>
        </p:nvSpPr>
        <p:spPr>
          <a:xfrm>
            <a:off x="1039525" y="1953964"/>
            <a:ext cx="1447800" cy="7203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LayoutNGMixin</a:t>
            </a:r>
            <a:endParaRPr>
              <a:solidFill>
                <a:srgbClr val="0000FF"/>
              </a:solidFill>
              <a:latin typeface="Droid Sans"/>
              <a:ea typeface="Droid Sans"/>
              <a:cs typeface="Droid Sans"/>
              <a:sym typeface="Droid Sans"/>
            </a:endParaRPr>
          </a:p>
        </p:txBody>
      </p:sp>
      <p:cxnSp>
        <p:nvCxnSpPr>
          <p:cNvPr id="743" name="Google Shape;743;p43"/>
          <p:cNvCxnSpPr/>
          <p:nvPr/>
        </p:nvCxnSpPr>
        <p:spPr>
          <a:xfrm flipH="1" rot="-5400000">
            <a:off x="716125" y="1788514"/>
            <a:ext cx="394200" cy="221400"/>
          </a:xfrm>
          <a:prstGeom prst="curvedConnector3">
            <a:avLst>
              <a:gd fmla="val 85429" name="adj1"/>
            </a:avLst>
          </a:prstGeom>
          <a:noFill/>
          <a:ln cap="flat" cmpd="sng" w="19050">
            <a:solidFill>
              <a:schemeClr val="dk2"/>
            </a:solidFill>
            <a:prstDash val="solid"/>
            <a:round/>
            <a:headEnd len="med" w="med" type="none"/>
            <a:tailEnd len="med" w="med" type="none"/>
          </a:ln>
        </p:spPr>
      </p:cxnSp>
      <p:sp>
        <p:nvSpPr>
          <p:cNvPr id="744" name="Google Shape;744;p43"/>
          <p:cNvSpPr txBox="1"/>
          <p:nvPr/>
        </p:nvSpPr>
        <p:spPr>
          <a:xfrm>
            <a:off x="951000" y="3589488"/>
            <a:ext cx="1362900" cy="406800"/>
          </a:xfrm>
          <a:prstGeom prst="rect">
            <a:avLst/>
          </a:prstGeom>
          <a:solidFill>
            <a:srgbClr val="F9CB9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sp>
        <p:nvSpPr>
          <p:cNvPr id="745" name="Google Shape;745;p43"/>
          <p:cNvSpPr txBox="1"/>
          <p:nvPr/>
        </p:nvSpPr>
        <p:spPr>
          <a:xfrm>
            <a:off x="1188025" y="4117213"/>
            <a:ext cx="1362900" cy="406800"/>
          </a:xfrm>
          <a:prstGeom prst="rect">
            <a:avLst/>
          </a:prstGeom>
          <a:solidFill>
            <a:srgbClr val="F9CB9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sp>
        <p:nvSpPr>
          <p:cNvPr id="746" name="Google Shape;746;p43"/>
          <p:cNvSpPr txBox="1"/>
          <p:nvPr/>
        </p:nvSpPr>
        <p:spPr>
          <a:xfrm>
            <a:off x="1282625" y="2991863"/>
            <a:ext cx="1447800" cy="4068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LayoutNGMixin</a:t>
            </a:r>
            <a:endParaRPr>
              <a:solidFill>
                <a:srgbClr val="0000FF"/>
              </a:solidFill>
              <a:latin typeface="Droid Sans"/>
              <a:ea typeface="Droid Sans"/>
              <a:cs typeface="Droid Sans"/>
              <a:sym typeface="Droid Sans"/>
            </a:endParaRPr>
          </a:p>
        </p:txBody>
      </p:sp>
      <p:cxnSp>
        <p:nvCxnSpPr>
          <p:cNvPr id="747" name="Google Shape;747;p43"/>
          <p:cNvCxnSpPr>
            <a:endCxn id="746" idx="1"/>
          </p:cNvCxnSpPr>
          <p:nvPr/>
        </p:nvCxnSpPr>
        <p:spPr>
          <a:xfrm flipH="1" rot="-5400000">
            <a:off x="944225" y="2856863"/>
            <a:ext cx="518700" cy="158100"/>
          </a:xfrm>
          <a:prstGeom prst="curvedConnector2">
            <a:avLst/>
          </a:prstGeom>
          <a:noFill/>
          <a:ln cap="flat" cmpd="sng" w="19050">
            <a:solidFill>
              <a:schemeClr val="dk2"/>
            </a:solidFill>
            <a:prstDash val="solid"/>
            <a:round/>
            <a:headEnd len="med" w="med" type="none"/>
            <a:tailEnd len="med" w="med" type="none"/>
          </a:ln>
        </p:spPr>
      </p:cxnSp>
      <p:cxnSp>
        <p:nvCxnSpPr>
          <p:cNvPr id="748" name="Google Shape;748;p43"/>
          <p:cNvCxnSpPr/>
          <p:nvPr/>
        </p:nvCxnSpPr>
        <p:spPr>
          <a:xfrm flipH="1" rot="-5400000">
            <a:off x="943375" y="4092438"/>
            <a:ext cx="340800" cy="148500"/>
          </a:xfrm>
          <a:prstGeom prst="curvedConnector2">
            <a:avLst/>
          </a:prstGeom>
          <a:noFill/>
          <a:ln cap="flat" cmpd="sng" w="19050">
            <a:solidFill>
              <a:schemeClr val="dk2"/>
            </a:solidFill>
            <a:prstDash val="solid"/>
            <a:round/>
            <a:headEnd len="med" w="med" type="none"/>
            <a:tailEnd len="med" w="med" type="none"/>
          </a:ln>
        </p:spPr>
      </p:cxnSp>
      <p:cxnSp>
        <p:nvCxnSpPr>
          <p:cNvPr id="749" name="Google Shape;749;p43"/>
          <p:cNvCxnSpPr>
            <a:endCxn id="744" idx="1"/>
          </p:cNvCxnSpPr>
          <p:nvPr/>
        </p:nvCxnSpPr>
        <p:spPr>
          <a:xfrm flipH="1" rot="-5400000">
            <a:off x="-158250" y="2683638"/>
            <a:ext cx="2069400" cy="149100"/>
          </a:xfrm>
          <a:prstGeom prst="curvedConnector2">
            <a:avLst/>
          </a:prstGeom>
          <a:noFill/>
          <a:ln cap="flat" cmpd="sng" w="19050">
            <a:solidFill>
              <a:schemeClr val="dk2"/>
            </a:solidFill>
            <a:prstDash val="solid"/>
            <a:round/>
            <a:headEnd len="med" w="med" type="none"/>
            <a:tailEnd len="med" w="med" type="none"/>
          </a:ln>
        </p:spPr>
      </p:cxnSp>
      <p:sp>
        <p:nvSpPr>
          <p:cNvPr id="750" name="Google Shape;750;p43"/>
          <p:cNvSpPr txBox="1"/>
          <p:nvPr/>
        </p:nvSpPr>
        <p:spPr>
          <a:xfrm>
            <a:off x="5439375" y="2991875"/>
            <a:ext cx="2438400" cy="467100"/>
          </a:xfrm>
          <a:prstGeom prst="rect">
            <a:avLst/>
          </a:prstGeom>
          <a:solidFill>
            <a:srgbClr val="93C47D"/>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nsolas"/>
                <a:ea typeface="Consolas"/>
                <a:cs typeface="Consolas"/>
                <a:sym typeface="Consolas"/>
              </a:rPr>
              <a:t>NGLayoutAlgorithm</a:t>
            </a:r>
            <a:endParaRPr b="1" sz="1800">
              <a:solidFill>
                <a:srgbClr val="0000FF"/>
              </a:solidFill>
              <a:latin typeface="Consolas"/>
              <a:ea typeface="Consolas"/>
              <a:cs typeface="Consolas"/>
              <a:sym typeface="Consolas"/>
            </a:endParaRPr>
          </a:p>
        </p:txBody>
      </p:sp>
      <p:sp>
        <p:nvSpPr>
          <p:cNvPr id="751" name="Google Shape;751;p43"/>
          <p:cNvSpPr txBox="1"/>
          <p:nvPr/>
        </p:nvSpPr>
        <p:spPr>
          <a:xfrm>
            <a:off x="5589825" y="1295400"/>
            <a:ext cx="2012700" cy="129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NGConstraintSpace</a:t>
            </a:r>
            <a:endParaRPr>
              <a:latin typeface="Droid Sans"/>
              <a:ea typeface="Droid Sans"/>
              <a:cs typeface="Droid Sans"/>
              <a:sym typeface="Droid Sans"/>
            </a:endParaRPr>
          </a:p>
        </p:txBody>
      </p:sp>
      <p:sp>
        <p:nvSpPr>
          <p:cNvPr id="752" name="Google Shape;752;p43"/>
          <p:cNvSpPr/>
          <p:nvPr/>
        </p:nvSpPr>
        <p:spPr>
          <a:xfrm>
            <a:off x="5803900" y="1687725"/>
            <a:ext cx="1554900" cy="76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3"/>
          <p:cNvSpPr/>
          <p:nvPr/>
        </p:nvSpPr>
        <p:spPr>
          <a:xfrm>
            <a:off x="6019800" y="1905000"/>
            <a:ext cx="1143000" cy="533400"/>
          </a:xfrm>
          <a:custGeom>
            <a:rect b="b" l="l" r="r" t="t"/>
            <a:pathLst>
              <a:path extrusionOk="0" h="21336" w="45720">
                <a:moveTo>
                  <a:pt x="0" y="0"/>
                </a:moveTo>
                <a:lnTo>
                  <a:pt x="45720" y="0"/>
                </a:lnTo>
                <a:lnTo>
                  <a:pt x="45720" y="21336"/>
                </a:lnTo>
                <a:lnTo>
                  <a:pt x="12192" y="21336"/>
                </a:lnTo>
                <a:lnTo>
                  <a:pt x="12192" y="12192"/>
                </a:lnTo>
                <a:lnTo>
                  <a:pt x="0" y="12192"/>
                </a:lnTo>
                <a:close/>
              </a:path>
            </a:pathLst>
          </a:custGeom>
          <a:noFill/>
          <a:ln cap="flat" cmpd="sng" w="19050">
            <a:solidFill>
              <a:schemeClr val="dk2"/>
            </a:solidFill>
            <a:prstDash val="dash"/>
            <a:round/>
            <a:headEnd len="med" w="med" type="none"/>
            <a:tailEnd len="med" w="med" type="none"/>
          </a:ln>
        </p:spPr>
      </p:sp>
      <p:sp>
        <p:nvSpPr>
          <p:cNvPr id="754" name="Google Shape;754;p43"/>
          <p:cNvSpPr txBox="1"/>
          <p:nvPr/>
        </p:nvSpPr>
        <p:spPr>
          <a:xfrm>
            <a:off x="6477000" y="1981200"/>
            <a:ext cx="4572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8761D"/>
                </a:solidFill>
              </a:rPr>
              <a:t>✓</a:t>
            </a:r>
            <a:endParaRPr b="1">
              <a:solidFill>
                <a:srgbClr val="38761D"/>
              </a:solidFill>
            </a:endParaRPr>
          </a:p>
        </p:txBody>
      </p:sp>
      <p:sp>
        <p:nvSpPr>
          <p:cNvPr id="755" name="Google Shape;755;p43"/>
          <p:cNvSpPr txBox="1"/>
          <p:nvPr/>
        </p:nvSpPr>
        <p:spPr>
          <a:xfrm>
            <a:off x="5791200" y="2133600"/>
            <a:ext cx="3810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rPr>
              <a:t>✗</a:t>
            </a:r>
            <a:endParaRPr>
              <a:solidFill>
                <a:srgbClr val="CC0000"/>
              </a:solidFill>
            </a:endParaRPr>
          </a:p>
        </p:txBody>
      </p:sp>
      <p:sp>
        <p:nvSpPr>
          <p:cNvPr id="756" name="Google Shape;756;p43"/>
          <p:cNvSpPr/>
          <p:nvPr/>
        </p:nvSpPr>
        <p:spPr>
          <a:xfrm>
            <a:off x="2743200" y="2438400"/>
            <a:ext cx="2819400" cy="533400"/>
          </a:xfrm>
          <a:custGeom>
            <a:rect b="b" l="l" r="r" t="t"/>
            <a:pathLst>
              <a:path extrusionOk="0" h="21336" w="112776">
                <a:moveTo>
                  <a:pt x="0" y="0"/>
                </a:moveTo>
                <a:lnTo>
                  <a:pt x="94488" y="0"/>
                </a:lnTo>
                <a:lnTo>
                  <a:pt x="112776" y="21336"/>
                </a:lnTo>
              </a:path>
            </a:pathLst>
          </a:custGeom>
          <a:noFill/>
          <a:ln cap="flat" cmpd="sng" w="28575">
            <a:solidFill>
              <a:schemeClr val="dk2"/>
            </a:solidFill>
            <a:prstDash val="solid"/>
            <a:round/>
            <a:headEnd len="med" w="med" type="none"/>
            <a:tailEnd len="med" w="med" type="triangle"/>
          </a:ln>
        </p:spPr>
      </p:sp>
      <p:sp>
        <p:nvSpPr>
          <p:cNvPr id="757" name="Google Shape;757;p43"/>
          <p:cNvSpPr txBox="1"/>
          <p:nvPr/>
        </p:nvSpPr>
        <p:spPr>
          <a:xfrm>
            <a:off x="1210325" y="2299175"/>
            <a:ext cx="1592400" cy="288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UpdateLayout()</a:t>
            </a:r>
            <a:endParaRPr b="1">
              <a:solidFill>
                <a:srgbClr val="0000FF"/>
              </a:solidFill>
              <a:latin typeface="Consolas"/>
              <a:ea typeface="Consolas"/>
              <a:cs typeface="Consolas"/>
              <a:sym typeface="Consolas"/>
            </a:endParaRPr>
          </a:p>
        </p:txBody>
      </p:sp>
      <p:sp>
        <p:nvSpPr>
          <p:cNvPr id="758" name="Google Shape;758;p43"/>
          <p:cNvSpPr txBox="1"/>
          <p:nvPr/>
        </p:nvSpPr>
        <p:spPr>
          <a:xfrm>
            <a:off x="6248400" y="3733800"/>
            <a:ext cx="1600200" cy="9906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NGLayoutResult</a:t>
            </a:r>
            <a:endParaRPr>
              <a:latin typeface="Droid Sans"/>
              <a:ea typeface="Droid Sans"/>
              <a:cs typeface="Droid Sans"/>
              <a:sym typeface="Droid Sans"/>
            </a:endParaRPr>
          </a:p>
        </p:txBody>
      </p:sp>
      <p:sp>
        <p:nvSpPr>
          <p:cNvPr id="759" name="Google Shape;759;p43"/>
          <p:cNvSpPr/>
          <p:nvPr/>
        </p:nvSpPr>
        <p:spPr>
          <a:xfrm>
            <a:off x="6629400" y="4114800"/>
            <a:ext cx="457200" cy="2286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3"/>
          <p:cNvSpPr/>
          <p:nvPr/>
        </p:nvSpPr>
        <p:spPr>
          <a:xfrm>
            <a:off x="7162800" y="4114800"/>
            <a:ext cx="457200" cy="2286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3"/>
          <p:cNvSpPr/>
          <p:nvPr/>
        </p:nvSpPr>
        <p:spPr>
          <a:xfrm>
            <a:off x="6858000" y="4419600"/>
            <a:ext cx="762000" cy="2286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3"/>
          <p:cNvSpPr txBox="1"/>
          <p:nvPr/>
        </p:nvSpPr>
        <p:spPr>
          <a:xfrm>
            <a:off x="2651700" y="1143000"/>
            <a:ext cx="26823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LayoutNG</a:t>
            </a:r>
            <a:r>
              <a:rPr i="1" lang="en">
                <a:latin typeface="Droid Serif"/>
                <a:ea typeface="Droid Serif"/>
                <a:cs typeface="Droid Serif"/>
                <a:sym typeface="Droid Serif"/>
              </a:rPr>
              <a:t> separates the inputs and outputs of layout.</a:t>
            </a:r>
            <a:endParaRPr i="1">
              <a:latin typeface="Droid Serif"/>
              <a:ea typeface="Droid Serif"/>
              <a:cs typeface="Droid Serif"/>
              <a:sym typeface="Droid Serif"/>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cxnSp>
        <p:nvCxnSpPr>
          <p:cNvPr id="767" name="Google Shape;767;p44"/>
          <p:cNvCxnSpPr/>
          <p:nvPr/>
        </p:nvCxnSpPr>
        <p:spPr>
          <a:xfrm flipH="1" rot="-5400000">
            <a:off x="5542650" y="2382150"/>
            <a:ext cx="340800" cy="148500"/>
          </a:xfrm>
          <a:prstGeom prst="curvedConnector2">
            <a:avLst/>
          </a:prstGeom>
          <a:noFill/>
          <a:ln cap="flat" cmpd="sng" w="19050">
            <a:solidFill>
              <a:schemeClr val="dk2"/>
            </a:solidFill>
            <a:prstDash val="solid"/>
            <a:round/>
            <a:headEnd len="med" w="med" type="none"/>
            <a:tailEnd len="med" w="med" type="none"/>
          </a:ln>
        </p:spPr>
      </p:cxnSp>
      <p:sp>
        <p:nvSpPr>
          <p:cNvPr id="768" name="Google Shape;768;p44"/>
          <p:cNvSpPr/>
          <p:nvPr/>
        </p:nvSpPr>
        <p:spPr>
          <a:xfrm>
            <a:off x="2743200" y="2286000"/>
            <a:ext cx="571500" cy="304800"/>
          </a:xfrm>
          <a:prstGeom prst="rightArrow">
            <a:avLst>
              <a:gd fmla="val 50000" name="adj1"/>
              <a:gd fmla="val 5000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4"/>
          <p:cNvSpPr txBox="1"/>
          <p:nvPr/>
        </p:nvSpPr>
        <p:spPr>
          <a:xfrm>
            <a:off x="685800" y="1295400"/>
            <a:ext cx="1362900" cy="406800"/>
          </a:xfrm>
          <a:prstGeom prst="rect">
            <a:avLst/>
          </a:prstGeom>
          <a:solidFill>
            <a:srgbClr val="F9CB9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sp>
        <p:nvSpPr>
          <p:cNvPr id="770" name="Google Shape;770;p44"/>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4"/>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772" name="Google Shape;772;p44"/>
          <p:cNvSpPr txBox="1"/>
          <p:nvPr/>
        </p:nvSpPr>
        <p:spPr>
          <a:xfrm>
            <a:off x="1039525" y="1953964"/>
            <a:ext cx="1447800" cy="7203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LayoutNGMixin</a:t>
            </a:r>
            <a:endParaRPr>
              <a:solidFill>
                <a:srgbClr val="0000FF"/>
              </a:solidFill>
              <a:latin typeface="Droid Sans"/>
              <a:ea typeface="Droid Sans"/>
              <a:cs typeface="Droid Sans"/>
              <a:sym typeface="Droid Sans"/>
            </a:endParaRPr>
          </a:p>
        </p:txBody>
      </p:sp>
      <p:cxnSp>
        <p:nvCxnSpPr>
          <p:cNvPr id="773" name="Google Shape;773;p44"/>
          <p:cNvCxnSpPr/>
          <p:nvPr/>
        </p:nvCxnSpPr>
        <p:spPr>
          <a:xfrm flipH="1" rot="-5400000">
            <a:off x="716125" y="1788514"/>
            <a:ext cx="394200" cy="221400"/>
          </a:xfrm>
          <a:prstGeom prst="curvedConnector3">
            <a:avLst>
              <a:gd fmla="val 85429" name="adj1"/>
            </a:avLst>
          </a:prstGeom>
          <a:noFill/>
          <a:ln cap="flat" cmpd="sng" w="19050">
            <a:solidFill>
              <a:schemeClr val="dk2"/>
            </a:solidFill>
            <a:prstDash val="solid"/>
            <a:round/>
            <a:headEnd len="med" w="med" type="none"/>
            <a:tailEnd len="med" w="med" type="none"/>
          </a:ln>
        </p:spPr>
      </p:cxnSp>
      <p:sp>
        <p:nvSpPr>
          <p:cNvPr id="774" name="Google Shape;774;p44"/>
          <p:cNvSpPr txBox="1"/>
          <p:nvPr/>
        </p:nvSpPr>
        <p:spPr>
          <a:xfrm>
            <a:off x="951000" y="3589488"/>
            <a:ext cx="1362900" cy="406800"/>
          </a:xfrm>
          <a:prstGeom prst="rect">
            <a:avLst/>
          </a:prstGeom>
          <a:solidFill>
            <a:srgbClr val="F9CB9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sp>
        <p:nvSpPr>
          <p:cNvPr id="775" name="Google Shape;775;p44"/>
          <p:cNvSpPr txBox="1"/>
          <p:nvPr/>
        </p:nvSpPr>
        <p:spPr>
          <a:xfrm>
            <a:off x="1188025" y="4117213"/>
            <a:ext cx="1362900" cy="406800"/>
          </a:xfrm>
          <a:prstGeom prst="rect">
            <a:avLst/>
          </a:prstGeom>
          <a:solidFill>
            <a:srgbClr val="F9CB9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sp>
        <p:nvSpPr>
          <p:cNvPr id="776" name="Google Shape;776;p44"/>
          <p:cNvSpPr txBox="1"/>
          <p:nvPr/>
        </p:nvSpPr>
        <p:spPr>
          <a:xfrm>
            <a:off x="1282625" y="2991863"/>
            <a:ext cx="1447800" cy="4068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LayoutNGMixin</a:t>
            </a:r>
            <a:endParaRPr>
              <a:solidFill>
                <a:srgbClr val="0000FF"/>
              </a:solidFill>
              <a:latin typeface="Droid Sans"/>
              <a:ea typeface="Droid Sans"/>
              <a:cs typeface="Droid Sans"/>
              <a:sym typeface="Droid Sans"/>
            </a:endParaRPr>
          </a:p>
        </p:txBody>
      </p:sp>
      <p:cxnSp>
        <p:nvCxnSpPr>
          <p:cNvPr id="777" name="Google Shape;777;p44"/>
          <p:cNvCxnSpPr>
            <a:endCxn id="776" idx="1"/>
          </p:cNvCxnSpPr>
          <p:nvPr/>
        </p:nvCxnSpPr>
        <p:spPr>
          <a:xfrm flipH="1" rot="-5400000">
            <a:off x="944225" y="2856863"/>
            <a:ext cx="518700" cy="158100"/>
          </a:xfrm>
          <a:prstGeom prst="curvedConnector2">
            <a:avLst/>
          </a:prstGeom>
          <a:noFill/>
          <a:ln cap="flat" cmpd="sng" w="19050">
            <a:solidFill>
              <a:schemeClr val="dk2"/>
            </a:solidFill>
            <a:prstDash val="solid"/>
            <a:round/>
            <a:headEnd len="med" w="med" type="none"/>
            <a:tailEnd len="med" w="med" type="none"/>
          </a:ln>
        </p:spPr>
      </p:cxnSp>
      <p:cxnSp>
        <p:nvCxnSpPr>
          <p:cNvPr id="778" name="Google Shape;778;p44"/>
          <p:cNvCxnSpPr/>
          <p:nvPr/>
        </p:nvCxnSpPr>
        <p:spPr>
          <a:xfrm flipH="1" rot="-5400000">
            <a:off x="943375" y="4092438"/>
            <a:ext cx="340800" cy="148500"/>
          </a:xfrm>
          <a:prstGeom prst="curvedConnector2">
            <a:avLst/>
          </a:prstGeom>
          <a:noFill/>
          <a:ln cap="flat" cmpd="sng" w="19050">
            <a:solidFill>
              <a:schemeClr val="dk2"/>
            </a:solidFill>
            <a:prstDash val="solid"/>
            <a:round/>
            <a:headEnd len="med" w="med" type="none"/>
            <a:tailEnd len="med" w="med" type="none"/>
          </a:ln>
        </p:spPr>
      </p:cxnSp>
      <p:cxnSp>
        <p:nvCxnSpPr>
          <p:cNvPr id="779" name="Google Shape;779;p44"/>
          <p:cNvCxnSpPr>
            <a:endCxn id="774" idx="1"/>
          </p:cNvCxnSpPr>
          <p:nvPr/>
        </p:nvCxnSpPr>
        <p:spPr>
          <a:xfrm flipH="1" rot="-5400000">
            <a:off x="-158250" y="2683638"/>
            <a:ext cx="2069400" cy="149100"/>
          </a:xfrm>
          <a:prstGeom prst="curvedConnector2">
            <a:avLst/>
          </a:prstGeom>
          <a:noFill/>
          <a:ln cap="flat" cmpd="sng" w="19050">
            <a:solidFill>
              <a:schemeClr val="dk2"/>
            </a:solidFill>
            <a:prstDash val="solid"/>
            <a:round/>
            <a:headEnd len="med" w="med" type="none"/>
            <a:tailEnd len="med" w="med" type="none"/>
          </a:ln>
        </p:spPr>
      </p:cxnSp>
      <p:sp>
        <p:nvSpPr>
          <p:cNvPr id="780" name="Google Shape;780;p44"/>
          <p:cNvSpPr txBox="1"/>
          <p:nvPr/>
        </p:nvSpPr>
        <p:spPr>
          <a:xfrm>
            <a:off x="1210325" y="2299175"/>
            <a:ext cx="1592400" cy="288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UpdateLayout()</a:t>
            </a:r>
            <a:endParaRPr b="1">
              <a:solidFill>
                <a:srgbClr val="0000FF"/>
              </a:solidFill>
              <a:latin typeface="Consolas"/>
              <a:ea typeface="Consolas"/>
              <a:cs typeface="Consolas"/>
              <a:sym typeface="Consolas"/>
            </a:endParaRPr>
          </a:p>
        </p:txBody>
      </p:sp>
      <p:sp>
        <p:nvSpPr>
          <p:cNvPr id="781" name="Google Shape;781;p44"/>
          <p:cNvSpPr txBox="1"/>
          <p:nvPr/>
        </p:nvSpPr>
        <p:spPr>
          <a:xfrm>
            <a:off x="3276600" y="2286000"/>
            <a:ext cx="1752600" cy="3810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NGLayoutResult</a:t>
            </a:r>
            <a:endParaRPr>
              <a:latin typeface="Droid Sans"/>
              <a:ea typeface="Droid Sans"/>
              <a:cs typeface="Droid Sans"/>
              <a:sym typeface="Droid Sans"/>
            </a:endParaRPr>
          </a:p>
        </p:txBody>
      </p:sp>
      <p:sp>
        <p:nvSpPr>
          <p:cNvPr id="782" name="Google Shape;782;p44"/>
          <p:cNvSpPr/>
          <p:nvPr/>
        </p:nvSpPr>
        <p:spPr>
          <a:xfrm>
            <a:off x="7467600" y="1219200"/>
            <a:ext cx="457200" cy="2286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4"/>
          <p:cNvSpPr/>
          <p:nvPr/>
        </p:nvSpPr>
        <p:spPr>
          <a:xfrm>
            <a:off x="8001000" y="1219200"/>
            <a:ext cx="457200" cy="2286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4"/>
          <p:cNvSpPr/>
          <p:nvPr/>
        </p:nvSpPr>
        <p:spPr>
          <a:xfrm>
            <a:off x="7696200" y="1524000"/>
            <a:ext cx="762000" cy="2286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4"/>
          <p:cNvSpPr txBox="1"/>
          <p:nvPr/>
        </p:nvSpPr>
        <p:spPr>
          <a:xfrm>
            <a:off x="3810000" y="3962400"/>
            <a:ext cx="35814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A layout result has a tree of </a:t>
            </a:r>
            <a:r>
              <a:rPr b="1" i="1" lang="en">
                <a:latin typeface="Droid Serif"/>
                <a:ea typeface="Droid Serif"/>
                <a:cs typeface="Droid Serif"/>
                <a:sym typeface="Droid Serif"/>
              </a:rPr>
              <a:t>fragments</a:t>
            </a:r>
            <a:r>
              <a:rPr i="1" lang="en">
                <a:latin typeface="Droid Serif"/>
                <a:ea typeface="Droid Serif"/>
                <a:cs typeface="Droid Serif"/>
                <a:sym typeface="Droid Serif"/>
              </a:rPr>
              <a:t>.</a:t>
            </a:r>
            <a:endParaRPr i="1">
              <a:latin typeface="Droid Serif"/>
              <a:ea typeface="Droid Serif"/>
              <a:cs typeface="Droid Serif"/>
              <a:sym typeface="Droid Serif"/>
            </a:endParaRPr>
          </a:p>
        </p:txBody>
      </p:sp>
      <p:sp>
        <p:nvSpPr>
          <p:cNvPr id="786" name="Google Shape;786;p44"/>
          <p:cNvSpPr txBox="1"/>
          <p:nvPr/>
        </p:nvSpPr>
        <p:spPr>
          <a:xfrm>
            <a:off x="5562600" y="1905000"/>
            <a:ext cx="2133600" cy="381000"/>
          </a:xfrm>
          <a:prstGeom prst="rect">
            <a:avLst/>
          </a:prstGeom>
          <a:solidFill>
            <a:srgbClr val="D0E0E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NGPhysicalFragment</a:t>
            </a:r>
            <a:endParaRPr>
              <a:latin typeface="Droid Sans"/>
              <a:ea typeface="Droid Sans"/>
              <a:cs typeface="Droid Sans"/>
              <a:sym typeface="Droid Sans"/>
            </a:endParaRPr>
          </a:p>
        </p:txBody>
      </p:sp>
      <p:sp>
        <p:nvSpPr>
          <p:cNvPr id="787" name="Google Shape;787;p44"/>
          <p:cNvSpPr txBox="1"/>
          <p:nvPr/>
        </p:nvSpPr>
        <p:spPr>
          <a:xfrm>
            <a:off x="5791200" y="2362200"/>
            <a:ext cx="1905000" cy="381000"/>
          </a:xfrm>
          <a:prstGeom prst="rect">
            <a:avLst/>
          </a:prstGeom>
          <a:solidFill>
            <a:srgbClr val="D0E0E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NGPhysicalFragment</a:t>
            </a:r>
            <a:endParaRPr>
              <a:latin typeface="Droid Sans"/>
              <a:ea typeface="Droid Sans"/>
              <a:cs typeface="Droid Sans"/>
              <a:sym typeface="Droid Sans"/>
            </a:endParaRPr>
          </a:p>
        </p:txBody>
      </p:sp>
      <p:sp>
        <p:nvSpPr>
          <p:cNvPr id="788" name="Google Shape;788;p44"/>
          <p:cNvSpPr txBox="1"/>
          <p:nvPr/>
        </p:nvSpPr>
        <p:spPr>
          <a:xfrm>
            <a:off x="5791200" y="2819400"/>
            <a:ext cx="1905000" cy="381000"/>
          </a:xfrm>
          <a:prstGeom prst="rect">
            <a:avLst/>
          </a:prstGeom>
          <a:solidFill>
            <a:srgbClr val="D0E0E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NGPhysicalFragment</a:t>
            </a:r>
            <a:endParaRPr>
              <a:latin typeface="Droid Sans"/>
              <a:ea typeface="Droid Sans"/>
              <a:cs typeface="Droid Sans"/>
              <a:sym typeface="Droid Sans"/>
            </a:endParaRPr>
          </a:p>
        </p:txBody>
      </p:sp>
      <p:cxnSp>
        <p:nvCxnSpPr>
          <p:cNvPr id="789" name="Google Shape;789;p44"/>
          <p:cNvCxnSpPr>
            <a:endCxn id="786" idx="1"/>
          </p:cNvCxnSpPr>
          <p:nvPr/>
        </p:nvCxnSpPr>
        <p:spPr>
          <a:xfrm flipH="1" rot="10800000">
            <a:off x="4876800" y="2095500"/>
            <a:ext cx="685800" cy="419100"/>
          </a:xfrm>
          <a:prstGeom prst="straightConnector1">
            <a:avLst/>
          </a:prstGeom>
          <a:noFill/>
          <a:ln cap="flat" cmpd="sng" w="19050">
            <a:solidFill>
              <a:schemeClr val="dk2"/>
            </a:solidFill>
            <a:prstDash val="solid"/>
            <a:round/>
            <a:headEnd len="med" w="med" type="oval"/>
            <a:tailEnd len="med" w="med" type="triangle"/>
          </a:ln>
        </p:spPr>
      </p:cxnSp>
      <p:cxnSp>
        <p:nvCxnSpPr>
          <p:cNvPr id="790" name="Google Shape;790;p44"/>
          <p:cNvCxnSpPr>
            <a:endCxn id="788" idx="1"/>
          </p:cNvCxnSpPr>
          <p:nvPr/>
        </p:nvCxnSpPr>
        <p:spPr>
          <a:xfrm flipH="1" rot="-5400000">
            <a:off x="5355000" y="2573700"/>
            <a:ext cx="723900" cy="148500"/>
          </a:xfrm>
          <a:prstGeom prst="curvedConnector2">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45"/>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5"/>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 — example</a:t>
            </a:r>
            <a:endParaRPr b="1" sz="3600">
              <a:solidFill>
                <a:srgbClr val="434343"/>
              </a:solidFill>
              <a:latin typeface="Droid Sans"/>
              <a:ea typeface="Droid Sans"/>
              <a:cs typeface="Droid Sans"/>
              <a:sym typeface="Droid Sans"/>
            </a:endParaRPr>
          </a:p>
        </p:txBody>
      </p:sp>
      <p:sp>
        <p:nvSpPr>
          <p:cNvPr id="797" name="Google Shape;797;p45"/>
          <p:cNvSpPr txBox="1"/>
          <p:nvPr/>
        </p:nvSpPr>
        <p:spPr>
          <a:xfrm>
            <a:off x="3810000" y="1219200"/>
            <a:ext cx="50292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&lt;div</a:t>
            </a:r>
            <a:r>
              <a:rPr lang="en">
                <a:latin typeface="Consolas"/>
                <a:ea typeface="Consolas"/>
                <a:cs typeface="Consolas"/>
                <a:sym typeface="Consolas"/>
              </a:rPr>
              <a:t> style=</a:t>
            </a:r>
            <a:r>
              <a:rPr lang="en">
                <a:solidFill>
                  <a:srgbClr val="45818E"/>
                </a:solidFill>
                <a:latin typeface="Consolas"/>
                <a:ea typeface="Consolas"/>
                <a:cs typeface="Consolas"/>
                <a:sym typeface="Consolas"/>
              </a:rPr>
              <a:t>"max-width: 100px"</a:t>
            </a:r>
            <a:r>
              <a:rPr lang="en">
                <a:solidFill>
                  <a:srgbClr val="0000FF"/>
                </a:solidFill>
                <a:latin typeface="Consolas"/>
                <a:ea typeface="Consolas"/>
                <a:cs typeface="Consolas"/>
                <a:sym typeface="Consolas"/>
              </a:rPr>
              <a:t>&gt;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&lt;div</a:t>
            </a:r>
            <a:r>
              <a:rPr lang="en">
                <a:latin typeface="Consolas"/>
                <a:ea typeface="Consolas"/>
                <a:cs typeface="Consolas"/>
                <a:sym typeface="Consolas"/>
              </a:rPr>
              <a:t> style=</a:t>
            </a:r>
            <a:r>
              <a:rPr lang="en">
                <a:solidFill>
                  <a:srgbClr val="45818E"/>
                </a:solidFill>
                <a:latin typeface="Consolas"/>
                <a:ea typeface="Consolas"/>
                <a:cs typeface="Consolas"/>
                <a:sym typeface="Consolas"/>
              </a:rPr>
              <a:t>"float: left; padding: 1ex"</a:t>
            </a:r>
            <a:r>
              <a:rPr lang="en">
                <a:solidFill>
                  <a:srgbClr val="0000FF"/>
                </a:solidFill>
                <a:latin typeface="Consolas"/>
                <a:ea typeface="Consolas"/>
                <a:cs typeface="Consolas"/>
                <a:sym typeface="Consolas"/>
              </a:rPr>
              <a:t>&gt;</a:t>
            </a:r>
            <a:r>
              <a:rPr lang="en">
                <a:latin typeface="Consolas"/>
                <a:ea typeface="Consolas"/>
                <a:cs typeface="Consolas"/>
                <a:sym typeface="Consolas"/>
              </a:rPr>
              <a:t>F</a:t>
            </a: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&lt;br&gt;</a:t>
            </a:r>
            <a:r>
              <a:rPr lang="en">
                <a:latin typeface="Consolas"/>
                <a:ea typeface="Consolas"/>
                <a:cs typeface="Consolas"/>
                <a:sym typeface="Consolas"/>
              </a:rPr>
              <a:t>The </a:t>
            </a:r>
            <a:r>
              <a:rPr lang="en">
                <a:solidFill>
                  <a:srgbClr val="0000FF"/>
                </a:solidFill>
                <a:latin typeface="Consolas"/>
                <a:ea typeface="Consolas"/>
                <a:cs typeface="Consolas"/>
                <a:sym typeface="Consolas"/>
              </a:rPr>
              <a:t>&lt;b&gt;</a:t>
            </a:r>
            <a:r>
              <a:rPr lang="en">
                <a:latin typeface="Consolas"/>
                <a:ea typeface="Consolas"/>
                <a:cs typeface="Consolas"/>
                <a:sym typeface="Consolas"/>
              </a:rPr>
              <a:t>quick</a:t>
            </a:r>
            <a:r>
              <a:rPr lang="en">
                <a:solidFill>
                  <a:srgbClr val="0000FF"/>
                </a:solidFill>
                <a:latin typeface="Consolas"/>
                <a:ea typeface="Consolas"/>
                <a:cs typeface="Consolas"/>
                <a:sym typeface="Consolas"/>
              </a:rPr>
              <a:t> </a:t>
            </a:r>
            <a:r>
              <a:rPr lang="en">
                <a:latin typeface="Consolas"/>
                <a:ea typeface="Consolas"/>
                <a:cs typeface="Consolas"/>
                <a:sym typeface="Consolas"/>
              </a:rPr>
              <a:t>brown</a:t>
            </a:r>
            <a:r>
              <a:rPr lang="en">
                <a:solidFill>
                  <a:srgbClr val="0000FF"/>
                </a:solidFill>
                <a:latin typeface="Consolas"/>
                <a:ea typeface="Consolas"/>
                <a:cs typeface="Consolas"/>
                <a:sym typeface="Consolas"/>
              </a:rPr>
              <a:t>&lt;/b&gt;</a:t>
            </a:r>
            <a:r>
              <a:rPr lang="en">
                <a:latin typeface="Consolas"/>
                <a:ea typeface="Consolas"/>
                <a:cs typeface="Consolas"/>
                <a:sym typeface="Consolas"/>
              </a:rPr>
              <a:t> fox</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&lt;div</a:t>
            </a:r>
            <a:r>
              <a:rPr lang="en">
                <a:latin typeface="Consolas"/>
                <a:ea typeface="Consolas"/>
                <a:cs typeface="Consolas"/>
                <a:sym typeface="Consolas"/>
              </a:rPr>
              <a:t> style=</a:t>
            </a:r>
            <a:r>
              <a:rPr lang="en">
                <a:solidFill>
                  <a:srgbClr val="45818E"/>
                </a:solidFill>
                <a:latin typeface="Consolas"/>
                <a:ea typeface="Consolas"/>
                <a:cs typeface="Consolas"/>
                <a:sym typeface="Consolas"/>
              </a:rPr>
              <a:t>"margin: -60px 0 0 80px"</a:t>
            </a:r>
            <a:r>
              <a:rPr lang="en">
                <a:solidFill>
                  <a:srgbClr val="0000FF"/>
                </a:solidFill>
                <a:latin typeface="Consolas"/>
                <a:ea typeface="Consolas"/>
                <a:cs typeface="Consolas"/>
                <a:sym typeface="Consolas"/>
              </a:rPr>
              <a:t>&gt;</a:t>
            </a:r>
            <a:r>
              <a:rPr lang="en">
                <a:latin typeface="Consolas"/>
                <a:ea typeface="Consolas"/>
                <a:cs typeface="Consolas"/>
                <a:sym typeface="Consolas"/>
              </a:rPr>
              <a:t>jumps</a:t>
            </a: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4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 — example</a:t>
            </a:r>
            <a:endParaRPr b="1" sz="3600">
              <a:solidFill>
                <a:srgbClr val="434343"/>
              </a:solidFill>
              <a:latin typeface="Droid Sans"/>
              <a:ea typeface="Droid Sans"/>
              <a:cs typeface="Droid Sans"/>
              <a:sym typeface="Droid Sans"/>
            </a:endParaRPr>
          </a:p>
        </p:txBody>
      </p:sp>
      <p:sp>
        <p:nvSpPr>
          <p:cNvPr id="804" name="Google Shape;804;p46"/>
          <p:cNvSpPr txBox="1"/>
          <p:nvPr/>
        </p:nvSpPr>
        <p:spPr>
          <a:xfrm>
            <a:off x="3810000" y="1219200"/>
            <a:ext cx="50292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&lt;div</a:t>
            </a:r>
            <a:r>
              <a:rPr lang="en">
                <a:latin typeface="Consolas"/>
                <a:ea typeface="Consolas"/>
                <a:cs typeface="Consolas"/>
                <a:sym typeface="Consolas"/>
              </a:rPr>
              <a:t> style=</a:t>
            </a:r>
            <a:r>
              <a:rPr lang="en">
                <a:solidFill>
                  <a:srgbClr val="45818E"/>
                </a:solidFill>
                <a:latin typeface="Consolas"/>
                <a:ea typeface="Consolas"/>
                <a:cs typeface="Consolas"/>
                <a:sym typeface="Consolas"/>
              </a:rPr>
              <a:t>"max-width: 100px"</a:t>
            </a:r>
            <a:r>
              <a:rPr lang="en">
                <a:solidFill>
                  <a:srgbClr val="0000FF"/>
                </a:solidFill>
                <a:latin typeface="Consolas"/>
                <a:ea typeface="Consolas"/>
                <a:cs typeface="Consolas"/>
                <a:sym typeface="Consolas"/>
              </a:rPr>
              <a:t>&gt;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&lt;div</a:t>
            </a:r>
            <a:r>
              <a:rPr lang="en">
                <a:latin typeface="Consolas"/>
                <a:ea typeface="Consolas"/>
                <a:cs typeface="Consolas"/>
                <a:sym typeface="Consolas"/>
              </a:rPr>
              <a:t> style=</a:t>
            </a:r>
            <a:r>
              <a:rPr lang="en">
                <a:solidFill>
                  <a:srgbClr val="45818E"/>
                </a:solidFill>
                <a:latin typeface="Consolas"/>
                <a:ea typeface="Consolas"/>
                <a:cs typeface="Consolas"/>
                <a:sym typeface="Consolas"/>
              </a:rPr>
              <a:t>"float: left; padding: 1ex"</a:t>
            </a:r>
            <a:r>
              <a:rPr lang="en">
                <a:solidFill>
                  <a:srgbClr val="0000FF"/>
                </a:solidFill>
                <a:latin typeface="Consolas"/>
                <a:ea typeface="Consolas"/>
                <a:cs typeface="Consolas"/>
                <a:sym typeface="Consolas"/>
              </a:rPr>
              <a:t>&gt;</a:t>
            </a:r>
            <a:r>
              <a:rPr lang="en">
                <a:latin typeface="Consolas"/>
                <a:ea typeface="Consolas"/>
                <a:cs typeface="Consolas"/>
                <a:sym typeface="Consolas"/>
              </a:rPr>
              <a:t>F</a:t>
            </a: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&lt;br&gt;</a:t>
            </a:r>
            <a:r>
              <a:rPr lang="en">
                <a:latin typeface="Consolas"/>
                <a:ea typeface="Consolas"/>
                <a:cs typeface="Consolas"/>
                <a:sym typeface="Consolas"/>
              </a:rPr>
              <a:t>The </a:t>
            </a:r>
            <a:r>
              <a:rPr lang="en">
                <a:solidFill>
                  <a:srgbClr val="0000FF"/>
                </a:solidFill>
                <a:latin typeface="Consolas"/>
                <a:ea typeface="Consolas"/>
                <a:cs typeface="Consolas"/>
                <a:sym typeface="Consolas"/>
              </a:rPr>
              <a:t>&lt;b&gt;</a:t>
            </a:r>
            <a:r>
              <a:rPr lang="en">
                <a:latin typeface="Consolas"/>
                <a:ea typeface="Consolas"/>
                <a:cs typeface="Consolas"/>
                <a:sym typeface="Consolas"/>
              </a:rPr>
              <a:t>quick</a:t>
            </a:r>
            <a:r>
              <a:rPr lang="en">
                <a:solidFill>
                  <a:srgbClr val="0000FF"/>
                </a:solidFill>
                <a:latin typeface="Consolas"/>
                <a:ea typeface="Consolas"/>
                <a:cs typeface="Consolas"/>
                <a:sym typeface="Consolas"/>
              </a:rPr>
              <a:t> </a:t>
            </a:r>
            <a:r>
              <a:rPr lang="en">
                <a:latin typeface="Consolas"/>
                <a:ea typeface="Consolas"/>
                <a:cs typeface="Consolas"/>
                <a:sym typeface="Consolas"/>
              </a:rPr>
              <a:t>brown</a:t>
            </a:r>
            <a:r>
              <a:rPr lang="en">
                <a:solidFill>
                  <a:srgbClr val="0000FF"/>
                </a:solidFill>
                <a:latin typeface="Consolas"/>
                <a:ea typeface="Consolas"/>
                <a:cs typeface="Consolas"/>
                <a:sym typeface="Consolas"/>
              </a:rPr>
              <a:t>&lt;/b&gt;</a:t>
            </a:r>
            <a:r>
              <a:rPr lang="en">
                <a:latin typeface="Consolas"/>
                <a:ea typeface="Consolas"/>
                <a:cs typeface="Consolas"/>
                <a:sym typeface="Consolas"/>
              </a:rPr>
              <a:t> fox</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&lt;div</a:t>
            </a:r>
            <a:r>
              <a:rPr lang="en">
                <a:latin typeface="Consolas"/>
                <a:ea typeface="Consolas"/>
                <a:cs typeface="Consolas"/>
                <a:sym typeface="Consolas"/>
              </a:rPr>
              <a:t> style=</a:t>
            </a:r>
            <a:r>
              <a:rPr lang="en">
                <a:solidFill>
                  <a:srgbClr val="45818E"/>
                </a:solidFill>
                <a:latin typeface="Consolas"/>
                <a:ea typeface="Consolas"/>
                <a:cs typeface="Consolas"/>
                <a:sym typeface="Consolas"/>
              </a:rPr>
              <a:t>"margin: -60px 0 0 80px"</a:t>
            </a:r>
            <a:r>
              <a:rPr lang="en">
                <a:solidFill>
                  <a:srgbClr val="0000FF"/>
                </a:solidFill>
                <a:latin typeface="Consolas"/>
                <a:ea typeface="Consolas"/>
                <a:cs typeface="Consolas"/>
                <a:sym typeface="Consolas"/>
              </a:rPr>
              <a:t>&gt;</a:t>
            </a:r>
            <a:r>
              <a:rPr lang="en">
                <a:latin typeface="Consolas"/>
                <a:ea typeface="Consolas"/>
                <a:cs typeface="Consolas"/>
                <a:sym typeface="Consolas"/>
              </a:rPr>
              <a:t>jumps</a:t>
            </a: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p:txBody>
      </p:sp>
      <p:pic>
        <p:nvPicPr>
          <p:cNvPr id="805" name="Google Shape;805;p46"/>
          <p:cNvPicPr preferRelativeResize="0"/>
          <p:nvPr/>
        </p:nvPicPr>
        <p:blipFill>
          <a:blip r:embed="rId3">
            <a:alphaModFix/>
          </a:blip>
          <a:stretch>
            <a:fillRect/>
          </a:stretch>
        </p:blipFill>
        <p:spPr>
          <a:xfrm>
            <a:off x="6477000" y="3276600"/>
            <a:ext cx="2200275" cy="1133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4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 — example</a:t>
            </a:r>
            <a:endParaRPr b="1" sz="3600">
              <a:solidFill>
                <a:srgbClr val="434343"/>
              </a:solidFill>
              <a:latin typeface="Droid Sans"/>
              <a:ea typeface="Droid Sans"/>
              <a:cs typeface="Droid Sans"/>
              <a:sym typeface="Droid Sans"/>
            </a:endParaRPr>
          </a:p>
        </p:txBody>
      </p:sp>
      <p:sp>
        <p:nvSpPr>
          <p:cNvPr id="812" name="Google Shape;812;p47"/>
          <p:cNvSpPr txBox="1"/>
          <p:nvPr/>
        </p:nvSpPr>
        <p:spPr>
          <a:xfrm>
            <a:off x="3810000" y="1219200"/>
            <a:ext cx="50292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&lt;div</a:t>
            </a:r>
            <a:r>
              <a:rPr lang="en">
                <a:latin typeface="Consolas"/>
                <a:ea typeface="Consolas"/>
                <a:cs typeface="Consolas"/>
                <a:sym typeface="Consolas"/>
              </a:rPr>
              <a:t> style=</a:t>
            </a:r>
            <a:r>
              <a:rPr lang="en">
                <a:solidFill>
                  <a:srgbClr val="45818E"/>
                </a:solidFill>
                <a:latin typeface="Consolas"/>
                <a:ea typeface="Consolas"/>
                <a:cs typeface="Consolas"/>
                <a:sym typeface="Consolas"/>
              </a:rPr>
              <a:t>"max-width: 100px"</a:t>
            </a:r>
            <a:r>
              <a:rPr lang="en">
                <a:solidFill>
                  <a:srgbClr val="0000FF"/>
                </a:solidFill>
                <a:latin typeface="Consolas"/>
                <a:ea typeface="Consolas"/>
                <a:cs typeface="Consolas"/>
                <a:sym typeface="Consolas"/>
              </a:rPr>
              <a:t>&gt;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&lt;div</a:t>
            </a:r>
            <a:r>
              <a:rPr lang="en">
                <a:latin typeface="Consolas"/>
                <a:ea typeface="Consolas"/>
                <a:cs typeface="Consolas"/>
                <a:sym typeface="Consolas"/>
              </a:rPr>
              <a:t> style=</a:t>
            </a:r>
            <a:r>
              <a:rPr lang="en">
                <a:solidFill>
                  <a:srgbClr val="45818E"/>
                </a:solidFill>
                <a:latin typeface="Consolas"/>
                <a:ea typeface="Consolas"/>
                <a:cs typeface="Consolas"/>
                <a:sym typeface="Consolas"/>
              </a:rPr>
              <a:t>"float: left; padding: 1ex"</a:t>
            </a:r>
            <a:r>
              <a:rPr lang="en">
                <a:solidFill>
                  <a:srgbClr val="0000FF"/>
                </a:solidFill>
                <a:latin typeface="Consolas"/>
                <a:ea typeface="Consolas"/>
                <a:cs typeface="Consolas"/>
                <a:sym typeface="Consolas"/>
              </a:rPr>
              <a:t>&gt;</a:t>
            </a:r>
            <a:r>
              <a:rPr lang="en">
                <a:latin typeface="Consolas"/>
                <a:ea typeface="Consolas"/>
                <a:cs typeface="Consolas"/>
                <a:sym typeface="Consolas"/>
              </a:rPr>
              <a:t>F</a:t>
            </a: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&lt;br&gt;</a:t>
            </a:r>
            <a:r>
              <a:rPr lang="en">
                <a:latin typeface="Consolas"/>
                <a:ea typeface="Consolas"/>
                <a:cs typeface="Consolas"/>
                <a:sym typeface="Consolas"/>
              </a:rPr>
              <a:t>The </a:t>
            </a:r>
            <a:r>
              <a:rPr lang="en">
                <a:solidFill>
                  <a:srgbClr val="0000FF"/>
                </a:solidFill>
                <a:latin typeface="Consolas"/>
                <a:ea typeface="Consolas"/>
                <a:cs typeface="Consolas"/>
                <a:sym typeface="Consolas"/>
              </a:rPr>
              <a:t>&lt;b&gt;</a:t>
            </a:r>
            <a:r>
              <a:rPr lang="en">
                <a:latin typeface="Consolas"/>
                <a:ea typeface="Consolas"/>
                <a:cs typeface="Consolas"/>
                <a:sym typeface="Consolas"/>
              </a:rPr>
              <a:t>quick</a:t>
            </a:r>
            <a:r>
              <a:rPr lang="en">
                <a:solidFill>
                  <a:srgbClr val="0000FF"/>
                </a:solidFill>
                <a:latin typeface="Consolas"/>
                <a:ea typeface="Consolas"/>
                <a:cs typeface="Consolas"/>
                <a:sym typeface="Consolas"/>
              </a:rPr>
              <a:t> </a:t>
            </a:r>
            <a:r>
              <a:rPr lang="en">
                <a:latin typeface="Consolas"/>
                <a:ea typeface="Consolas"/>
                <a:cs typeface="Consolas"/>
                <a:sym typeface="Consolas"/>
              </a:rPr>
              <a:t>brown</a:t>
            </a:r>
            <a:r>
              <a:rPr lang="en">
                <a:solidFill>
                  <a:srgbClr val="0000FF"/>
                </a:solidFill>
                <a:latin typeface="Consolas"/>
                <a:ea typeface="Consolas"/>
                <a:cs typeface="Consolas"/>
                <a:sym typeface="Consolas"/>
              </a:rPr>
              <a:t>&lt;/b&gt;</a:t>
            </a:r>
            <a:r>
              <a:rPr lang="en">
                <a:latin typeface="Consolas"/>
                <a:ea typeface="Consolas"/>
                <a:cs typeface="Consolas"/>
                <a:sym typeface="Consolas"/>
              </a:rPr>
              <a:t> fox</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&lt;div</a:t>
            </a:r>
            <a:r>
              <a:rPr lang="en">
                <a:latin typeface="Consolas"/>
                <a:ea typeface="Consolas"/>
                <a:cs typeface="Consolas"/>
                <a:sym typeface="Consolas"/>
              </a:rPr>
              <a:t> style=</a:t>
            </a:r>
            <a:r>
              <a:rPr lang="en">
                <a:solidFill>
                  <a:srgbClr val="45818E"/>
                </a:solidFill>
                <a:latin typeface="Consolas"/>
                <a:ea typeface="Consolas"/>
                <a:cs typeface="Consolas"/>
                <a:sym typeface="Consolas"/>
              </a:rPr>
              <a:t>"margin: -60px 0 0 80px"</a:t>
            </a:r>
            <a:r>
              <a:rPr lang="en">
                <a:solidFill>
                  <a:srgbClr val="0000FF"/>
                </a:solidFill>
                <a:latin typeface="Consolas"/>
                <a:ea typeface="Consolas"/>
                <a:cs typeface="Consolas"/>
                <a:sym typeface="Consolas"/>
              </a:rPr>
              <a:t>&gt;</a:t>
            </a:r>
            <a:r>
              <a:rPr lang="en">
                <a:latin typeface="Consolas"/>
                <a:ea typeface="Consolas"/>
                <a:cs typeface="Consolas"/>
                <a:sym typeface="Consolas"/>
              </a:rPr>
              <a:t>jumps</a:t>
            </a: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p:txBody>
      </p:sp>
      <p:pic>
        <p:nvPicPr>
          <p:cNvPr id="813" name="Google Shape;813;p47"/>
          <p:cNvPicPr preferRelativeResize="0"/>
          <p:nvPr/>
        </p:nvPicPr>
        <p:blipFill>
          <a:blip r:embed="rId3">
            <a:alphaModFix/>
          </a:blip>
          <a:stretch>
            <a:fillRect/>
          </a:stretch>
        </p:blipFill>
        <p:spPr>
          <a:xfrm>
            <a:off x="6477000" y="3276600"/>
            <a:ext cx="2200275" cy="1133475"/>
          </a:xfrm>
          <a:prstGeom prst="rect">
            <a:avLst/>
          </a:prstGeom>
          <a:noFill/>
          <a:ln>
            <a:noFill/>
          </a:ln>
        </p:spPr>
      </p:pic>
      <p:sp>
        <p:nvSpPr>
          <p:cNvPr id="814" name="Google Shape;814;p47"/>
          <p:cNvSpPr txBox="1"/>
          <p:nvPr/>
        </p:nvSpPr>
        <p:spPr>
          <a:xfrm>
            <a:off x="2590800" y="3886200"/>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DOM tree</a:t>
            </a:r>
            <a:endParaRPr i="1" sz="1800">
              <a:latin typeface="Droid Serif"/>
              <a:ea typeface="Droid Serif"/>
              <a:cs typeface="Droid Serif"/>
              <a:sym typeface="Droid Serif"/>
            </a:endParaRPr>
          </a:p>
        </p:txBody>
      </p:sp>
      <p:sp>
        <p:nvSpPr>
          <p:cNvPr id="815" name="Google Shape;815;p47"/>
          <p:cNvSpPr txBox="1"/>
          <p:nvPr/>
        </p:nvSpPr>
        <p:spPr>
          <a:xfrm>
            <a:off x="914400" y="2133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BR</a:t>
            </a:r>
            <a:endParaRPr>
              <a:solidFill>
                <a:srgbClr val="0000FF"/>
              </a:solidFill>
              <a:latin typeface="Droid Sans"/>
              <a:ea typeface="Droid Sans"/>
              <a:cs typeface="Droid Sans"/>
              <a:sym typeface="Droid Sans"/>
            </a:endParaRPr>
          </a:p>
        </p:txBody>
      </p:sp>
      <p:sp>
        <p:nvSpPr>
          <p:cNvPr id="816" name="Google Shape;816;p47"/>
          <p:cNvSpPr txBox="1"/>
          <p:nvPr/>
        </p:nvSpPr>
        <p:spPr>
          <a:xfrm>
            <a:off x="914400" y="24384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"The "</a:t>
            </a:r>
            <a:endParaRPr>
              <a:solidFill>
                <a:srgbClr val="0000FF"/>
              </a:solidFill>
              <a:latin typeface="Droid Sans"/>
              <a:ea typeface="Droid Sans"/>
              <a:cs typeface="Droid Sans"/>
              <a:sym typeface="Droid Sans"/>
            </a:endParaRPr>
          </a:p>
        </p:txBody>
      </p:sp>
      <p:sp>
        <p:nvSpPr>
          <p:cNvPr id="817" name="Google Shape;817;p47"/>
          <p:cNvSpPr txBox="1"/>
          <p:nvPr/>
        </p:nvSpPr>
        <p:spPr>
          <a:xfrm>
            <a:off x="914400" y="27432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a:t>
            </a:r>
            <a:endParaRPr>
              <a:solidFill>
                <a:srgbClr val="0000FF"/>
              </a:solidFill>
              <a:latin typeface="Droid Sans"/>
              <a:ea typeface="Droid Sans"/>
              <a:cs typeface="Droid Sans"/>
              <a:sym typeface="Droid Sans"/>
            </a:endParaRPr>
          </a:p>
        </p:txBody>
      </p:sp>
      <p:sp>
        <p:nvSpPr>
          <p:cNvPr id="818" name="Google Shape;818;p47"/>
          <p:cNvSpPr txBox="1"/>
          <p:nvPr/>
        </p:nvSpPr>
        <p:spPr>
          <a:xfrm>
            <a:off x="1143000" y="3048000"/>
            <a:ext cx="1447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"quick brown"</a:t>
            </a:r>
            <a:endParaRPr>
              <a:solidFill>
                <a:srgbClr val="0000FF"/>
              </a:solidFill>
              <a:latin typeface="Droid Sans"/>
              <a:ea typeface="Droid Sans"/>
              <a:cs typeface="Droid Sans"/>
              <a:sym typeface="Droid Sans"/>
            </a:endParaRPr>
          </a:p>
        </p:txBody>
      </p:sp>
      <p:sp>
        <p:nvSpPr>
          <p:cNvPr id="819" name="Google Shape;819;p47"/>
          <p:cNvSpPr txBox="1"/>
          <p:nvPr/>
        </p:nvSpPr>
        <p:spPr>
          <a:xfrm>
            <a:off x="914400" y="3352800"/>
            <a:ext cx="762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 fox"</a:t>
            </a:r>
            <a:endParaRPr>
              <a:solidFill>
                <a:srgbClr val="0000FF"/>
              </a:solidFill>
              <a:latin typeface="Droid Sans"/>
              <a:ea typeface="Droid Sans"/>
              <a:cs typeface="Droid Sans"/>
              <a:sym typeface="Droid Sans"/>
            </a:endParaRPr>
          </a:p>
        </p:txBody>
      </p:sp>
      <p:sp>
        <p:nvSpPr>
          <p:cNvPr id="820" name="Google Shape;820;p47"/>
          <p:cNvSpPr txBox="1"/>
          <p:nvPr/>
        </p:nvSpPr>
        <p:spPr>
          <a:xfrm>
            <a:off x="914400" y="3657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821" name="Google Shape;821;p47"/>
          <p:cNvSpPr txBox="1"/>
          <p:nvPr/>
        </p:nvSpPr>
        <p:spPr>
          <a:xfrm>
            <a:off x="1143000" y="18288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"F"</a:t>
            </a:r>
            <a:endParaRPr>
              <a:solidFill>
                <a:srgbClr val="0000FF"/>
              </a:solidFill>
              <a:latin typeface="Droid Sans"/>
              <a:ea typeface="Droid Sans"/>
              <a:cs typeface="Droid Sans"/>
              <a:sym typeface="Droid Sans"/>
            </a:endParaRPr>
          </a:p>
        </p:txBody>
      </p:sp>
      <p:sp>
        <p:nvSpPr>
          <p:cNvPr id="822" name="Google Shape;822;p47"/>
          <p:cNvSpPr txBox="1"/>
          <p:nvPr/>
        </p:nvSpPr>
        <p:spPr>
          <a:xfrm>
            <a:off x="914400" y="15240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823" name="Google Shape;823;p47"/>
          <p:cNvSpPr txBox="1"/>
          <p:nvPr/>
        </p:nvSpPr>
        <p:spPr>
          <a:xfrm>
            <a:off x="685800" y="12192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824" name="Google Shape;824;p47"/>
          <p:cNvSpPr txBox="1"/>
          <p:nvPr/>
        </p:nvSpPr>
        <p:spPr>
          <a:xfrm>
            <a:off x="1143000" y="3962400"/>
            <a:ext cx="1295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"jumps"</a:t>
            </a:r>
            <a:endParaRPr>
              <a:solidFill>
                <a:srgbClr val="0000FF"/>
              </a:solidFill>
              <a:latin typeface="Droid Sans"/>
              <a:ea typeface="Droid Sans"/>
              <a:cs typeface="Droid Sans"/>
              <a:sym typeface="Droid Sans"/>
            </a:endParaRPr>
          </a:p>
        </p:txBody>
      </p:sp>
      <p:cxnSp>
        <p:nvCxnSpPr>
          <p:cNvPr id="825" name="Google Shape;825;p47"/>
          <p:cNvCxnSpPr/>
          <p:nvPr/>
        </p:nvCxnSpPr>
        <p:spPr>
          <a:xfrm flipH="1" rot="-5400000">
            <a:off x="729000" y="15672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826" name="Google Shape;826;p47"/>
          <p:cNvCxnSpPr/>
          <p:nvPr/>
        </p:nvCxnSpPr>
        <p:spPr>
          <a:xfrm flipH="1" rot="-5400000">
            <a:off x="939300" y="18720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827" name="Google Shape;827;p47"/>
          <p:cNvCxnSpPr/>
          <p:nvPr/>
        </p:nvCxnSpPr>
        <p:spPr>
          <a:xfrm flipH="1" rot="-5400000">
            <a:off x="939300" y="30912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828" name="Google Shape;828;p47"/>
          <p:cNvCxnSpPr/>
          <p:nvPr/>
        </p:nvCxnSpPr>
        <p:spPr>
          <a:xfrm flipH="1" rot="-5400000">
            <a:off x="939300" y="40137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829" name="Google Shape;829;p47"/>
          <p:cNvCxnSpPr>
            <a:endCxn id="815" idx="1"/>
          </p:cNvCxnSpPr>
          <p:nvPr/>
        </p:nvCxnSpPr>
        <p:spPr>
          <a:xfrm flipH="1" rot="-5400000">
            <a:off x="466350" y="1837950"/>
            <a:ext cx="762000" cy="134100"/>
          </a:xfrm>
          <a:prstGeom prst="curvedConnector2">
            <a:avLst/>
          </a:prstGeom>
          <a:noFill/>
          <a:ln cap="flat" cmpd="sng" w="19050">
            <a:solidFill>
              <a:schemeClr val="dk2"/>
            </a:solidFill>
            <a:prstDash val="solid"/>
            <a:round/>
            <a:headEnd len="med" w="med" type="none"/>
            <a:tailEnd len="med" w="med" type="none"/>
          </a:ln>
        </p:spPr>
      </p:cxnSp>
      <p:cxnSp>
        <p:nvCxnSpPr>
          <p:cNvPr id="830" name="Google Shape;830;p47"/>
          <p:cNvCxnSpPr>
            <a:endCxn id="816" idx="1"/>
          </p:cNvCxnSpPr>
          <p:nvPr/>
        </p:nvCxnSpPr>
        <p:spPr>
          <a:xfrm flipH="1" rot="-5400000">
            <a:off x="313950" y="1990350"/>
            <a:ext cx="1066800" cy="134100"/>
          </a:xfrm>
          <a:prstGeom prst="curvedConnector2">
            <a:avLst/>
          </a:prstGeom>
          <a:noFill/>
          <a:ln cap="flat" cmpd="sng" w="19050">
            <a:solidFill>
              <a:schemeClr val="dk2"/>
            </a:solidFill>
            <a:prstDash val="solid"/>
            <a:round/>
            <a:headEnd len="med" w="med" type="none"/>
            <a:tailEnd len="med" w="med" type="none"/>
          </a:ln>
        </p:spPr>
      </p:cxnSp>
      <p:cxnSp>
        <p:nvCxnSpPr>
          <p:cNvPr id="831" name="Google Shape;831;p47"/>
          <p:cNvCxnSpPr>
            <a:endCxn id="817" idx="1"/>
          </p:cNvCxnSpPr>
          <p:nvPr/>
        </p:nvCxnSpPr>
        <p:spPr>
          <a:xfrm flipH="1" rot="-5400000">
            <a:off x="161550" y="2142750"/>
            <a:ext cx="1371600" cy="134100"/>
          </a:xfrm>
          <a:prstGeom prst="curvedConnector2">
            <a:avLst/>
          </a:prstGeom>
          <a:noFill/>
          <a:ln cap="flat" cmpd="sng" w="19050">
            <a:solidFill>
              <a:schemeClr val="dk2"/>
            </a:solidFill>
            <a:prstDash val="solid"/>
            <a:round/>
            <a:headEnd len="med" w="med" type="none"/>
            <a:tailEnd len="med" w="med" type="none"/>
          </a:ln>
        </p:spPr>
      </p:cxnSp>
      <p:cxnSp>
        <p:nvCxnSpPr>
          <p:cNvPr id="832" name="Google Shape;832;p47"/>
          <p:cNvCxnSpPr>
            <a:endCxn id="819" idx="1"/>
          </p:cNvCxnSpPr>
          <p:nvPr/>
        </p:nvCxnSpPr>
        <p:spPr>
          <a:xfrm flipH="1" rot="-5400000">
            <a:off x="-143250" y="2447550"/>
            <a:ext cx="1981200" cy="134100"/>
          </a:xfrm>
          <a:prstGeom prst="curvedConnector2">
            <a:avLst/>
          </a:prstGeom>
          <a:noFill/>
          <a:ln cap="flat" cmpd="sng" w="19050">
            <a:solidFill>
              <a:schemeClr val="dk2"/>
            </a:solidFill>
            <a:prstDash val="solid"/>
            <a:round/>
            <a:headEnd len="med" w="med" type="none"/>
            <a:tailEnd len="med" w="med" type="none"/>
          </a:ln>
        </p:spPr>
      </p:cxnSp>
      <p:cxnSp>
        <p:nvCxnSpPr>
          <p:cNvPr id="833" name="Google Shape;833;p47"/>
          <p:cNvCxnSpPr>
            <a:endCxn id="820" idx="1"/>
          </p:cNvCxnSpPr>
          <p:nvPr/>
        </p:nvCxnSpPr>
        <p:spPr>
          <a:xfrm flipH="1" rot="-5400000">
            <a:off x="-295650" y="2599950"/>
            <a:ext cx="2286000" cy="134100"/>
          </a:xfrm>
          <a:prstGeom prst="curvedConnector2">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4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 — example</a:t>
            </a:r>
            <a:endParaRPr b="1" sz="3600">
              <a:solidFill>
                <a:srgbClr val="434343"/>
              </a:solidFill>
              <a:latin typeface="Droid Sans"/>
              <a:ea typeface="Droid Sans"/>
              <a:cs typeface="Droid Sans"/>
              <a:sym typeface="Droid Sans"/>
            </a:endParaRPr>
          </a:p>
        </p:txBody>
      </p:sp>
      <p:sp>
        <p:nvSpPr>
          <p:cNvPr id="840" name="Google Shape;840;p48"/>
          <p:cNvSpPr txBox="1"/>
          <p:nvPr/>
        </p:nvSpPr>
        <p:spPr>
          <a:xfrm>
            <a:off x="3810000" y="1219200"/>
            <a:ext cx="50292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pic>
        <p:nvPicPr>
          <p:cNvPr id="841" name="Google Shape;841;p48"/>
          <p:cNvPicPr preferRelativeResize="0"/>
          <p:nvPr/>
        </p:nvPicPr>
        <p:blipFill>
          <a:blip r:embed="rId3">
            <a:alphaModFix/>
          </a:blip>
          <a:stretch>
            <a:fillRect/>
          </a:stretch>
        </p:blipFill>
        <p:spPr>
          <a:xfrm>
            <a:off x="6477000" y="3276600"/>
            <a:ext cx="2200275" cy="1133475"/>
          </a:xfrm>
          <a:prstGeom prst="rect">
            <a:avLst/>
          </a:prstGeom>
          <a:noFill/>
          <a:ln>
            <a:noFill/>
          </a:ln>
        </p:spPr>
      </p:pic>
      <p:sp>
        <p:nvSpPr>
          <p:cNvPr id="842" name="Google Shape;842;p48"/>
          <p:cNvSpPr txBox="1"/>
          <p:nvPr/>
        </p:nvSpPr>
        <p:spPr>
          <a:xfrm>
            <a:off x="3352800" y="4038600"/>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layout tree</a:t>
            </a:r>
            <a:endParaRPr i="1" sz="1800">
              <a:latin typeface="Droid Serif"/>
              <a:ea typeface="Droid Serif"/>
              <a:cs typeface="Droid Serif"/>
              <a:sym typeface="Droid Serif"/>
            </a:endParaRPr>
          </a:p>
        </p:txBody>
      </p:sp>
      <p:sp>
        <p:nvSpPr>
          <p:cNvPr id="843" name="Google Shape;843;p48"/>
          <p:cNvSpPr txBox="1"/>
          <p:nvPr/>
        </p:nvSpPr>
        <p:spPr>
          <a:xfrm>
            <a:off x="1143000" y="2438400"/>
            <a:ext cx="1066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LayoutBR</a:t>
            </a:r>
            <a:endParaRPr>
              <a:solidFill>
                <a:srgbClr val="0000FF"/>
              </a:solidFill>
              <a:latin typeface="Droid Sans"/>
              <a:ea typeface="Droid Sans"/>
              <a:cs typeface="Droid Sans"/>
              <a:sym typeface="Droid Sans"/>
            </a:endParaRPr>
          </a:p>
        </p:txBody>
      </p:sp>
      <p:sp>
        <p:nvSpPr>
          <p:cNvPr id="844" name="Google Shape;844;p48"/>
          <p:cNvSpPr txBox="1"/>
          <p:nvPr/>
        </p:nvSpPr>
        <p:spPr>
          <a:xfrm>
            <a:off x="1143000" y="2743200"/>
            <a:ext cx="1600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LayoutText </a:t>
            </a:r>
            <a:r>
              <a:rPr lang="en">
                <a:solidFill>
                  <a:srgbClr val="9900FF"/>
                </a:solidFill>
                <a:latin typeface="Droid Sans"/>
                <a:ea typeface="Droid Sans"/>
                <a:cs typeface="Droid Sans"/>
                <a:sym typeface="Droid Sans"/>
              </a:rPr>
              <a:t>"The "</a:t>
            </a:r>
            <a:endParaRPr>
              <a:solidFill>
                <a:srgbClr val="9900FF"/>
              </a:solidFill>
              <a:latin typeface="Droid Sans"/>
              <a:ea typeface="Droid Sans"/>
              <a:cs typeface="Droid Sans"/>
              <a:sym typeface="Droid Sans"/>
            </a:endParaRPr>
          </a:p>
        </p:txBody>
      </p:sp>
      <p:sp>
        <p:nvSpPr>
          <p:cNvPr id="845" name="Google Shape;845;p48"/>
          <p:cNvSpPr txBox="1"/>
          <p:nvPr/>
        </p:nvSpPr>
        <p:spPr>
          <a:xfrm>
            <a:off x="1143000" y="3048000"/>
            <a:ext cx="1524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LayoutInline </a:t>
            </a:r>
            <a:r>
              <a:rPr b="1" lang="en">
                <a:latin typeface="Droid Sans"/>
                <a:ea typeface="Droid Sans"/>
                <a:cs typeface="Droid Sans"/>
                <a:sym typeface="Droid Sans"/>
              </a:rPr>
              <a:t>{B}</a:t>
            </a:r>
            <a:endParaRPr b="1">
              <a:solidFill>
                <a:srgbClr val="0000FF"/>
              </a:solidFill>
              <a:latin typeface="Droid Sans"/>
              <a:ea typeface="Droid Sans"/>
              <a:cs typeface="Droid Sans"/>
              <a:sym typeface="Droid Sans"/>
            </a:endParaRPr>
          </a:p>
        </p:txBody>
      </p:sp>
      <p:sp>
        <p:nvSpPr>
          <p:cNvPr id="846" name="Google Shape;846;p48"/>
          <p:cNvSpPr txBox="1"/>
          <p:nvPr/>
        </p:nvSpPr>
        <p:spPr>
          <a:xfrm>
            <a:off x="1371600" y="3352800"/>
            <a:ext cx="2286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LayoutText </a:t>
            </a:r>
            <a:r>
              <a:rPr lang="en">
                <a:solidFill>
                  <a:srgbClr val="9900FF"/>
                </a:solidFill>
                <a:latin typeface="Droid Sans"/>
                <a:ea typeface="Droid Sans"/>
                <a:cs typeface="Droid Sans"/>
                <a:sym typeface="Droid Sans"/>
              </a:rPr>
              <a:t>"quick brown"</a:t>
            </a:r>
            <a:endParaRPr>
              <a:solidFill>
                <a:srgbClr val="9900FF"/>
              </a:solidFill>
              <a:latin typeface="Droid Sans"/>
              <a:ea typeface="Droid Sans"/>
              <a:cs typeface="Droid Sans"/>
              <a:sym typeface="Droid Sans"/>
            </a:endParaRPr>
          </a:p>
        </p:txBody>
      </p:sp>
      <p:sp>
        <p:nvSpPr>
          <p:cNvPr id="847" name="Google Shape;847;p48"/>
          <p:cNvSpPr txBox="1"/>
          <p:nvPr/>
        </p:nvSpPr>
        <p:spPr>
          <a:xfrm>
            <a:off x="1143000" y="3657600"/>
            <a:ext cx="1600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LayoutText </a:t>
            </a:r>
            <a:r>
              <a:rPr lang="en">
                <a:solidFill>
                  <a:srgbClr val="9900FF"/>
                </a:solidFill>
                <a:latin typeface="Droid Sans"/>
                <a:ea typeface="Droid Sans"/>
                <a:cs typeface="Droid Sans"/>
                <a:sym typeface="Droid Sans"/>
              </a:rPr>
              <a:t>" fox"</a:t>
            </a:r>
            <a:endParaRPr>
              <a:solidFill>
                <a:srgbClr val="9900FF"/>
              </a:solidFill>
              <a:latin typeface="Droid Sans"/>
              <a:ea typeface="Droid Sans"/>
              <a:cs typeface="Droid Sans"/>
              <a:sym typeface="Droid Sans"/>
            </a:endParaRPr>
          </a:p>
        </p:txBody>
      </p:sp>
      <p:sp>
        <p:nvSpPr>
          <p:cNvPr id="848" name="Google Shape;848;p48"/>
          <p:cNvSpPr txBox="1"/>
          <p:nvPr/>
        </p:nvSpPr>
        <p:spPr>
          <a:xfrm>
            <a:off x="914400" y="3962400"/>
            <a:ext cx="2286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LayoutNGBlockFlow </a:t>
            </a:r>
            <a:r>
              <a:rPr b="1" lang="en">
                <a:solidFill>
                  <a:schemeClr val="dk1"/>
                </a:solidFill>
                <a:latin typeface="Droid Sans"/>
                <a:ea typeface="Droid Sans"/>
                <a:cs typeface="Droid Sans"/>
                <a:sym typeface="Droid Sans"/>
              </a:rPr>
              <a:t>{DIV}</a:t>
            </a:r>
            <a:endParaRPr b="1">
              <a:latin typeface="Droid Sans"/>
              <a:ea typeface="Droid Sans"/>
              <a:cs typeface="Droid Sans"/>
              <a:sym typeface="Droid Sans"/>
            </a:endParaRPr>
          </a:p>
        </p:txBody>
      </p:sp>
      <p:sp>
        <p:nvSpPr>
          <p:cNvPr id="849" name="Google Shape;849;p48"/>
          <p:cNvSpPr txBox="1"/>
          <p:nvPr/>
        </p:nvSpPr>
        <p:spPr>
          <a:xfrm>
            <a:off x="1371600" y="2133600"/>
            <a:ext cx="13716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LayoutText </a:t>
            </a:r>
            <a:r>
              <a:rPr lang="en">
                <a:solidFill>
                  <a:srgbClr val="9900FF"/>
                </a:solidFill>
                <a:latin typeface="Droid Sans"/>
                <a:ea typeface="Droid Sans"/>
                <a:cs typeface="Droid Sans"/>
                <a:sym typeface="Droid Sans"/>
              </a:rPr>
              <a:t>"F"</a:t>
            </a:r>
            <a:endParaRPr>
              <a:solidFill>
                <a:srgbClr val="9900FF"/>
              </a:solidFill>
              <a:latin typeface="Droid Sans"/>
              <a:ea typeface="Droid Sans"/>
              <a:cs typeface="Droid Sans"/>
              <a:sym typeface="Droid Sans"/>
            </a:endParaRPr>
          </a:p>
        </p:txBody>
      </p:sp>
      <p:sp>
        <p:nvSpPr>
          <p:cNvPr id="850" name="Google Shape;850;p48"/>
          <p:cNvSpPr txBox="1"/>
          <p:nvPr/>
        </p:nvSpPr>
        <p:spPr>
          <a:xfrm>
            <a:off x="1143000" y="1828800"/>
            <a:ext cx="2590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LayoutNGBlockFlow </a:t>
            </a:r>
            <a:r>
              <a:rPr i="1" lang="en">
                <a:solidFill>
                  <a:schemeClr val="dk1"/>
                </a:solidFill>
                <a:latin typeface="Droid Sans"/>
                <a:ea typeface="Droid Sans"/>
                <a:cs typeface="Droid Sans"/>
                <a:sym typeface="Droid Sans"/>
              </a:rPr>
              <a:t>(floating)</a:t>
            </a:r>
            <a:endParaRPr i="1">
              <a:latin typeface="Droid Sans"/>
              <a:ea typeface="Droid Sans"/>
              <a:cs typeface="Droid Sans"/>
              <a:sym typeface="Droid Sans"/>
            </a:endParaRPr>
          </a:p>
        </p:txBody>
      </p:sp>
      <p:sp>
        <p:nvSpPr>
          <p:cNvPr id="851" name="Google Shape;851;p48"/>
          <p:cNvSpPr txBox="1"/>
          <p:nvPr/>
        </p:nvSpPr>
        <p:spPr>
          <a:xfrm>
            <a:off x="685800" y="1219200"/>
            <a:ext cx="2286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LayoutNGBlockFlow </a:t>
            </a:r>
            <a:r>
              <a:rPr b="1" lang="en">
                <a:latin typeface="Droid Sans"/>
                <a:ea typeface="Droid Sans"/>
                <a:cs typeface="Droid Sans"/>
                <a:sym typeface="Droid Sans"/>
              </a:rPr>
              <a:t>{DIV}</a:t>
            </a:r>
            <a:endParaRPr b="1">
              <a:solidFill>
                <a:srgbClr val="0000FF"/>
              </a:solidFill>
              <a:latin typeface="Droid Sans"/>
              <a:ea typeface="Droid Sans"/>
              <a:cs typeface="Droid Sans"/>
              <a:sym typeface="Droid Sans"/>
            </a:endParaRPr>
          </a:p>
        </p:txBody>
      </p:sp>
      <p:sp>
        <p:nvSpPr>
          <p:cNvPr id="852" name="Google Shape;852;p48"/>
          <p:cNvSpPr txBox="1"/>
          <p:nvPr/>
        </p:nvSpPr>
        <p:spPr>
          <a:xfrm>
            <a:off x="1143000" y="4267200"/>
            <a:ext cx="17526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LayoutText </a:t>
            </a:r>
            <a:r>
              <a:rPr lang="en">
                <a:solidFill>
                  <a:srgbClr val="9900FF"/>
                </a:solidFill>
                <a:latin typeface="Droid Sans"/>
                <a:ea typeface="Droid Sans"/>
                <a:cs typeface="Droid Sans"/>
                <a:sym typeface="Droid Sans"/>
              </a:rPr>
              <a:t>"jumps"</a:t>
            </a:r>
            <a:endParaRPr>
              <a:solidFill>
                <a:srgbClr val="9900FF"/>
              </a:solidFill>
              <a:latin typeface="Droid Sans"/>
              <a:ea typeface="Droid Sans"/>
              <a:cs typeface="Droid Sans"/>
              <a:sym typeface="Droid Sans"/>
            </a:endParaRPr>
          </a:p>
        </p:txBody>
      </p:sp>
      <p:cxnSp>
        <p:nvCxnSpPr>
          <p:cNvPr id="853" name="Google Shape;853;p48"/>
          <p:cNvCxnSpPr/>
          <p:nvPr/>
        </p:nvCxnSpPr>
        <p:spPr>
          <a:xfrm flipH="1" rot="-5400000">
            <a:off x="729000" y="15672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854" name="Google Shape;854;p48"/>
          <p:cNvCxnSpPr/>
          <p:nvPr/>
        </p:nvCxnSpPr>
        <p:spPr>
          <a:xfrm flipH="1" rot="-5400000">
            <a:off x="1167900" y="21768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855" name="Google Shape;855;p48"/>
          <p:cNvCxnSpPr/>
          <p:nvPr/>
        </p:nvCxnSpPr>
        <p:spPr>
          <a:xfrm flipH="1" rot="-5400000">
            <a:off x="1167900" y="33960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856" name="Google Shape;856;p48"/>
          <p:cNvCxnSpPr/>
          <p:nvPr/>
        </p:nvCxnSpPr>
        <p:spPr>
          <a:xfrm flipH="1" rot="-5400000">
            <a:off x="939300" y="43185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857" name="Google Shape;857;p48"/>
          <p:cNvCxnSpPr>
            <a:endCxn id="843" idx="1"/>
          </p:cNvCxnSpPr>
          <p:nvPr/>
        </p:nvCxnSpPr>
        <p:spPr>
          <a:xfrm flipH="1" rot="-5400000">
            <a:off x="694950" y="2142750"/>
            <a:ext cx="762000" cy="134100"/>
          </a:xfrm>
          <a:prstGeom prst="curvedConnector2">
            <a:avLst/>
          </a:prstGeom>
          <a:noFill/>
          <a:ln cap="flat" cmpd="sng" w="19050">
            <a:solidFill>
              <a:schemeClr val="dk2"/>
            </a:solidFill>
            <a:prstDash val="solid"/>
            <a:round/>
            <a:headEnd len="med" w="med" type="none"/>
            <a:tailEnd len="med" w="med" type="none"/>
          </a:ln>
        </p:spPr>
      </p:cxnSp>
      <p:cxnSp>
        <p:nvCxnSpPr>
          <p:cNvPr id="858" name="Google Shape;858;p48"/>
          <p:cNvCxnSpPr>
            <a:endCxn id="844" idx="1"/>
          </p:cNvCxnSpPr>
          <p:nvPr/>
        </p:nvCxnSpPr>
        <p:spPr>
          <a:xfrm flipH="1" rot="-5400000">
            <a:off x="542550" y="2295150"/>
            <a:ext cx="1066800" cy="134100"/>
          </a:xfrm>
          <a:prstGeom prst="curvedConnector2">
            <a:avLst/>
          </a:prstGeom>
          <a:noFill/>
          <a:ln cap="flat" cmpd="sng" w="19050">
            <a:solidFill>
              <a:schemeClr val="dk2"/>
            </a:solidFill>
            <a:prstDash val="solid"/>
            <a:round/>
            <a:headEnd len="med" w="med" type="none"/>
            <a:tailEnd len="med" w="med" type="none"/>
          </a:ln>
        </p:spPr>
      </p:cxnSp>
      <p:cxnSp>
        <p:nvCxnSpPr>
          <p:cNvPr id="859" name="Google Shape;859;p48"/>
          <p:cNvCxnSpPr>
            <a:endCxn id="845" idx="1"/>
          </p:cNvCxnSpPr>
          <p:nvPr/>
        </p:nvCxnSpPr>
        <p:spPr>
          <a:xfrm flipH="1" rot="-5400000">
            <a:off x="390150" y="2447550"/>
            <a:ext cx="1371600" cy="134100"/>
          </a:xfrm>
          <a:prstGeom prst="curvedConnector2">
            <a:avLst/>
          </a:prstGeom>
          <a:noFill/>
          <a:ln cap="flat" cmpd="sng" w="19050">
            <a:solidFill>
              <a:schemeClr val="dk2"/>
            </a:solidFill>
            <a:prstDash val="solid"/>
            <a:round/>
            <a:headEnd len="med" w="med" type="none"/>
            <a:tailEnd len="med" w="med" type="none"/>
          </a:ln>
        </p:spPr>
      </p:cxnSp>
      <p:cxnSp>
        <p:nvCxnSpPr>
          <p:cNvPr id="860" name="Google Shape;860;p48"/>
          <p:cNvCxnSpPr>
            <a:endCxn id="847" idx="1"/>
          </p:cNvCxnSpPr>
          <p:nvPr/>
        </p:nvCxnSpPr>
        <p:spPr>
          <a:xfrm flipH="1" rot="-5400000">
            <a:off x="85350" y="2752350"/>
            <a:ext cx="1981200" cy="134100"/>
          </a:xfrm>
          <a:prstGeom prst="curvedConnector2">
            <a:avLst/>
          </a:prstGeom>
          <a:noFill/>
          <a:ln cap="flat" cmpd="sng" w="19050">
            <a:solidFill>
              <a:schemeClr val="dk2"/>
            </a:solidFill>
            <a:prstDash val="solid"/>
            <a:round/>
            <a:headEnd len="med" w="med" type="none"/>
            <a:tailEnd len="med" w="med" type="none"/>
          </a:ln>
        </p:spPr>
      </p:cxnSp>
      <p:cxnSp>
        <p:nvCxnSpPr>
          <p:cNvPr id="861" name="Google Shape;861;p48"/>
          <p:cNvCxnSpPr>
            <a:endCxn id="848" idx="1"/>
          </p:cNvCxnSpPr>
          <p:nvPr/>
        </p:nvCxnSpPr>
        <p:spPr>
          <a:xfrm flipH="1" rot="-5400000">
            <a:off x="-448050" y="2752350"/>
            <a:ext cx="2590800" cy="134100"/>
          </a:xfrm>
          <a:prstGeom prst="curvedConnector2">
            <a:avLst/>
          </a:prstGeom>
          <a:noFill/>
          <a:ln cap="flat" cmpd="sng" w="19050">
            <a:solidFill>
              <a:schemeClr val="dk2"/>
            </a:solidFill>
            <a:prstDash val="solid"/>
            <a:round/>
            <a:headEnd len="med" w="med" type="none"/>
            <a:tailEnd len="med" w="med" type="none"/>
          </a:ln>
        </p:spPr>
      </p:cxnSp>
      <p:sp>
        <p:nvSpPr>
          <p:cNvPr id="862" name="Google Shape;862;p48"/>
          <p:cNvSpPr txBox="1"/>
          <p:nvPr/>
        </p:nvSpPr>
        <p:spPr>
          <a:xfrm>
            <a:off x="914400" y="1524000"/>
            <a:ext cx="28956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LayoutNGBlockFlow </a:t>
            </a:r>
            <a:r>
              <a:rPr i="1" lang="en">
                <a:latin typeface="Droid Sans"/>
                <a:ea typeface="Droid Sans"/>
                <a:cs typeface="Droid Sans"/>
                <a:sym typeface="Droid Sans"/>
              </a:rPr>
              <a:t>(anonymous)</a:t>
            </a:r>
            <a:endParaRPr i="1">
              <a:solidFill>
                <a:srgbClr val="0000FF"/>
              </a:solidFill>
              <a:latin typeface="Droid Sans"/>
              <a:ea typeface="Droid Sans"/>
              <a:cs typeface="Droid Sans"/>
              <a:sym typeface="Droid Sans"/>
            </a:endParaRPr>
          </a:p>
        </p:txBody>
      </p:sp>
      <p:sp>
        <p:nvSpPr>
          <p:cNvPr id="863" name="Google Shape;863;p48"/>
          <p:cNvSpPr txBox="1"/>
          <p:nvPr/>
        </p:nvSpPr>
        <p:spPr>
          <a:xfrm>
            <a:off x="3810000" y="1219200"/>
            <a:ext cx="50292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&lt;div</a:t>
            </a:r>
            <a:r>
              <a:rPr lang="en">
                <a:latin typeface="Consolas"/>
                <a:ea typeface="Consolas"/>
                <a:cs typeface="Consolas"/>
                <a:sym typeface="Consolas"/>
              </a:rPr>
              <a:t> style=</a:t>
            </a:r>
            <a:r>
              <a:rPr lang="en">
                <a:solidFill>
                  <a:srgbClr val="45818E"/>
                </a:solidFill>
                <a:latin typeface="Consolas"/>
                <a:ea typeface="Consolas"/>
                <a:cs typeface="Consolas"/>
                <a:sym typeface="Consolas"/>
              </a:rPr>
              <a:t>"max-width: 100px"</a:t>
            </a:r>
            <a:r>
              <a:rPr lang="en">
                <a:solidFill>
                  <a:srgbClr val="0000FF"/>
                </a:solidFill>
                <a:latin typeface="Consolas"/>
                <a:ea typeface="Consolas"/>
                <a:cs typeface="Consolas"/>
                <a:sym typeface="Consolas"/>
              </a:rPr>
              <a:t>&gt;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&lt;div</a:t>
            </a:r>
            <a:r>
              <a:rPr lang="en">
                <a:latin typeface="Consolas"/>
                <a:ea typeface="Consolas"/>
                <a:cs typeface="Consolas"/>
                <a:sym typeface="Consolas"/>
              </a:rPr>
              <a:t> style=</a:t>
            </a:r>
            <a:r>
              <a:rPr lang="en">
                <a:solidFill>
                  <a:srgbClr val="45818E"/>
                </a:solidFill>
                <a:latin typeface="Consolas"/>
                <a:ea typeface="Consolas"/>
                <a:cs typeface="Consolas"/>
                <a:sym typeface="Consolas"/>
              </a:rPr>
              <a:t>"float: left; padding: 1ex"</a:t>
            </a:r>
            <a:r>
              <a:rPr lang="en">
                <a:solidFill>
                  <a:srgbClr val="0000FF"/>
                </a:solidFill>
                <a:latin typeface="Consolas"/>
                <a:ea typeface="Consolas"/>
                <a:cs typeface="Consolas"/>
                <a:sym typeface="Consolas"/>
              </a:rPr>
              <a:t>&gt;</a:t>
            </a:r>
            <a:r>
              <a:rPr lang="en">
                <a:latin typeface="Consolas"/>
                <a:ea typeface="Consolas"/>
                <a:cs typeface="Consolas"/>
                <a:sym typeface="Consolas"/>
              </a:rPr>
              <a:t>F</a:t>
            </a: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&lt;br&gt;</a:t>
            </a:r>
            <a:r>
              <a:rPr lang="en">
                <a:latin typeface="Consolas"/>
                <a:ea typeface="Consolas"/>
                <a:cs typeface="Consolas"/>
                <a:sym typeface="Consolas"/>
              </a:rPr>
              <a:t>The </a:t>
            </a:r>
            <a:r>
              <a:rPr lang="en">
                <a:solidFill>
                  <a:srgbClr val="0000FF"/>
                </a:solidFill>
                <a:latin typeface="Consolas"/>
                <a:ea typeface="Consolas"/>
                <a:cs typeface="Consolas"/>
                <a:sym typeface="Consolas"/>
              </a:rPr>
              <a:t>&lt;b&gt;</a:t>
            </a:r>
            <a:r>
              <a:rPr lang="en">
                <a:latin typeface="Consolas"/>
                <a:ea typeface="Consolas"/>
                <a:cs typeface="Consolas"/>
                <a:sym typeface="Consolas"/>
              </a:rPr>
              <a:t>quick</a:t>
            </a:r>
            <a:r>
              <a:rPr lang="en">
                <a:solidFill>
                  <a:srgbClr val="0000FF"/>
                </a:solidFill>
                <a:latin typeface="Consolas"/>
                <a:ea typeface="Consolas"/>
                <a:cs typeface="Consolas"/>
                <a:sym typeface="Consolas"/>
              </a:rPr>
              <a:t> </a:t>
            </a:r>
            <a:r>
              <a:rPr lang="en">
                <a:latin typeface="Consolas"/>
                <a:ea typeface="Consolas"/>
                <a:cs typeface="Consolas"/>
                <a:sym typeface="Consolas"/>
              </a:rPr>
              <a:t>brown</a:t>
            </a:r>
            <a:r>
              <a:rPr lang="en">
                <a:solidFill>
                  <a:srgbClr val="0000FF"/>
                </a:solidFill>
                <a:latin typeface="Consolas"/>
                <a:ea typeface="Consolas"/>
                <a:cs typeface="Consolas"/>
                <a:sym typeface="Consolas"/>
              </a:rPr>
              <a:t>&lt;/b&gt;</a:t>
            </a:r>
            <a:r>
              <a:rPr lang="en">
                <a:latin typeface="Consolas"/>
                <a:ea typeface="Consolas"/>
                <a:cs typeface="Consolas"/>
                <a:sym typeface="Consolas"/>
              </a:rPr>
              <a:t> fox</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&lt;div</a:t>
            </a:r>
            <a:r>
              <a:rPr lang="en">
                <a:latin typeface="Consolas"/>
                <a:ea typeface="Consolas"/>
                <a:cs typeface="Consolas"/>
                <a:sym typeface="Consolas"/>
              </a:rPr>
              <a:t> style=</a:t>
            </a:r>
            <a:r>
              <a:rPr lang="en">
                <a:solidFill>
                  <a:srgbClr val="45818E"/>
                </a:solidFill>
                <a:latin typeface="Consolas"/>
                <a:ea typeface="Consolas"/>
                <a:cs typeface="Consolas"/>
                <a:sym typeface="Consolas"/>
              </a:rPr>
              <a:t>"margin: -60px 0 0 80px"</a:t>
            </a:r>
            <a:r>
              <a:rPr lang="en">
                <a:solidFill>
                  <a:srgbClr val="0000FF"/>
                </a:solidFill>
                <a:latin typeface="Consolas"/>
                <a:ea typeface="Consolas"/>
                <a:cs typeface="Consolas"/>
                <a:sym typeface="Consolas"/>
              </a:rPr>
              <a:t>&gt;</a:t>
            </a:r>
            <a:r>
              <a:rPr lang="en">
                <a:latin typeface="Consolas"/>
                <a:ea typeface="Consolas"/>
                <a:cs typeface="Consolas"/>
                <a:sym typeface="Consolas"/>
              </a:rPr>
              <a:t>jumps</a:t>
            </a: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4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 — example</a:t>
            </a:r>
            <a:endParaRPr b="1" sz="3600">
              <a:solidFill>
                <a:srgbClr val="434343"/>
              </a:solidFill>
              <a:latin typeface="Droid Sans"/>
              <a:ea typeface="Droid Sans"/>
              <a:cs typeface="Droid Sans"/>
              <a:sym typeface="Droid Sans"/>
            </a:endParaRPr>
          </a:p>
        </p:txBody>
      </p:sp>
      <p:sp>
        <p:nvSpPr>
          <p:cNvPr id="870" name="Google Shape;870;p49"/>
          <p:cNvSpPr txBox="1"/>
          <p:nvPr/>
        </p:nvSpPr>
        <p:spPr>
          <a:xfrm>
            <a:off x="609600" y="1219200"/>
            <a:ext cx="5791200" cy="3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FF"/>
                </a:solidFill>
                <a:latin typeface="Consolas"/>
                <a:ea typeface="Consolas"/>
                <a:cs typeface="Consolas"/>
                <a:sym typeface="Consolas"/>
              </a:rPr>
              <a:t>Box</a:t>
            </a:r>
            <a:r>
              <a:rPr lang="en" sz="1200">
                <a:solidFill>
                  <a:schemeClr val="dk1"/>
                </a:solidFill>
                <a:latin typeface="Consolas"/>
                <a:ea typeface="Consolas"/>
                <a:cs typeface="Consolas"/>
                <a:sym typeface="Consolas"/>
              </a:rPr>
              <a:t> (block-flow) at 0,0 100x12</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Box</a:t>
            </a:r>
            <a:r>
              <a:rPr lang="en" sz="1200">
                <a:solidFill>
                  <a:schemeClr val="dk1"/>
                </a:solidFill>
                <a:latin typeface="Consolas"/>
                <a:ea typeface="Consolas"/>
                <a:cs typeface="Consolas"/>
                <a:sym typeface="Consolas"/>
              </a:rPr>
              <a:t> (block-flow children-inline) at 0,0 100x54</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LineBox</a:t>
            </a:r>
            <a:r>
              <a:rPr lang="en" sz="1200">
                <a:solidFill>
                  <a:schemeClr val="dk1"/>
                </a:solidFill>
                <a:latin typeface="Consolas"/>
                <a:ea typeface="Consolas"/>
                <a:cs typeface="Consolas"/>
                <a:sym typeface="Consolas"/>
              </a:rPr>
              <a:t> at 24.9,0 0x18</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Box</a:t>
            </a:r>
            <a:r>
              <a:rPr lang="en" sz="1200">
                <a:solidFill>
                  <a:schemeClr val="dk1"/>
                </a:solidFill>
                <a:latin typeface="Consolas"/>
                <a:ea typeface="Consolas"/>
                <a:cs typeface="Consolas"/>
                <a:sym typeface="Consolas"/>
              </a:rPr>
              <a:t> (floating block-flow children-inline) at 0,0 24.9x34</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LineBox</a:t>
            </a:r>
            <a:r>
              <a:rPr lang="en" sz="1200">
                <a:solidFill>
                  <a:schemeClr val="dk1"/>
                </a:solidFill>
                <a:latin typeface="Consolas"/>
                <a:ea typeface="Consolas"/>
                <a:cs typeface="Consolas"/>
                <a:sym typeface="Consolas"/>
              </a:rPr>
              <a:t> at 8,8 8.9x18</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Text</a:t>
            </a:r>
            <a:r>
              <a:rPr lang="en" sz="1200">
                <a:solidFill>
                  <a:schemeClr val="dk1"/>
                </a:solidFill>
                <a:latin typeface="Consolas"/>
                <a:ea typeface="Consolas"/>
                <a:cs typeface="Consolas"/>
                <a:sym typeface="Consolas"/>
              </a:rPr>
              <a:t> </a:t>
            </a:r>
            <a:r>
              <a:rPr lang="en" sz="1200">
                <a:solidFill>
                  <a:srgbClr val="9900FF"/>
                </a:solidFill>
                <a:latin typeface="Consolas"/>
                <a:ea typeface="Consolas"/>
                <a:cs typeface="Consolas"/>
                <a:sym typeface="Consolas"/>
              </a:rPr>
              <a:t>'F'</a:t>
            </a:r>
            <a:r>
              <a:rPr lang="en" sz="1200">
                <a:solidFill>
                  <a:schemeClr val="dk1"/>
                </a:solidFill>
                <a:latin typeface="Consolas"/>
                <a:ea typeface="Consolas"/>
                <a:cs typeface="Consolas"/>
                <a:sym typeface="Consolas"/>
              </a:rPr>
              <a:t> at 8,8 8.9x17</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Text</a:t>
            </a:r>
            <a:r>
              <a:rPr lang="en" sz="1200">
                <a:solidFill>
                  <a:schemeClr val="dk1"/>
                </a:solidFill>
                <a:latin typeface="Consolas"/>
                <a:ea typeface="Consolas"/>
                <a:cs typeface="Consolas"/>
                <a:sym typeface="Consolas"/>
              </a:rPr>
              <a:t> </a:t>
            </a:r>
            <a:r>
              <a:rPr lang="en" sz="1200">
                <a:solidFill>
                  <a:srgbClr val="9900FF"/>
                </a:solidFill>
                <a:latin typeface="Consolas"/>
                <a:ea typeface="Consolas"/>
                <a:cs typeface="Consolas"/>
                <a:sym typeface="Consolas"/>
              </a:rPr>
              <a:t>'\n'</a:t>
            </a:r>
            <a:r>
              <a:rPr lang="en" sz="1200">
                <a:solidFill>
                  <a:schemeClr val="dk1"/>
                </a:solidFill>
                <a:latin typeface="Consolas"/>
                <a:ea typeface="Consolas"/>
                <a:cs typeface="Consolas"/>
                <a:sym typeface="Consolas"/>
              </a:rPr>
              <a:t> at 24.9,0 0x17</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LineBox</a:t>
            </a:r>
            <a:r>
              <a:rPr lang="en" sz="1200">
                <a:solidFill>
                  <a:schemeClr val="dk1"/>
                </a:solidFill>
                <a:latin typeface="Consolas"/>
                <a:ea typeface="Consolas"/>
                <a:cs typeface="Consolas"/>
                <a:sym typeface="Consolas"/>
              </a:rPr>
              <a:t> at 24.9,18 67.1x18</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Text</a:t>
            </a:r>
            <a:r>
              <a:rPr lang="en" sz="1200">
                <a:solidFill>
                  <a:schemeClr val="dk1"/>
                </a:solidFill>
                <a:latin typeface="Consolas"/>
                <a:ea typeface="Consolas"/>
                <a:cs typeface="Consolas"/>
                <a:sym typeface="Consolas"/>
              </a:rPr>
              <a:t> </a:t>
            </a:r>
            <a:r>
              <a:rPr lang="en" sz="1200">
                <a:solidFill>
                  <a:srgbClr val="9900FF"/>
                </a:solidFill>
                <a:latin typeface="Consolas"/>
                <a:ea typeface="Consolas"/>
                <a:cs typeface="Consolas"/>
                <a:sym typeface="Consolas"/>
              </a:rPr>
              <a:t>'The '</a:t>
            </a:r>
            <a:r>
              <a:rPr lang="en" sz="1200">
                <a:solidFill>
                  <a:schemeClr val="dk1"/>
                </a:solidFill>
                <a:latin typeface="Consolas"/>
                <a:ea typeface="Consolas"/>
                <a:cs typeface="Consolas"/>
                <a:sym typeface="Consolas"/>
              </a:rPr>
              <a:t> at 24.9,18 28.9x17</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Text</a:t>
            </a:r>
            <a:r>
              <a:rPr lang="en" sz="1200">
                <a:solidFill>
                  <a:schemeClr val="dk1"/>
                </a:solidFill>
                <a:latin typeface="Consolas"/>
                <a:ea typeface="Consolas"/>
                <a:cs typeface="Consolas"/>
                <a:sym typeface="Consolas"/>
              </a:rPr>
              <a:t> </a:t>
            </a:r>
            <a:r>
              <a:rPr lang="en" sz="1200">
                <a:solidFill>
                  <a:srgbClr val="9900FF"/>
                </a:solidFill>
                <a:latin typeface="Consolas"/>
                <a:ea typeface="Consolas"/>
                <a:cs typeface="Consolas"/>
                <a:sym typeface="Consolas"/>
              </a:rPr>
              <a:t>'quick'</a:t>
            </a:r>
            <a:r>
              <a:rPr lang="en" sz="1200">
                <a:solidFill>
                  <a:schemeClr val="dk1"/>
                </a:solidFill>
                <a:latin typeface="Consolas"/>
                <a:ea typeface="Consolas"/>
                <a:cs typeface="Consolas"/>
                <a:sym typeface="Consolas"/>
              </a:rPr>
              <a:t> at 53.8,18 38.25x17</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LineBox</a:t>
            </a:r>
            <a:r>
              <a:rPr lang="en" sz="1200">
                <a:solidFill>
                  <a:schemeClr val="dk1"/>
                </a:solidFill>
                <a:latin typeface="Consolas"/>
                <a:ea typeface="Consolas"/>
                <a:cs typeface="Consolas"/>
                <a:sym typeface="Consolas"/>
              </a:rPr>
              <a:t> at 0,36 69.5x18</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Text</a:t>
            </a:r>
            <a:r>
              <a:rPr lang="en" sz="1200">
                <a:solidFill>
                  <a:schemeClr val="dk1"/>
                </a:solidFill>
                <a:latin typeface="Consolas"/>
                <a:ea typeface="Consolas"/>
                <a:cs typeface="Consolas"/>
                <a:sym typeface="Consolas"/>
              </a:rPr>
              <a:t> </a:t>
            </a:r>
            <a:r>
              <a:rPr lang="en" sz="1200">
                <a:solidFill>
                  <a:srgbClr val="9900FF"/>
                </a:solidFill>
                <a:latin typeface="Consolas"/>
                <a:ea typeface="Consolas"/>
                <a:cs typeface="Consolas"/>
                <a:sym typeface="Consolas"/>
              </a:rPr>
              <a:t>'brown'</a:t>
            </a:r>
            <a:r>
              <a:rPr lang="en" sz="1200">
                <a:solidFill>
                  <a:schemeClr val="dk1"/>
                </a:solidFill>
                <a:latin typeface="Consolas"/>
                <a:ea typeface="Consolas"/>
                <a:cs typeface="Consolas"/>
                <a:sym typeface="Consolas"/>
              </a:rPr>
              <a:t> at 0,36 44.2x17</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Text</a:t>
            </a:r>
            <a:r>
              <a:rPr lang="en" sz="1200">
                <a:solidFill>
                  <a:schemeClr val="dk1"/>
                </a:solidFill>
                <a:latin typeface="Consolas"/>
                <a:ea typeface="Consolas"/>
                <a:cs typeface="Consolas"/>
                <a:sym typeface="Consolas"/>
              </a:rPr>
              <a:t> </a:t>
            </a:r>
            <a:r>
              <a:rPr lang="en" sz="1200">
                <a:solidFill>
                  <a:srgbClr val="9900FF"/>
                </a:solidFill>
                <a:latin typeface="Consolas"/>
                <a:ea typeface="Consolas"/>
                <a:cs typeface="Consolas"/>
                <a:sym typeface="Consolas"/>
              </a:rPr>
              <a:t>' fox'</a:t>
            </a:r>
            <a:r>
              <a:rPr lang="en" sz="1200">
                <a:solidFill>
                  <a:schemeClr val="dk1"/>
                </a:solidFill>
                <a:latin typeface="Consolas"/>
                <a:ea typeface="Consolas"/>
                <a:cs typeface="Consolas"/>
                <a:sym typeface="Consolas"/>
              </a:rPr>
              <a:t> at 44.2,36 25.3x17</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Box</a:t>
            </a:r>
            <a:r>
              <a:rPr lang="en" sz="1200">
                <a:solidFill>
                  <a:schemeClr val="dk1"/>
                </a:solidFill>
                <a:latin typeface="Consolas"/>
                <a:ea typeface="Consolas"/>
                <a:cs typeface="Consolas"/>
                <a:sym typeface="Consolas"/>
              </a:rPr>
              <a:t> (block-flow children-inline) at 80,-6 20x18</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LineBox</a:t>
            </a:r>
            <a:r>
              <a:rPr lang="en" sz="1200">
                <a:solidFill>
                  <a:schemeClr val="dk1"/>
                </a:solidFill>
                <a:latin typeface="Consolas"/>
                <a:ea typeface="Consolas"/>
                <a:cs typeface="Consolas"/>
                <a:sym typeface="Consolas"/>
              </a:rPr>
              <a:t> at 0,0 39.125x18</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Text</a:t>
            </a:r>
            <a:r>
              <a:rPr lang="en" sz="1200">
                <a:solidFill>
                  <a:schemeClr val="dk1"/>
                </a:solidFill>
                <a:latin typeface="Consolas"/>
                <a:ea typeface="Consolas"/>
                <a:cs typeface="Consolas"/>
                <a:sym typeface="Consolas"/>
              </a:rPr>
              <a:t> </a:t>
            </a:r>
            <a:r>
              <a:rPr lang="en" sz="1200">
                <a:solidFill>
                  <a:srgbClr val="9900FF"/>
                </a:solidFill>
                <a:latin typeface="Consolas"/>
                <a:ea typeface="Consolas"/>
                <a:cs typeface="Consolas"/>
                <a:sym typeface="Consolas"/>
              </a:rPr>
              <a:t>'jumps'</a:t>
            </a:r>
            <a:r>
              <a:rPr lang="en" sz="1200">
                <a:solidFill>
                  <a:schemeClr val="dk1"/>
                </a:solidFill>
                <a:latin typeface="Consolas"/>
                <a:ea typeface="Consolas"/>
                <a:cs typeface="Consolas"/>
                <a:sym typeface="Consolas"/>
              </a:rPr>
              <a:t> at 0,0 39.125x17</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rgbClr val="0000FF"/>
              </a:solidFill>
              <a:latin typeface="Consolas"/>
              <a:ea typeface="Consolas"/>
              <a:cs typeface="Consolas"/>
              <a:sym typeface="Consolas"/>
            </a:endParaRPr>
          </a:p>
        </p:txBody>
      </p:sp>
      <p:pic>
        <p:nvPicPr>
          <p:cNvPr id="871" name="Google Shape;871;p49"/>
          <p:cNvPicPr preferRelativeResize="0"/>
          <p:nvPr/>
        </p:nvPicPr>
        <p:blipFill>
          <a:blip r:embed="rId3">
            <a:alphaModFix/>
          </a:blip>
          <a:stretch>
            <a:fillRect/>
          </a:stretch>
        </p:blipFill>
        <p:spPr>
          <a:xfrm>
            <a:off x="6477000" y="3276600"/>
            <a:ext cx="2200275" cy="1133475"/>
          </a:xfrm>
          <a:prstGeom prst="rect">
            <a:avLst/>
          </a:prstGeom>
          <a:noFill/>
          <a:ln>
            <a:noFill/>
          </a:ln>
        </p:spPr>
      </p:pic>
      <p:sp>
        <p:nvSpPr>
          <p:cNvPr id="872" name="Google Shape;872;p49"/>
          <p:cNvSpPr txBox="1"/>
          <p:nvPr/>
        </p:nvSpPr>
        <p:spPr>
          <a:xfrm>
            <a:off x="6629400" y="1219200"/>
            <a:ext cx="1828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fragment tree</a:t>
            </a:r>
            <a:endParaRPr i="1" sz="1800">
              <a:latin typeface="Droid Serif"/>
              <a:ea typeface="Droid Serif"/>
              <a:cs typeface="Droid Serif"/>
              <a:sym typeface="Droid Serif"/>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50"/>
          <p:cNvSpPr/>
          <p:nvPr/>
        </p:nvSpPr>
        <p:spPr>
          <a:xfrm>
            <a:off x="2362200" y="2743200"/>
            <a:ext cx="762000" cy="2286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 — example</a:t>
            </a:r>
            <a:endParaRPr b="1" sz="3600">
              <a:solidFill>
                <a:srgbClr val="434343"/>
              </a:solidFill>
              <a:latin typeface="Droid Sans"/>
              <a:ea typeface="Droid Sans"/>
              <a:cs typeface="Droid Sans"/>
              <a:sym typeface="Droid Sans"/>
            </a:endParaRPr>
          </a:p>
        </p:txBody>
      </p:sp>
      <p:sp>
        <p:nvSpPr>
          <p:cNvPr id="880" name="Google Shape;880;p50"/>
          <p:cNvSpPr txBox="1"/>
          <p:nvPr/>
        </p:nvSpPr>
        <p:spPr>
          <a:xfrm>
            <a:off x="609600" y="1219200"/>
            <a:ext cx="5791200" cy="3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FF"/>
                </a:solidFill>
                <a:latin typeface="Consolas"/>
                <a:ea typeface="Consolas"/>
                <a:cs typeface="Consolas"/>
                <a:sym typeface="Consolas"/>
              </a:rPr>
              <a:t>Box</a:t>
            </a:r>
            <a:r>
              <a:rPr lang="en" sz="1200">
                <a:solidFill>
                  <a:schemeClr val="dk1"/>
                </a:solidFill>
                <a:latin typeface="Consolas"/>
                <a:ea typeface="Consolas"/>
                <a:cs typeface="Consolas"/>
                <a:sym typeface="Consolas"/>
              </a:rPr>
              <a:t> (block-flow) at 0,0 100x12</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Box</a:t>
            </a:r>
            <a:r>
              <a:rPr lang="en" sz="1200">
                <a:solidFill>
                  <a:schemeClr val="dk1"/>
                </a:solidFill>
                <a:latin typeface="Consolas"/>
                <a:ea typeface="Consolas"/>
                <a:cs typeface="Consolas"/>
                <a:sym typeface="Consolas"/>
              </a:rPr>
              <a:t> (block-flow children-inline) at 0,0 100x54</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LineBox</a:t>
            </a:r>
            <a:r>
              <a:rPr lang="en" sz="1200">
                <a:solidFill>
                  <a:schemeClr val="dk1"/>
                </a:solidFill>
                <a:latin typeface="Consolas"/>
                <a:ea typeface="Consolas"/>
                <a:cs typeface="Consolas"/>
                <a:sym typeface="Consolas"/>
              </a:rPr>
              <a:t> at 24.9,0 0x18</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Box</a:t>
            </a:r>
            <a:r>
              <a:rPr lang="en" sz="1200">
                <a:solidFill>
                  <a:schemeClr val="dk1"/>
                </a:solidFill>
                <a:latin typeface="Consolas"/>
                <a:ea typeface="Consolas"/>
                <a:cs typeface="Consolas"/>
                <a:sym typeface="Consolas"/>
              </a:rPr>
              <a:t> (floating block-flow children-inline) at 0,0 24.9x34</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LineBox</a:t>
            </a:r>
            <a:r>
              <a:rPr lang="en" sz="1200">
                <a:solidFill>
                  <a:schemeClr val="dk1"/>
                </a:solidFill>
                <a:latin typeface="Consolas"/>
                <a:ea typeface="Consolas"/>
                <a:cs typeface="Consolas"/>
                <a:sym typeface="Consolas"/>
              </a:rPr>
              <a:t> at 8,8 8.9x18</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Text</a:t>
            </a:r>
            <a:r>
              <a:rPr lang="en" sz="1200">
                <a:solidFill>
                  <a:schemeClr val="dk1"/>
                </a:solidFill>
                <a:latin typeface="Consolas"/>
                <a:ea typeface="Consolas"/>
                <a:cs typeface="Consolas"/>
                <a:sym typeface="Consolas"/>
              </a:rPr>
              <a:t> </a:t>
            </a:r>
            <a:r>
              <a:rPr lang="en" sz="1200">
                <a:solidFill>
                  <a:srgbClr val="9900FF"/>
                </a:solidFill>
                <a:latin typeface="Consolas"/>
                <a:ea typeface="Consolas"/>
                <a:cs typeface="Consolas"/>
                <a:sym typeface="Consolas"/>
              </a:rPr>
              <a:t>'F'</a:t>
            </a:r>
            <a:r>
              <a:rPr lang="en" sz="1200">
                <a:solidFill>
                  <a:schemeClr val="dk1"/>
                </a:solidFill>
                <a:latin typeface="Consolas"/>
                <a:ea typeface="Consolas"/>
                <a:cs typeface="Consolas"/>
                <a:sym typeface="Consolas"/>
              </a:rPr>
              <a:t> at 8,8 8.9x17</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Text</a:t>
            </a:r>
            <a:r>
              <a:rPr lang="en" sz="1200">
                <a:solidFill>
                  <a:schemeClr val="dk1"/>
                </a:solidFill>
                <a:latin typeface="Consolas"/>
                <a:ea typeface="Consolas"/>
                <a:cs typeface="Consolas"/>
                <a:sym typeface="Consolas"/>
              </a:rPr>
              <a:t> </a:t>
            </a:r>
            <a:r>
              <a:rPr lang="en" sz="1200">
                <a:solidFill>
                  <a:srgbClr val="9900FF"/>
                </a:solidFill>
                <a:latin typeface="Consolas"/>
                <a:ea typeface="Consolas"/>
                <a:cs typeface="Consolas"/>
                <a:sym typeface="Consolas"/>
              </a:rPr>
              <a:t>'\n'</a:t>
            </a:r>
            <a:r>
              <a:rPr lang="en" sz="1200">
                <a:solidFill>
                  <a:schemeClr val="dk1"/>
                </a:solidFill>
                <a:latin typeface="Consolas"/>
                <a:ea typeface="Consolas"/>
                <a:cs typeface="Consolas"/>
                <a:sym typeface="Consolas"/>
              </a:rPr>
              <a:t> at 24.9,0 0x17</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LineBox</a:t>
            </a:r>
            <a:r>
              <a:rPr lang="en" sz="1200">
                <a:solidFill>
                  <a:schemeClr val="dk1"/>
                </a:solidFill>
                <a:latin typeface="Consolas"/>
                <a:ea typeface="Consolas"/>
                <a:cs typeface="Consolas"/>
                <a:sym typeface="Consolas"/>
              </a:rPr>
              <a:t> at 24.9,18 67.1x18</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Text</a:t>
            </a:r>
            <a:r>
              <a:rPr lang="en" sz="1200">
                <a:solidFill>
                  <a:schemeClr val="dk1"/>
                </a:solidFill>
                <a:latin typeface="Consolas"/>
                <a:ea typeface="Consolas"/>
                <a:cs typeface="Consolas"/>
                <a:sym typeface="Consolas"/>
              </a:rPr>
              <a:t> </a:t>
            </a:r>
            <a:r>
              <a:rPr lang="en" sz="1200">
                <a:solidFill>
                  <a:srgbClr val="9900FF"/>
                </a:solidFill>
                <a:latin typeface="Consolas"/>
                <a:ea typeface="Consolas"/>
                <a:cs typeface="Consolas"/>
                <a:sym typeface="Consolas"/>
              </a:rPr>
              <a:t>'The '</a:t>
            </a:r>
            <a:r>
              <a:rPr lang="en" sz="1200">
                <a:solidFill>
                  <a:schemeClr val="dk1"/>
                </a:solidFill>
                <a:latin typeface="Consolas"/>
                <a:ea typeface="Consolas"/>
                <a:cs typeface="Consolas"/>
                <a:sym typeface="Consolas"/>
              </a:rPr>
              <a:t> at 24.9,18 28.9x17</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Text</a:t>
            </a:r>
            <a:r>
              <a:rPr lang="en" sz="1200">
                <a:solidFill>
                  <a:schemeClr val="dk1"/>
                </a:solidFill>
                <a:latin typeface="Consolas"/>
                <a:ea typeface="Consolas"/>
                <a:cs typeface="Consolas"/>
                <a:sym typeface="Consolas"/>
              </a:rPr>
              <a:t> </a:t>
            </a:r>
            <a:r>
              <a:rPr lang="en" sz="1200">
                <a:solidFill>
                  <a:srgbClr val="9900FF"/>
                </a:solidFill>
                <a:latin typeface="Consolas"/>
                <a:ea typeface="Consolas"/>
                <a:cs typeface="Consolas"/>
                <a:sym typeface="Consolas"/>
              </a:rPr>
              <a:t>'quick'</a:t>
            </a:r>
            <a:r>
              <a:rPr lang="en" sz="1200">
                <a:solidFill>
                  <a:schemeClr val="dk1"/>
                </a:solidFill>
                <a:latin typeface="Consolas"/>
                <a:ea typeface="Consolas"/>
                <a:cs typeface="Consolas"/>
                <a:sym typeface="Consolas"/>
              </a:rPr>
              <a:t> at 53.8,18 38.25x17</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LineBox</a:t>
            </a:r>
            <a:r>
              <a:rPr lang="en" sz="1200">
                <a:solidFill>
                  <a:schemeClr val="dk1"/>
                </a:solidFill>
                <a:latin typeface="Consolas"/>
                <a:ea typeface="Consolas"/>
                <a:cs typeface="Consolas"/>
                <a:sym typeface="Consolas"/>
              </a:rPr>
              <a:t> at 0,36 69.5x18</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Text</a:t>
            </a:r>
            <a:r>
              <a:rPr lang="en" sz="1200">
                <a:solidFill>
                  <a:schemeClr val="dk1"/>
                </a:solidFill>
                <a:latin typeface="Consolas"/>
                <a:ea typeface="Consolas"/>
                <a:cs typeface="Consolas"/>
                <a:sym typeface="Consolas"/>
              </a:rPr>
              <a:t> </a:t>
            </a:r>
            <a:r>
              <a:rPr lang="en" sz="1200">
                <a:solidFill>
                  <a:srgbClr val="9900FF"/>
                </a:solidFill>
                <a:latin typeface="Consolas"/>
                <a:ea typeface="Consolas"/>
                <a:cs typeface="Consolas"/>
                <a:sym typeface="Consolas"/>
              </a:rPr>
              <a:t>'brown'</a:t>
            </a:r>
            <a:r>
              <a:rPr lang="en" sz="1200">
                <a:solidFill>
                  <a:schemeClr val="dk1"/>
                </a:solidFill>
                <a:latin typeface="Consolas"/>
                <a:ea typeface="Consolas"/>
                <a:cs typeface="Consolas"/>
                <a:sym typeface="Consolas"/>
              </a:rPr>
              <a:t> at 0,36 44.2x17</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Text</a:t>
            </a:r>
            <a:r>
              <a:rPr lang="en" sz="1200">
                <a:solidFill>
                  <a:schemeClr val="dk1"/>
                </a:solidFill>
                <a:latin typeface="Consolas"/>
                <a:ea typeface="Consolas"/>
                <a:cs typeface="Consolas"/>
                <a:sym typeface="Consolas"/>
              </a:rPr>
              <a:t> </a:t>
            </a:r>
            <a:r>
              <a:rPr lang="en" sz="1200">
                <a:solidFill>
                  <a:srgbClr val="9900FF"/>
                </a:solidFill>
                <a:latin typeface="Consolas"/>
                <a:ea typeface="Consolas"/>
                <a:cs typeface="Consolas"/>
                <a:sym typeface="Consolas"/>
              </a:rPr>
              <a:t>' fox'</a:t>
            </a:r>
            <a:r>
              <a:rPr lang="en" sz="1200">
                <a:solidFill>
                  <a:schemeClr val="dk1"/>
                </a:solidFill>
                <a:latin typeface="Consolas"/>
                <a:ea typeface="Consolas"/>
                <a:cs typeface="Consolas"/>
                <a:sym typeface="Consolas"/>
              </a:rPr>
              <a:t> at 44.2,36 25.3x17</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Box</a:t>
            </a:r>
            <a:r>
              <a:rPr lang="en" sz="1200">
                <a:solidFill>
                  <a:schemeClr val="dk1"/>
                </a:solidFill>
                <a:latin typeface="Consolas"/>
                <a:ea typeface="Consolas"/>
                <a:cs typeface="Consolas"/>
                <a:sym typeface="Consolas"/>
              </a:rPr>
              <a:t> (block-flow children-inline) at 80,-6 20x18</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LineBox</a:t>
            </a:r>
            <a:r>
              <a:rPr lang="en" sz="1200">
                <a:solidFill>
                  <a:schemeClr val="dk1"/>
                </a:solidFill>
                <a:latin typeface="Consolas"/>
                <a:ea typeface="Consolas"/>
                <a:cs typeface="Consolas"/>
                <a:sym typeface="Consolas"/>
              </a:rPr>
              <a:t> at 0,0 39.125x18</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Text</a:t>
            </a:r>
            <a:r>
              <a:rPr lang="en" sz="1200">
                <a:solidFill>
                  <a:schemeClr val="dk1"/>
                </a:solidFill>
                <a:latin typeface="Consolas"/>
                <a:ea typeface="Consolas"/>
                <a:cs typeface="Consolas"/>
                <a:sym typeface="Consolas"/>
              </a:rPr>
              <a:t> </a:t>
            </a:r>
            <a:r>
              <a:rPr lang="en" sz="1200">
                <a:solidFill>
                  <a:srgbClr val="9900FF"/>
                </a:solidFill>
                <a:latin typeface="Consolas"/>
                <a:ea typeface="Consolas"/>
                <a:cs typeface="Consolas"/>
                <a:sym typeface="Consolas"/>
              </a:rPr>
              <a:t>'jumps'</a:t>
            </a:r>
            <a:r>
              <a:rPr lang="en" sz="1200">
                <a:solidFill>
                  <a:schemeClr val="dk1"/>
                </a:solidFill>
                <a:latin typeface="Consolas"/>
                <a:ea typeface="Consolas"/>
                <a:cs typeface="Consolas"/>
                <a:sym typeface="Consolas"/>
              </a:rPr>
              <a:t> at 0,0 39.125x17</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rgbClr val="0000FF"/>
              </a:solidFill>
              <a:latin typeface="Consolas"/>
              <a:ea typeface="Consolas"/>
              <a:cs typeface="Consolas"/>
              <a:sym typeface="Consolas"/>
            </a:endParaRPr>
          </a:p>
        </p:txBody>
      </p:sp>
      <p:pic>
        <p:nvPicPr>
          <p:cNvPr id="881" name="Google Shape;881;p50"/>
          <p:cNvPicPr preferRelativeResize="0"/>
          <p:nvPr/>
        </p:nvPicPr>
        <p:blipFill>
          <a:blip r:embed="rId3">
            <a:alphaModFix/>
          </a:blip>
          <a:stretch>
            <a:fillRect/>
          </a:stretch>
        </p:blipFill>
        <p:spPr>
          <a:xfrm>
            <a:off x="6477000" y="3276600"/>
            <a:ext cx="2200275" cy="1133475"/>
          </a:xfrm>
          <a:prstGeom prst="rect">
            <a:avLst/>
          </a:prstGeom>
          <a:noFill/>
          <a:ln>
            <a:noFill/>
          </a:ln>
        </p:spPr>
      </p:pic>
      <p:sp>
        <p:nvSpPr>
          <p:cNvPr id="882" name="Google Shape;882;p50"/>
          <p:cNvSpPr txBox="1"/>
          <p:nvPr/>
        </p:nvSpPr>
        <p:spPr>
          <a:xfrm>
            <a:off x="6629400" y="1219200"/>
            <a:ext cx="1828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fragment tree</a:t>
            </a:r>
            <a:endParaRPr i="1" sz="1800">
              <a:latin typeface="Droid Serif"/>
              <a:ea typeface="Droid Serif"/>
              <a:cs typeface="Droid Serif"/>
              <a:sym typeface="Droid Serif"/>
            </a:endParaRPr>
          </a:p>
        </p:txBody>
      </p:sp>
      <p:cxnSp>
        <p:nvCxnSpPr>
          <p:cNvPr id="883" name="Google Shape;883;p50"/>
          <p:cNvCxnSpPr/>
          <p:nvPr/>
        </p:nvCxnSpPr>
        <p:spPr>
          <a:xfrm>
            <a:off x="6469825" y="3319600"/>
            <a:ext cx="457200" cy="381000"/>
          </a:xfrm>
          <a:prstGeom prst="straightConnector1">
            <a:avLst/>
          </a:prstGeom>
          <a:noFill/>
          <a:ln cap="flat" cmpd="sng" w="19050">
            <a:solidFill>
              <a:srgbClr val="FF0000"/>
            </a:solidFill>
            <a:prstDash val="solid"/>
            <a:round/>
            <a:headEnd len="med" w="med" type="oval"/>
            <a:tailEnd len="med" w="med" type="triangle"/>
          </a:ln>
        </p:spPr>
      </p:cxnSp>
      <p:sp>
        <p:nvSpPr>
          <p:cNvPr id="884" name="Google Shape;884;p50"/>
          <p:cNvSpPr/>
          <p:nvPr/>
        </p:nvSpPr>
        <p:spPr>
          <a:xfrm>
            <a:off x="6934200" y="3657600"/>
            <a:ext cx="533400" cy="30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0"/>
          <p:cNvSpPr/>
          <p:nvPr/>
        </p:nvSpPr>
        <p:spPr>
          <a:xfrm>
            <a:off x="1143000" y="2743200"/>
            <a:ext cx="2667000" cy="228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51"/>
          <p:cNvSpPr/>
          <p:nvPr/>
        </p:nvSpPr>
        <p:spPr>
          <a:xfrm>
            <a:off x="3810000" y="3657600"/>
            <a:ext cx="533400" cy="2286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1"/>
          <p:cNvSpPr txBox="1"/>
          <p:nvPr/>
        </p:nvSpPr>
        <p:spPr>
          <a:xfrm>
            <a:off x="609600" y="1219200"/>
            <a:ext cx="5791200" cy="3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FF"/>
                </a:solidFill>
                <a:latin typeface="Consolas"/>
                <a:ea typeface="Consolas"/>
                <a:cs typeface="Consolas"/>
                <a:sym typeface="Consolas"/>
              </a:rPr>
              <a:t>Box</a:t>
            </a:r>
            <a:r>
              <a:rPr lang="en" sz="1200">
                <a:solidFill>
                  <a:schemeClr val="dk1"/>
                </a:solidFill>
                <a:latin typeface="Consolas"/>
                <a:ea typeface="Consolas"/>
                <a:cs typeface="Consolas"/>
                <a:sym typeface="Consolas"/>
              </a:rPr>
              <a:t> (block-flow) at 0,0 100x12</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Box</a:t>
            </a:r>
            <a:r>
              <a:rPr lang="en" sz="1200">
                <a:solidFill>
                  <a:schemeClr val="dk1"/>
                </a:solidFill>
                <a:latin typeface="Consolas"/>
                <a:ea typeface="Consolas"/>
                <a:cs typeface="Consolas"/>
                <a:sym typeface="Consolas"/>
              </a:rPr>
              <a:t> (block-flow children-inline) at 0,0 100x54</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LineBox</a:t>
            </a:r>
            <a:r>
              <a:rPr lang="en" sz="1200">
                <a:solidFill>
                  <a:schemeClr val="dk1"/>
                </a:solidFill>
                <a:latin typeface="Consolas"/>
                <a:ea typeface="Consolas"/>
                <a:cs typeface="Consolas"/>
                <a:sym typeface="Consolas"/>
              </a:rPr>
              <a:t> at 24.9,0 0x18</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Box</a:t>
            </a:r>
            <a:r>
              <a:rPr lang="en" sz="1200">
                <a:solidFill>
                  <a:schemeClr val="dk1"/>
                </a:solidFill>
                <a:latin typeface="Consolas"/>
                <a:ea typeface="Consolas"/>
                <a:cs typeface="Consolas"/>
                <a:sym typeface="Consolas"/>
              </a:rPr>
              <a:t> (floating block-flow children-inline) at 0,0 24.9x34</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LineBox</a:t>
            </a:r>
            <a:r>
              <a:rPr lang="en" sz="1200">
                <a:solidFill>
                  <a:schemeClr val="dk1"/>
                </a:solidFill>
                <a:latin typeface="Consolas"/>
                <a:ea typeface="Consolas"/>
                <a:cs typeface="Consolas"/>
                <a:sym typeface="Consolas"/>
              </a:rPr>
              <a:t> at 8,8 8.9x18</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Text</a:t>
            </a:r>
            <a:r>
              <a:rPr lang="en" sz="1200">
                <a:solidFill>
                  <a:schemeClr val="dk1"/>
                </a:solidFill>
                <a:latin typeface="Consolas"/>
                <a:ea typeface="Consolas"/>
                <a:cs typeface="Consolas"/>
                <a:sym typeface="Consolas"/>
              </a:rPr>
              <a:t> </a:t>
            </a:r>
            <a:r>
              <a:rPr lang="en" sz="1200">
                <a:solidFill>
                  <a:srgbClr val="9900FF"/>
                </a:solidFill>
                <a:latin typeface="Consolas"/>
                <a:ea typeface="Consolas"/>
                <a:cs typeface="Consolas"/>
                <a:sym typeface="Consolas"/>
              </a:rPr>
              <a:t>'F'</a:t>
            </a:r>
            <a:r>
              <a:rPr lang="en" sz="1200">
                <a:solidFill>
                  <a:schemeClr val="dk1"/>
                </a:solidFill>
                <a:latin typeface="Consolas"/>
                <a:ea typeface="Consolas"/>
                <a:cs typeface="Consolas"/>
                <a:sym typeface="Consolas"/>
              </a:rPr>
              <a:t> at 8,8 8.9x17</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Text</a:t>
            </a:r>
            <a:r>
              <a:rPr lang="en" sz="1200">
                <a:solidFill>
                  <a:schemeClr val="dk1"/>
                </a:solidFill>
                <a:latin typeface="Consolas"/>
                <a:ea typeface="Consolas"/>
                <a:cs typeface="Consolas"/>
                <a:sym typeface="Consolas"/>
              </a:rPr>
              <a:t> </a:t>
            </a:r>
            <a:r>
              <a:rPr lang="en" sz="1200">
                <a:solidFill>
                  <a:srgbClr val="9900FF"/>
                </a:solidFill>
                <a:latin typeface="Consolas"/>
                <a:ea typeface="Consolas"/>
                <a:cs typeface="Consolas"/>
                <a:sym typeface="Consolas"/>
              </a:rPr>
              <a:t>'\n'</a:t>
            </a:r>
            <a:r>
              <a:rPr lang="en" sz="1200">
                <a:solidFill>
                  <a:schemeClr val="dk1"/>
                </a:solidFill>
                <a:latin typeface="Consolas"/>
                <a:ea typeface="Consolas"/>
                <a:cs typeface="Consolas"/>
                <a:sym typeface="Consolas"/>
              </a:rPr>
              <a:t> at 24.9,0 0x17</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LineBox</a:t>
            </a:r>
            <a:r>
              <a:rPr lang="en" sz="1200">
                <a:solidFill>
                  <a:schemeClr val="dk1"/>
                </a:solidFill>
                <a:latin typeface="Consolas"/>
                <a:ea typeface="Consolas"/>
                <a:cs typeface="Consolas"/>
                <a:sym typeface="Consolas"/>
              </a:rPr>
              <a:t> at 24.9,18 67.1x18</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Text</a:t>
            </a:r>
            <a:r>
              <a:rPr lang="en" sz="1200">
                <a:solidFill>
                  <a:schemeClr val="dk1"/>
                </a:solidFill>
                <a:latin typeface="Consolas"/>
                <a:ea typeface="Consolas"/>
                <a:cs typeface="Consolas"/>
                <a:sym typeface="Consolas"/>
              </a:rPr>
              <a:t> </a:t>
            </a:r>
            <a:r>
              <a:rPr lang="en" sz="1200">
                <a:solidFill>
                  <a:srgbClr val="9900FF"/>
                </a:solidFill>
                <a:latin typeface="Consolas"/>
                <a:ea typeface="Consolas"/>
                <a:cs typeface="Consolas"/>
                <a:sym typeface="Consolas"/>
              </a:rPr>
              <a:t>'The '</a:t>
            </a:r>
            <a:r>
              <a:rPr lang="en" sz="1200">
                <a:solidFill>
                  <a:schemeClr val="dk1"/>
                </a:solidFill>
                <a:latin typeface="Consolas"/>
                <a:ea typeface="Consolas"/>
                <a:cs typeface="Consolas"/>
                <a:sym typeface="Consolas"/>
              </a:rPr>
              <a:t> at 24.9,18 28.9x17</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Text</a:t>
            </a:r>
            <a:r>
              <a:rPr lang="en" sz="1200">
                <a:solidFill>
                  <a:schemeClr val="dk1"/>
                </a:solidFill>
                <a:latin typeface="Consolas"/>
                <a:ea typeface="Consolas"/>
                <a:cs typeface="Consolas"/>
                <a:sym typeface="Consolas"/>
              </a:rPr>
              <a:t> </a:t>
            </a:r>
            <a:r>
              <a:rPr lang="en" sz="1200">
                <a:solidFill>
                  <a:srgbClr val="9900FF"/>
                </a:solidFill>
                <a:latin typeface="Consolas"/>
                <a:ea typeface="Consolas"/>
                <a:cs typeface="Consolas"/>
                <a:sym typeface="Consolas"/>
              </a:rPr>
              <a:t>'quick'</a:t>
            </a:r>
            <a:r>
              <a:rPr lang="en" sz="1200">
                <a:solidFill>
                  <a:schemeClr val="dk1"/>
                </a:solidFill>
                <a:latin typeface="Consolas"/>
                <a:ea typeface="Consolas"/>
                <a:cs typeface="Consolas"/>
                <a:sym typeface="Consolas"/>
              </a:rPr>
              <a:t> at 53.8,18 38.25x17</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LineBox</a:t>
            </a:r>
            <a:r>
              <a:rPr lang="en" sz="1200">
                <a:solidFill>
                  <a:schemeClr val="dk1"/>
                </a:solidFill>
                <a:latin typeface="Consolas"/>
                <a:ea typeface="Consolas"/>
                <a:cs typeface="Consolas"/>
                <a:sym typeface="Consolas"/>
              </a:rPr>
              <a:t> at 0,36 69.5x18</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Text</a:t>
            </a:r>
            <a:r>
              <a:rPr lang="en" sz="1200">
                <a:solidFill>
                  <a:schemeClr val="dk1"/>
                </a:solidFill>
                <a:latin typeface="Consolas"/>
                <a:ea typeface="Consolas"/>
                <a:cs typeface="Consolas"/>
                <a:sym typeface="Consolas"/>
              </a:rPr>
              <a:t> </a:t>
            </a:r>
            <a:r>
              <a:rPr lang="en" sz="1200">
                <a:solidFill>
                  <a:srgbClr val="9900FF"/>
                </a:solidFill>
                <a:latin typeface="Consolas"/>
                <a:ea typeface="Consolas"/>
                <a:cs typeface="Consolas"/>
                <a:sym typeface="Consolas"/>
              </a:rPr>
              <a:t>'brown'</a:t>
            </a:r>
            <a:r>
              <a:rPr lang="en" sz="1200">
                <a:solidFill>
                  <a:schemeClr val="dk1"/>
                </a:solidFill>
                <a:latin typeface="Consolas"/>
                <a:ea typeface="Consolas"/>
                <a:cs typeface="Consolas"/>
                <a:sym typeface="Consolas"/>
              </a:rPr>
              <a:t> at 0,36 44.2x17</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Text</a:t>
            </a:r>
            <a:r>
              <a:rPr lang="en" sz="1200">
                <a:solidFill>
                  <a:schemeClr val="dk1"/>
                </a:solidFill>
                <a:latin typeface="Consolas"/>
                <a:ea typeface="Consolas"/>
                <a:cs typeface="Consolas"/>
                <a:sym typeface="Consolas"/>
              </a:rPr>
              <a:t> </a:t>
            </a:r>
            <a:r>
              <a:rPr lang="en" sz="1200">
                <a:solidFill>
                  <a:srgbClr val="9900FF"/>
                </a:solidFill>
                <a:latin typeface="Consolas"/>
                <a:ea typeface="Consolas"/>
                <a:cs typeface="Consolas"/>
                <a:sym typeface="Consolas"/>
              </a:rPr>
              <a:t>' fox'</a:t>
            </a:r>
            <a:r>
              <a:rPr lang="en" sz="1200">
                <a:solidFill>
                  <a:schemeClr val="dk1"/>
                </a:solidFill>
                <a:latin typeface="Consolas"/>
                <a:ea typeface="Consolas"/>
                <a:cs typeface="Consolas"/>
                <a:sym typeface="Consolas"/>
              </a:rPr>
              <a:t> at 44.2,36 25.3x17</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Box</a:t>
            </a:r>
            <a:r>
              <a:rPr lang="en" sz="1200">
                <a:solidFill>
                  <a:schemeClr val="dk1"/>
                </a:solidFill>
                <a:latin typeface="Consolas"/>
                <a:ea typeface="Consolas"/>
                <a:cs typeface="Consolas"/>
                <a:sym typeface="Consolas"/>
              </a:rPr>
              <a:t> (block-flow children-inline) at 80,-6 20x18</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LineBox</a:t>
            </a:r>
            <a:r>
              <a:rPr lang="en" sz="1200">
                <a:solidFill>
                  <a:schemeClr val="dk1"/>
                </a:solidFill>
                <a:latin typeface="Consolas"/>
                <a:ea typeface="Consolas"/>
                <a:cs typeface="Consolas"/>
                <a:sym typeface="Consolas"/>
              </a:rPr>
              <a:t> at 0,0 39.125x18</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Text</a:t>
            </a:r>
            <a:r>
              <a:rPr lang="en" sz="1200">
                <a:solidFill>
                  <a:schemeClr val="dk1"/>
                </a:solidFill>
                <a:latin typeface="Consolas"/>
                <a:ea typeface="Consolas"/>
                <a:cs typeface="Consolas"/>
                <a:sym typeface="Consolas"/>
              </a:rPr>
              <a:t> </a:t>
            </a:r>
            <a:r>
              <a:rPr lang="en" sz="1200">
                <a:solidFill>
                  <a:srgbClr val="9900FF"/>
                </a:solidFill>
                <a:latin typeface="Consolas"/>
                <a:ea typeface="Consolas"/>
                <a:cs typeface="Consolas"/>
                <a:sym typeface="Consolas"/>
              </a:rPr>
              <a:t>'jumps'</a:t>
            </a:r>
            <a:r>
              <a:rPr lang="en" sz="1200">
                <a:solidFill>
                  <a:schemeClr val="dk1"/>
                </a:solidFill>
                <a:latin typeface="Consolas"/>
                <a:ea typeface="Consolas"/>
                <a:cs typeface="Consolas"/>
                <a:sym typeface="Consolas"/>
              </a:rPr>
              <a:t> at 0,0 39.125x17</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rgbClr val="0000FF"/>
              </a:solidFill>
              <a:latin typeface="Consolas"/>
              <a:ea typeface="Consolas"/>
              <a:cs typeface="Consolas"/>
              <a:sym typeface="Consolas"/>
            </a:endParaRPr>
          </a:p>
        </p:txBody>
      </p:sp>
      <p:sp>
        <p:nvSpPr>
          <p:cNvPr id="892" name="Google Shape;892;p5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 — example</a:t>
            </a:r>
            <a:endParaRPr b="1" sz="3600">
              <a:solidFill>
                <a:srgbClr val="434343"/>
              </a:solidFill>
              <a:latin typeface="Droid Sans"/>
              <a:ea typeface="Droid Sans"/>
              <a:cs typeface="Droid Sans"/>
              <a:sym typeface="Droid Sans"/>
            </a:endParaRPr>
          </a:p>
        </p:txBody>
      </p:sp>
      <p:pic>
        <p:nvPicPr>
          <p:cNvPr id="894" name="Google Shape;894;p51"/>
          <p:cNvPicPr preferRelativeResize="0"/>
          <p:nvPr/>
        </p:nvPicPr>
        <p:blipFill>
          <a:blip r:embed="rId3">
            <a:alphaModFix/>
          </a:blip>
          <a:stretch>
            <a:fillRect/>
          </a:stretch>
        </p:blipFill>
        <p:spPr>
          <a:xfrm>
            <a:off x="6477000" y="3276600"/>
            <a:ext cx="2200275" cy="1133475"/>
          </a:xfrm>
          <a:prstGeom prst="rect">
            <a:avLst/>
          </a:prstGeom>
          <a:noFill/>
          <a:ln>
            <a:noFill/>
          </a:ln>
        </p:spPr>
      </p:pic>
      <p:sp>
        <p:nvSpPr>
          <p:cNvPr id="895" name="Google Shape;895;p51"/>
          <p:cNvSpPr txBox="1"/>
          <p:nvPr/>
        </p:nvSpPr>
        <p:spPr>
          <a:xfrm>
            <a:off x="6629400" y="1219200"/>
            <a:ext cx="1828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fragment tree</a:t>
            </a:r>
            <a:endParaRPr i="1" sz="1800">
              <a:latin typeface="Droid Serif"/>
              <a:ea typeface="Droid Serif"/>
              <a:cs typeface="Droid Serif"/>
              <a:sym typeface="Droid Serif"/>
            </a:endParaRPr>
          </a:p>
        </p:txBody>
      </p:sp>
      <p:cxnSp>
        <p:nvCxnSpPr>
          <p:cNvPr id="896" name="Google Shape;896;p51"/>
          <p:cNvCxnSpPr/>
          <p:nvPr/>
        </p:nvCxnSpPr>
        <p:spPr>
          <a:xfrm flipH="1" rot="10800000">
            <a:off x="6469825" y="3276700"/>
            <a:ext cx="1378800" cy="42900"/>
          </a:xfrm>
          <a:prstGeom prst="straightConnector1">
            <a:avLst/>
          </a:prstGeom>
          <a:noFill/>
          <a:ln cap="flat" cmpd="sng" w="19050">
            <a:solidFill>
              <a:srgbClr val="FF0000"/>
            </a:solidFill>
            <a:prstDash val="solid"/>
            <a:round/>
            <a:headEnd len="med" w="med" type="oval"/>
            <a:tailEnd len="med" w="med" type="triangle"/>
          </a:ln>
        </p:spPr>
      </p:cxnSp>
      <p:sp>
        <p:nvSpPr>
          <p:cNvPr id="897" name="Google Shape;897;p51"/>
          <p:cNvSpPr/>
          <p:nvPr/>
        </p:nvSpPr>
        <p:spPr>
          <a:xfrm>
            <a:off x="7848600" y="3276600"/>
            <a:ext cx="838200" cy="381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1"/>
          <p:cNvSpPr/>
          <p:nvPr/>
        </p:nvSpPr>
        <p:spPr>
          <a:xfrm>
            <a:off x="838200" y="3657600"/>
            <a:ext cx="4038600" cy="228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6"/>
          <p:cNvPicPr preferRelativeResize="0"/>
          <p:nvPr/>
        </p:nvPicPr>
        <p:blipFill>
          <a:blip r:embed="rId3">
            <a:alphaModFix/>
          </a:blip>
          <a:stretch>
            <a:fillRect/>
          </a:stretch>
        </p:blipFill>
        <p:spPr>
          <a:xfrm>
            <a:off x="367700" y="1257475"/>
            <a:ext cx="4771151" cy="3524210"/>
          </a:xfrm>
          <a:prstGeom prst="rect">
            <a:avLst/>
          </a:prstGeom>
          <a:noFill/>
          <a:ln>
            <a:noFill/>
          </a:ln>
        </p:spPr>
      </p:pic>
      <p:sp>
        <p:nvSpPr>
          <p:cNvPr id="97" name="Google Shape;97;p1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content</a:t>
            </a:r>
            <a:endParaRPr b="1" sz="3600">
              <a:solidFill>
                <a:srgbClr val="434343"/>
              </a:solidFill>
              <a:latin typeface="Droid Sans"/>
              <a:ea typeface="Droid Sans"/>
              <a:cs typeface="Droid Sans"/>
              <a:sym typeface="Droid Sans"/>
            </a:endParaRPr>
          </a:p>
        </p:txBody>
      </p:sp>
      <p:sp>
        <p:nvSpPr>
          <p:cNvPr id="99" name="Google Shape;99;p16"/>
          <p:cNvSpPr/>
          <p:nvPr/>
        </p:nvSpPr>
        <p:spPr>
          <a:xfrm>
            <a:off x="336175" y="1730425"/>
            <a:ext cx="4834200" cy="305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txBox="1"/>
          <p:nvPr/>
        </p:nvSpPr>
        <p:spPr>
          <a:xfrm>
            <a:off x="5450325" y="1297150"/>
            <a:ext cx="14607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NOT "content"</a:t>
            </a:r>
            <a:endParaRPr i="1">
              <a:latin typeface="Droid Serif"/>
              <a:ea typeface="Droid Serif"/>
              <a:cs typeface="Droid Serif"/>
              <a:sym typeface="Droid Serif"/>
            </a:endParaRPr>
          </a:p>
        </p:txBody>
      </p:sp>
      <p:sp>
        <p:nvSpPr>
          <p:cNvPr id="101" name="Google Shape;101;p16"/>
          <p:cNvSpPr/>
          <p:nvPr/>
        </p:nvSpPr>
        <p:spPr>
          <a:xfrm>
            <a:off x="5082150" y="1257475"/>
            <a:ext cx="314100" cy="490800"/>
          </a:xfrm>
          <a:prstGeom prst="rightBrace">
            <a:avLst>
              <a:gd fmla="val 8333" name="adj1"/>
              <a:gd fmla="val 54166"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txBox="1"/>
          <p:nvPr/>
        </p:nvSpPr>
        <p:spPr>
          <a:xfrm>
            <a:off x="5692675" y="1949000"/>
            <a:ext cx="2788800" cy="635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content::</a:t>
            </a:r>
            <a:r>
              <a:rPr b="1" lang="en" sz="1800">
                <a:latin typeface="Consolas"/>
                <a:ea typeface="Consolas"/>
                <a:cs typeface="Consolas"/>
                <a:sym typeface="Consolas"/>
              </a:rPr>
              <a:t>WebContents</a:t>
            </a:r>
            <a:endParaRPr b="1" sz="1800">
              <a:solidFill>
                <a:srgbClr val="0000FF"/>
              </a:solidFill>
              <a:latin typeface="Consolas"/>
              <a:ea typeface="Consolas"/>
              <a:cs typeface="Consolas"/>
              <a:sym typeface="Consolas"/>
            </a:endParaRPr>
          </a:p>
        </p:txBody>
      </p:sp>
      <p:cxnSp>
        <p:nvCxnSpPr>
          <p:cNvPr id="103" name="Google Shape;103;p16"/>
          <p:cNvCxnSpPr>
            <a:stCxn id="102" idx="1"/>
          </p:cNvCxnSpPr>
          <p:nvPr/>
        </p:nvCxnSpPr>
        <p:spPr>
          <a:xfrm rot="10800000">
            <a:off x="5170375" y="2264150"/>
            <a:ext cx="522300" cy="2400"/>
          </a:xfrm>
          <a:prstGeom prst="straightConnector1">
            <a:avLst/>
          </a:prstGeom>
          <a:noFill/>
          <a:ln cap="flat" cmpd="sng" w="28575">
            <a:solidFill>
              <a:srgbClr val="FF0000"/>
            </a:solidFill>
            <a:prstDash val="solid"/>
            <a:round/>
            <a:headEnd len="med" w="med" type="none"/>
            <a:tailEnd len="med" w="med" type="triangle"/>
          </a:ln>
        </p:spPr>
      </p:cxnSp>
      <p:cxnSp>
        <p:nvCxnSpPr>
          <p:cNvPr id="104" name="Google Shape;104;p16"/>
          <p:cNvCxnSpPr/>
          <p:nvPr/>
        </p:nvCxnSpPr>
        <p:spPr>
          <a:xfrm>
            <a:off x="6017500" y="2435275"/>
            <a:ext cx="0" cy="490800"/>
          </a:xfrm>
          <a:prstGeom prst="straightConnector1">
            <a:avLst/>
          </a:prstGeom>
          <a:noFill/>
          <a:ln cap="flat" cmpd="sng" w="19050">
            <a:solidFill>
              <a:schemeClr val="dk2"/>
            </a:solidFill>
            <a:prstDash val="solid"/>
            <a:round/>
            <a:headEnd len="med" w="med" type="oval"/>
            <a:tailEnd len="med" w="med" type="triangle"/>
          </a:ln>
        </p:spPr>
      </p:cxnSp>
      <p:sp>
        <p:nvSpPr>
          <p:cNvPr id="105" name="Google Shape;105;p16"/>
          <p:cNvSpPr/>
          <p:nvPr/>
        </p:nvSpPr>
        <p:spPr>
          <a:xfrm>
            <a:off x="5824700" y="2926075"/>
            <a:ext cx="2828400" cy="1780500"/>
          </a:xfrm>
          <a:prstGeom prst="frame">
            <a:avLst>
              <a:gd fmla="val 4864" name="adj1"/>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Droid Serif"/>
                <a:ea typeface="Droid Serif"/>
                <a:cs typeface="Droid Serif"/>
                <a:sym typeface="Droid Serif"/>
              </a:rPr>
              <a:t>sandboxed renderer process</a:t>
            </a:r>
            <a:endParaRPr/>
          </a:p>
        </p:txBody>
      </p:sp>
      <p:sp>
        <p:nvSpPr>
          <p:cNvPr id="106" name="Google Shape;106;p16"/>
          <p:cNvSpPr/>
          <p:nvPr/>
        </p:nvSpPr>
        <p:spPr>
          <a:xfrm>
            <a:off x="5999438" y="3404475"/>
            <a:ext cx="2175282" cy="1029888"/>
          </a:xfrm>
          <a:prstGeom prst="irregularSeal2">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Oswald"/>
                <a:ea typeface="Oswald"/>
                <a:cs typeface="Oswald"/>
                <a:sym typeface="Oswald"/>
              </a:rPr>
              <a:t>Blink</a:t>
            </a:r>
            <a:endParaRPr sz="2400">
              <a:latin typeface="Oswald"/>
              <a:ea typeface="Oswald"/>
              <a:cs typeface="Oswald"/>
              <a:sym typeface="Oswald"/>
            </a:endParaRPr>
          </a:p>
        </p:txBody>
      </p:sp>
      <p:sp>
        <p:nvSpPr>
          <p:cNvPr id="107" name="Google Shape;107;p16"/>
          <p:cNvSpPr/>
          <p:nvPr/>
        </p:nvSpPr>
        <p:spPr>
          <a:xfrm>
            <a:off x="7366619" y="3884319"/>
            <a:ext cx="1161702" cy="550044"/>
          </a:xfrm>
          <a:prstGeom prst="irregularSeal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Oswald"/>
                <a:ea typeface="Oswald"/>
                <a:cs typeface="Oswald"/>
                <a:sym typeface="Oswald"/>
              </a:rPr>
              <a:t>cc</a:t>
            </a:r>
            <a:endParaRPr sz="2400">
              <a:latin typeface="Oswald"/>
              <a:ea typeface="Oswald"/>
              <a:cs typeface="Oswald"/>
              <a:sym typeface="Oswa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52"/>
          <p:cNvSpPr txBox="1"/>
          <p:nvPr/>
        </p:nvSpPr>
        <p:spPr>
          <a:xfrm>
            <a:off x="1590700" y="2913500"/>
            <a:ext cx="5975100" cy="1824900"/>
          </a:xfrm>
          <a:prstGeom prst="rect">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Droid Sans"/>
                <a:ea typeface="Droid Sans"/>
                <a:cs typeface="Droid Sans"/>
                <a:sym typeface="Droid Sans"/>
              </a:rPr>
              <a:t>PaintArtifact</a:t>
            </a:r>
            <a:endParaRPr b="1">
              <a:solidFill>
                <a:srgbClr val="0000FF"/>
              </a:solidFill>
              <a:latin typeface="Droid Sans"/>
              <a:ea typeface="Droid Sans"/>
              <a:cs typeface="Droid Sans"/>
              <a:sym typeface="Droid Sans"/>
            </a:endParaRPr>
          </a:p>
        </p:txBody>
      </p:sp>
      <p:sp>
        <p:nvSpPr>
          <p:cNvPr id="904" name="Google Shape;904;p52"/>
          <p:cNvSpPr/>
          <p:nvPr/>
        </p:nvSpPr>
        <p:spPr>
          <a:xfrm>
            <a:off x="1811550" y="3075800"/>
            <a:ext cx="4267200" cy="1353300"/>
          </a:xfrm>
          <a:prstGeom prst="rec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paint</a:t>
            </a:r>
            <a:endParaRPr b="1" sz="3600">
              <a:solidFill>
                <a:srgbClr val="434343"/>
              </a:solidFill>
              <a:latin typeface="Droid Sans"/>
              <a:ea typeface="Droid Sans"/>
              <a:cs typeface="Droid Sans"/>
              <a:sym typeface="Droid Sans"/>
            </a:endParaRPr>
          </a:p>
        </p:txBody>
      </p:sp>
      <p:sp>
        <p:nvSpPr>
          <p:cNvPr id="907" name="Google Shape;907;p52"/>
          <p:cNvSpPr txBox="1"/>
          <p:nvPr/>
        </p:nvSpPr>
        <p:spPr>
          <a:xfrm>
            <a:off x="428600" y="1112100"/>
            <a:ext cx="34500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LocalFrameView::</a:t>
            </a:r>
            <a:r>
              <a:rPr b="1" lang="en" sz="1800">
                <a:latin typeface="Consolas"/>
                <a:ea typeface="Consolas"/>
                <a:cs typeface="Consolas"/>
                <a:sym typeface="Consolas"/>
              </a:rPr>
              <a:t>PaintTree</a:t>
            </a:r>
            <a:endParaRPr b="1" sz="1800">
              <a:solidFill>
                <a:srgbClr val="0000FF"/>
              </a:solidFill>
              <a:latin typeface="Consolas"/>
              <a:ea typeface="Consolas"/>
              <a:cs typeface="Consolas"/>
              <a:sym typeface="Consolas"/>
            </a:endParaRPr>
          </a:p>
        </p:txBody>
      </p:sp>
      <p:sp>
        <p:nvSpPr>
          <p:cNvPr id="908" name="Google Shape;908;p52"/>
          <p:cNvSpPr txBox="1"/>
          <p:nvPr/>
        </p:nvSpPr>
        <p:spPr>
          <a:xfrm>
            <a:off x="3481672" y="2125750"/>
            <a:ext cx="2299800" cy="403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PaintCanvas::</a:t>
            </a:r>
            <a:r>
              <a:rPr b="1" lang="en">
                <a:solidFill>
                  <a:srgbClr val="9900FF"/>
                </a:solidFill>
                <a:latin typeface="Consolas"/>
                <a:ea typeface="Consolas"/>
                <a:cs typeface="Consolas"/>
                <a:sym typeface="Consolas"/>
              </a:rPr>
              <a:t>drawRect</a:t>
            </a:r>
            <a:endParaRPr b="1">
              <a:solidFill>
                <a:srgbClr val="9900FF"/>
              </a:solidFill>
              <a:latin typeface="Consolas"/>
              <a:ea typeface="Consolas"/>
              <a:cs typeface="Consolas"/>
              <a:sym typeface="Consolas"/>
            </a:endParaRPr>
          </a:p>
        </p:txBody>
      </p:sp>
      <p:sp>
        <p:nvSpPr>
          <p:cNvPr id="909" name="Google Shape;909;p52"/>
          <p:cNvSpPr txBox="1"/>
          <p:nvPr/>
        </p:nvSpPr>
        <p:spPr>
          <a:xfrm>
            <a:off x="429400" y="1702350"/>
            <a:ext cx="685800" cy="304800"/>
          </a:xfrm>
          <a:prstGeom prst="rect">
            <a:avLst/>
          </a:prstGeom>
          <a:solidFill>
            <a:srgbClr val="EFEFEF"/>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910" name="Google Shape;910;p52"/>
          <p:cNvSpPr txBox="1"/>
          <p:nvPr/>
        </p:nvSpPr>
        <p:spPr>
          <a:xfrm>
            <a:off x="1344350" y="1702350"/>
            <a:ext cx="1665600" cy="9933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cxnSp>
        <p:nvCxnSpPr>
          <p:cNvPr id="911" name="Google Shape;911;p52"/>
          <p:cNvCxnSpPr>
            <a:stCxn id="909" idx="3"/>
          </p:cNvCxnSpPr>
          <p:nvPr/>
        </p:nvCxnSpPr>
        <p:spPr>
          <a:xfrm>
            <a:off x="1115200" y="1854750"/>
            <a:ext cx="285000" cy="12000"/>
          </a:xfrm>
          <a:prstGeom prst="straightConnector1">
            <a:avLst/>
          </a:prstGeom>
          <a:noFill/>
          <a:ln cap="flat" cmpd="sng" w="19050">
            <a:solidFill>
              <a:schemeClr val="dk2"/>
            </a:solidFill>
            <a:prstDash val="solid"/>
            <a:round/>
            <a:headEnd len="med" w="med" type="none"/>
            <a:tailEnd len="med" w="med" type="triangle"/>
          </a:ln>
        </p:spPr>
      </p:cxnSp>
      <p:cxnSp>
        <p:nvCxnSpPr>
          <p:cNvPr id="912" name="Google Shape;912;p52"/>
          <p:cNvCxnSpPr/>
          <p:nvPr/>
        </p:nvCxnSpPr>
        <p:spPr>
          <a:xfrm flipH="1" rot="-5400000">
            <a:off x="2388625" y="1843150"/>
            <a:ext cx="522900" cy="600"/>
          </a:xfrm>
          <a:prstGeom prst="curvedConnector3">
            <a:avLst>
              <a:gd fmla="val 50000" name="adj1"/>
            </a:avLst>
          </a:prstGeom>
          <a:noFill/>
          <a:ln cap="flat" cmpd="sng" w="19050">
            <a:solidFill>
              <a:schemeClr val="dk2"/>
            </a:solidFill>
            <a:prstDash val="solid"/>
            <a:round/>
            <a:headEnd len="med" w="med" type="none"/>
            <a:tailEnd len="med" w="med" type="triangle"/>
          </a:ln>
        </p:spPr>
      </p:cxnSp>
      <p:sp>
        <p:nvSpPr>
          <p:cNvPr id="913" name="Google Shape;913;p52"/>
          <p:cNvSpPr/>
          <p:nvPr/>
        </p:nvSpPr>
        <p:spPr>
          <a:xfrm>
            <a:off x="1997575" y="3252500"/>
            <a:ext cx="4267200" cy="1353300"/>
          </a:xfrm>
          <a:prstGeom prst="rec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2"/>
          <p:cNvSpPr/>
          <p:nvPr/>
        </p:nvSpPr>
        <p:spPr>
          <a:xfrm>
            <a:off x="2863675" y="3637000"/>
            <a:ext cx="2029800" cy="806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DrawRectOp</a:t>
            </a:r>
            <a:endParaRPr b="1">
              <a:solidFill>
                <a:srgbClr val="9900FF"/>
              </a:solidFill>
              <a:latin typeface="Consolas"/>
              <a:ea typeface="Consolas"/>
              <a:cs typeface="Consolas"/>
              <a:sym typeface="Consolas"/>
            </a:endParaRPr>
          </a:p>
          <a:p>
            <a:pPr indent="0" lvl="0" marL="0" rtl="0" algn="l">
              <a:spcBef>
                <a:spcPts val="0"/>
              </a:spcBef>
              <a:spcAft>
                <a:spcPts val="0"/>
              </a:spcAft>
              <a:buNone/>
            </a:pPr>
            <a:r>
              <a:rPr lang="en">
                <a:latin typeface="Droid Sans"/>
                <a:ea typeface="Droid Sans"/>
                <a:cs typeface="Droid Sans"/>
                <a:sym typeface="Droid Sans"/>
              </a:rPr>
              <a:t>- rect {x, y, w, h}</a:t>
            </a:r>
            <a:endParaRPr>
              <a:latin typeface="Droid Sans"/>
              <a:ea typeface="Droid Sans"/>
              <a:cs typeface="Droid Sans"/>
              <a:sym typeface="Droid Sans"/>
            </a:endParaRPr>
          </a:p>
          <a:p>
            <a:pPr indent="0" lvl="0" marL="0" rtl="0" algn="l">
              <a:spcBef>
                <a:spcPts val="0"/>
              </a:spcBef>
              <a:spcAft>
                <a:spcPts val="0"/>
              </a:spcAft>
              <a:buNone/>
            </a:pPr>
            <a:r>
              <a:rPr lang="en">
                <a:latin typeface="Droid Sans"/>
                <a:ea typeface="Droid Sans"/>
                <a:cs typeface="Droid Sans"/>
                <a:sym typeface="Droid Sans"/>
              </a:rPr>
              <a:t>- PaintFlags {color, …}</a:t>
            </a:r>
            <a:endParaRPr>
              <a:latin typeface="Droid Sans"/>
              <a:ea typeface="Droid Sans"/>
              <a:cs typeface="Droid Sans"/>
              <a:sym typeface="Droid Sans"/>
            </a:endParaRPr>
          </a:p>
        </p:txBody>
      </p:sp>
      <p:sp>
        <p:nvSpPr>
          <p:cNvPr id="915" name="Google Shape;915;p52"/>
          <p:cNvSpPr/>
          <p:nvPr/>
        </p:nvSpPr>
        <p:spPr>
          <a:xfrm>
            <a:off x="2445475" y="3637000"/>
            <a:ext cx="418200" cy="8064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PO</a:t>
            </a:r>
            <a:endParaRPr>
              <a:latin typeface="Consolas"/>
              <a:ea typeface="Consolas"/>
              <a:cs typeface="Consolas"/>
              <a:sym typeface="Consolas"/>
            </a:endParaRPr>
          </a:p>
        </p:txBody>
      </p:sp>
      <p:sp>
        <p:nvSpPr>
          <p:cNvPr id="916" name="Google Shape;916;p52"/>
          <p:cNvSpPr/>
          <p:nvPr/>
        </p:nvSpPr>
        <p:spPr>
          <a:xfrm>
            <a:off x="4893475" y="3637000"/>
            <a:ext cx="399000" cy="8064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PO</a:t>
            </a:r>
            <a:endParaRPr>
              <a:latin typeface="Droid Sans"/>
              <a:ea typeface="Droid Sans"/>
              <a:cs typeface="Droid Sans"/>
              <a:sym typeface="Droid Sans"/>
            </a:endParaRPr>
          </a:p>
        </p:txBody>
      </p:sp>
      <p:sp>
        <p:nvSpPr>
          <p:cNvPr id="917" name="Google Shape;917;p52"/>
          <p:cNvSpPr/>
          <p:nvPr/>
        </p:nvSpPr>
        <p:spPr>
          <a:xfrm>
            <a:off x="5280750" y="3637000"/>
            <a:ext cx="399000" cy="8064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PO</a:t>
            </a:r>
            <a:endParaRPr>
              <a:latin typeface="Droid Sans"/>
              <a:ea typeface="Droid Sans"/>
              <a:cs typeface="Droid Sans"/>
              <a:sym typeface="Droid Sans"/>
            </a:endParaRPr>
          </a:p>
        </p:txBody>
      </p:sp>
      <p:sp>
        <p:nvSpPr>
          <p:cNvPr id="918" name="Google Shape;918;p52"/>
          <p:cNvSpPr/>
          <p:nvPr/>
        </p:nvSpPr>
        <p:spPr>
          <a:xfrm>
            <a:off x="5679750" y="3637000"/>
            <a:ext cx="399000" cy="8064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919" name="Google Shape;919;p52"/>
          <p:cNvSpPr txBox="1"/>
          <p:nvPr/>
        </p:nvSpPr>
        <p:spPr>
          <a:xfrm>
            <a:off x="4771800" y="3332200"/>
            <a:ext cx="1416900" cy="30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paint op buffer</a:t>
            </a:r>
            <a:endParaRPr i="1">
              <a:latin typeface="Droid Serif"/>
              <a:ea typeface="Droid Serif"/>
              <a:cs typeface="Droid Serif"/>
              <a:sym typeface="Droid Serif"/>
            </a:endParaRPr>
          </a:p>
        </p:txBody>
      </p:sp>
      <p:sp>
        <p:nvSpPr>
          <p:cNvPr id="920" name="Google Shape;920;p52"/>
          <p:cNvSpPr txBox="1"/>
          <p:nvPr/>
        </p:nvSpPr>
        <p:spPr>
          <a:xfrm>
            <a:off x="1997575" y="3252500"/>
            <a:ext cx="3058200" cy="33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DisplayItem</a:t>
            </a:r>
            <a:endParaRPr sz="1200">
              <a:latin typeface="Droid Sans"/>
              <a:ea typeface="Droid Sans"/>
              <a:cs typeface="Droid Sans"/>
              <a:sym typeface="Droid Sans"/>
            </a:endParaRPr>
          </a:p>
        </p:txBody>
      </p:sp>
      <p:cxnSp>
        <p:nvCxnSpPr>
          <p:cNvPr id="921" name="Google Shape;921;p52"/>
          <p:cNvCxnSpPr>
            <a:stCxn id="908" idx="2"/>
          </p:cNvCxnSpPr>
          <p:nvPr/>
        </p:nvCxnSpPr>
        <p:spPr>
          <a:xfrm flipH="1">
            <a:off x="4578172" y="2529250"/>
            <a:ext cx="53400" cy="1520100"/>
          </a:xfrm>
          <a:prstGeom prst="straightConnector1">
            <a:avLst/>
          </a:prstGeom>
          <a:noFill/>
          <a:ln cap="flat" cmpd="sng" w="28575">
            <a:solidFill>
              <a:srgbClr val="9900FF"/>
            </a:solidFill>
            <a:prstDash val="solid"/>
            <a:round/>
            <a:headEnd len="med" w="med" type="none"/>
            <a:tailEnd len="med" w="med" type="triangle"/>
          </a:ln>
        </p:spPr>
      </p:cxnSp>
      <p:cxnSp>
        <p:nvCxnSpPr>
          <p:cNvPr id="922" name="Google Shape;922;p52"/>
          <p:cNvCxnSpPr>
            <a:stCxn id="923" idx="3"/>
            <a:endCxn id="908" idx="1"/>
          </p:cNvCxnSpPr>
          <p:nvPr/>
        </p:nvCxnSpPr>
        <p:spPr>
          <a:xfrm>
            <a:off x="2817050" y="2327500"/>
            <a:ext cx="664500" cy="0"/>
          </a:xfrm>
          <a:prstGeom prst="straightConnector1">
            <a:avLst/>
          </a:prstGeom>
          <a:noFill/>
          <a:ln cap="flat" cmpd="sng" w="19050">
            <a:solidFill>
              <a:schemeClr val="dk2"/>
            </a:solidFill>
            <a:prstDash val="solid"/>
            <a:round/>
            <a:headEnd len="med" w="med" type="none"/>
            <a:tailEnd len="med" w="med" type="triangle"/>
          </a:ln>
        </p:spPr>
      </p:cxnSp>
      <p:pic>
        <p:nvPicPr>
          <p:cNvPr descr="Laptop-clipart-images-and-notebook-clip-art-photo-share-submit-2.png" id="924" name="Google Shape;924;p52"/>
          <p:cNvPicPr preferRelativeResize="0"/>
          <p:nvPr/>
        </p:nvPicPr>
        <p:blipFill>
          <a:blip r:embed="rId3">
            <a:alphaModFix/>
          </a:blip>
          <a:stretch>
            <a:fillRect/>
          </a:stretch>
        </p:blipFill>
        <p:spPr>
          <a:xfrm>
            <a:off x="6779475" y="1547705"/>
            <a:ext cx="1876498" cy="1214100"/>
          </a:xfrm>
          <a:prstGeom prst="rect">
            <a:avLst/>
          </a:prstGeom>
          <a:noFill/>
          <a:ln>
            <a:noFill/>
          </a:ln>
        </p:spPr>
      </p:pic>
      <p:sp>
        <p:nvSpPr>
          <p:cNvPr id="925" name="Google Shape;925;p52"/>
          <p:cNvSpPr/>
          <p:nvPr/>
        </p:nvSpPr>
        <p:spPr>
          <a:xfrm>
            <a:off x="7384975" y="1979025"/>
            <a:ext cx="399000" cy="304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2"/>
          <p:cNvSpPr txBox="1"/>
          <p:nvPr/>
        </p:nvSpPr>
        <p:spPr>
          <a:xfrm>
            <a:off x="6292725" y="3719350"/>
            <a:ext cx="780600" cy="64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display</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item</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list</a:t>
            </a:r>
            <a:endParaRPr i="1">
              <a:latin typeface="Droid Serif"/>
              <a:ea typeface="Droid Serif"/>
              <a:cs typeface="Droid Serif"/>
              <a:sym typeface="Droid Serif"/>
            </a:endParaRPr>
          </a:p>
        </p:txBody>
      </p:sp>
      <p:sp>
        <p:nvSpPr>
          <p:cNvPr id="927" name="Google Shape;927;p52"/>
          <p:cNvSpPr txBox="1"/>
          <p:nvPr/>
        </p:nvSpPr>
        <p:spPr>
          <a:xfrm>
            <a:off x="5055775" y="1112100"/>
            <a:ext cx="36789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Paint builds a list of </a:t>
            </a:r>
            <a:r>
              <a:rPr b="1" i="1" lang="en" sz="1800">
                <a:latin typeface="Droid Serif"/>
                <a:ea typeface="Droid Serif"/>
                <a:cs typeface="Droid Serif"/>
                <a:sym typeface="Droid Serif"/>
              </a:rPr>
              <a:t>paint ops</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cxnSp>
        <p:nvCxnSpPr>
          <p:cNvPr id="928" name="Google Shape;928;p52"/>
          <p:cNvCxnSpPr>
            <a:endCxn id="910" idx="2"/>
          </p:cNvCxnSpPr>
          <p:nvPr/>
        </p:nvCxnSpPr>
        <p:spPr>
          <a:xfrm rot="10800000">
            <a:off x="2177150" y="2695650"/>
            <a:ext cx="165900" cy="533400"/>
          </a:xfrm>
          <a:prstGeom prst="straightConnector1">
            <a:avLst/>
          </a:prstGeom>
          <a:noFill/>
          <a:ln cap="flat" cmpd="sng" w="19050">
            <a:solidFill>
              <a:schemeClr val="dk2"/>
            </a:solidFill>
            <a:prstDash val="dash"/>
            <a:round/>
            <a:headEnd len="med" w="med" type="none"/>
            <a:tailEnd len="med" w="med" type="triangle"/>
          </a:ln>
        </p:spPr>
      </p:cxnSp>
      <p:sp>
        <p:nvSpPr>
          <p:cNvPr id="923" name="Google Shape;923;p52"/>
          <p:cNvSpPr txBox="1"/>
          <p:nvPr/>
        </p:nvSpPr>
        <p:spPr>
          <a:xfrm>
            <a:off x="1922750" y="2125750"/>
            <a:ext cx="894300" cy="4035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Paint()</a:t>
            </a:r>
            <a:endParaRPr b="1">
              <a:solidFill>
                <a:srgbClr val="0000FF"/>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5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paint</a:t>
            </a:r>
            <a:endParaRPr b="1" sz="3600">
              <a:solidFill>
                <a:srgbClr val="434343"/>
              </a:solidFill>
              <a:latin typeface="Droid Sans"/>
              <a:ea typeface="Droid Sans"/>
              <a:cs typeface="Droid Sans"/>
              <a:sym typeface="Droid Sans"/>
            </a:endParaRPr>
          </a:p>
        </p:txBody>
      </p:sp>
      <p:sp>
        <p:nvSpPr>
          <p:cNvPr id="935" name="Google Shape;935;p53"/>
          <p:cNvSpPr txBox="1"/>
          <p:nvPr/>
        </p:nvSpPr>
        <p:spPr>
          <a:xfrm>
            <a:off x="662725" y="2624550"/>
            <a:ext cx="3999000" cy="1934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class=</a:t>
            </a:r>
            <a:r>
              <a:rPr lang="en" sz="1800">
                <a:solidFill>
                  <a:srgbClr val="45818E"/>
                </a:solidFill>
                <a:latin typeface="Consolas"/>
                <a:ea typeface="Consolas"/>
                <a:cs typeface="Consolas"/>
                <a:sym typeface="Consolas"/>
              </a:rPr>
              <a:t>"yellow"</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class=</a:t>
            </a:r>
            <a:r>
              <a:rPr lang="en" sz="1800">
                <a:solidFill>
                  <a:srgbClr val="45818E"/>
                </a:solidFill>
                <a:latin typeface="Consolas"/>
                <a:ea typeface="Consolas"/>
                <a:cs typeface="Consolas"/>
                <a:sym typeface="Consolas"/>
              </a:rPr>
              <a:t>"green"</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&lt;style&gt;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.yellow { </a:t>
            </a:r>
            <a:r>
              <a:rPr lang="en" sz="1800">
                <a:solidFill>
                  <a:srgbClr val="0000FF"/>
                </a:solidFill>
                <a:latin typeface="Consolas"/>
                <a:ea typeface="Consolas"/>
                <a:cs typeface="Consolas"/>
                <a:sym typeface="Consolas"/>
              </a:rPr>
              <a:t>z-index</a:t>
            </a:r>
            <a:r>
              <a:rPr lang="en" sz="1800">
                <a:latin typeface="Consolas"/>
                <a:ea typeface="Consolas"/>
                <a:cs typeface="Consolas"/>
                <a:sym typeface="Consolas"/>
              </a:rPr>
              <a:t>: 2; ...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.green  { </a:t>
            </a:r>
            <a:r>
              <a:rPr lang="en" sz="1800">
                <a:solidFill>
                  <a:srgbClr val="0000FF"/>
                </a:solidFill>
                <a:latin typeface="Consolas"/>
                <a:ea typeface="Consolas"/>
                <a:cs typeface="Consolas"/>
                <a:sym typeface="Consolas"/>
              </a:rPr>
              <a:t>z-index</a:t>
            </a:r>
            <a:r>
              <a:rPr lang="en" sz="1800">
                <a:latin typeface="Consolas"/>
                <a:ea typeface="Consolas"/>
                <a:cs typeface="Consolas"/>
                <a:sym typeface="Consolas"/>
              </a:rPr>
              <a:t>: 1; ... }    </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&lt;/style&gt;</a:t>
            </a:r>
            <a:endParaRPr sz="1800">
              <a:solidFill>
                <a:srgbClr val="0000FF"/>
              </a:solidFill>
              <a:latin typeface="Consolas"/>
              <a:ea typeface="Consolas"/>
              <a:cs typeface="Consolas"/>
              <a:sym typeface="Consolas"/>
            </a:endParaRPr>
          </a:p>
        </p:txBody>
      </p:sp>
      <p:pic>
        <p:nvPicPr>
          <p:cNvPr descr="Screen Shot 2017-10-11 at 5.11.34 PM.png" id="936" name="Google Shape;936;p53"/>
          <p:cNvPicPr preferRelativeResize="0"/>
          <p:nvPr/>
        </p:nvPicPr>
        <p:blipFill>
          <a:blip r:embed="rId3">
            <a:alphaModFix/>
          </a:blip>
          <a:stretch>
            <a:fillRect/>
          </a:stretch>
        </p:blipFill>
        <p:spPr>
          <a:xfrm>
            <a:off x="5388850" y="3090275"/>
            <a:ext cx="2155075" cy="1002950"/>
          </a:xfrm>
          <a:prstGeom prst="rect">
            <a:avLst/>
          </a:prstGeom>
          <a:noFill/>
          <a:ln>
            <a:noFill/>
          </a:ln>
        </p:spPr>
      </p:pic>
      <p:sp>
        <p:nvSpPr>
          <p:cNvPr id="937" name="Google Shape;937;p53"/>
          <p:cNvSpPr txBox="1"/>
          <p:nvPr/>
        </p:nvSpPr>
        <p:spPr>
          <a:xfrm>
            <a:off x="6425525" y="1696475"/>
            <a:ext cx="1118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 .yellow</a:t>
            </a:r>
            <a:endParaRPr>
              <a:solidFill>
                <a:srgbClr val="0000FF"/>
              </a:solidFill>
              <a:latin typeface="Droid Sans"/>
              <a:ea typeface="Droid Sans"/>
              <a:cs typeface="Droid Sans"/>
              <a:sym typeface="Droid Sans"/>
            </a:endParaRPr>
          </a:p>
        </p:txBody>
      </p:sp>
      <p:sp>
        <p:nvSpPr>
          <p:cNvPr id="938" name="Google Shape;938;p53"/>
          <p:cNvSpPr txBox="1"/>
          <p:nvPr/>
        </p:nvSpPr>
        <p:spPr>
          <a:xfrm>
            <a:off x="6425525" y="2077363"/>
            <a:ext cx="1118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 .green</a:t>
            </a:r>
            <a:endParaRPr>
              <a:solidFill>
                <a:srgbClr val="0000FF"/>
              </a:solidFill>
              <a:latin typeface="Droid Sans"/>
              <a:ea typeface="Droid Sans"/>
              <a:cs typeface="Droid Sans"/>
              <a:sym typeface="Droid Sans"/>
            </a:endParaRPr>
          </a:p>
        </p:txBody>
      </p:sp>
      <p:sp>
        <p:nvSpPr>
          <p:cNvPr id="939" name="Google Shape;939;p53"/>
          <p:cNvSpPr txBox="1"/>
          <p:nvPr/>
        </p:nvSpPr>
        <p:spPr>
          <a:xfrm>
            <a:off x="6079675" y="123825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cxnSp>
        <p:nvCxnSpPr>
          <p:cNvPr id="940" name="Google Shape;940;p53"/>
          <p:cNvCxnSpPr>
            <a:endCxn id="937" idx="1"/>
          </p:cNvCxnSpPr>
          <p:nvPr/>
        </p:nvCxnSpPr>
        <p:spPr>
          <a:xfrm flipH="1" rot="-5400000">
            <a:off x="6152825" y="1576175"/>
            <a:ext cx="301200" cy="244200"/>
          </a:xfrm>
          <a:prstGeom prst="curvedConnector2">
            <a:avLst/>
          </a:prstGeom>
          <a:noFill/>
          <a:ln cap="flat" cmpd="sng" w="19050">
            <a:solidFill>
              <a:schemeClr val="dk2"/>
            </a:solidFill>
            <a:prstDash val="solid"/>
            <a:round/>
            <a:headEnd len="med" w="med" type="none"/>
            <a:tailEnd len="med" w="med" type="none"/>
          </a:ln>
        </p:spPr>
      </p:cxnSp>
      <p:cxnSp>
        <p:nvCxnSpPr>
          <p:cNvPr id="941" name="Google Shape;941;p53"/>
          <p:cNvCxnSpPr>
            <a:endCxn id="938" idx="1"/>
          </p:cNvCxnSpPr>
          <p:nvPr/>
        </p:nvCxnSpPr>
        <p:spPr>
          <a:xfrm flipH="1" rot="-5400000">
            <a:off x="5971625" y="1775863"/>
            <a:ext cx="672900" cy="234900"/>
          </a:xfrm>
          <a:prstGeom prst="curvedConnector2">
            <a:avLst/>
          </a:prstGeom>
          <a:noFill/>
          <a:ln cap="flat" cmpd="sng" w="19050">
            <a:solidFill>
              <a:schemeClr val="dk2"/>
            </a:solidFill>
            <a:prstDash val="solid"/>
            <a:round/>
            <a:headEnd len="med" w="med" type="none"/>
            <a:tailEnd len="med" w="med" type="none"/>
          </a:ln>
        </p:spPr>
      </p:cxnSp>
      <p:sp>
        <p:nvSpPr>
          <p:cNvPr id="942" name="Google Shape;942;p53"/>
          <p:cNvSpPr txBox="1"/>
          <p:nvPr/>
        </p:nvSpPr>
        <p:spPr>
          <a:xfrm>
            <a:off x="6561550" y="2458263"/>
            <a:ext cx="10377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DOM tree</a:t>
            </a:r>
            <a:endParaRPr i="1">
              <a:latin typeface="Droid Serif"/>
              <a:ea typeface="Droid Serif"/>
              <a:cs typeface="Droid Serif"/>
              <a:sym typeface="Droid Serif"/>
            </a:endParaRPr>
          </a:p>
        </p:txBody>
      </p:sp>
      <p:sp>
        <p:nvSpPr>
          <p:cNvPr id="943" name="Google Shape;943;p53"/>
          <p:cNvSpPr txBox="1"/>
          <p:nvPr/>
        </p:nvSpPr>
        <p:spPr>
          <a:xfrm>
            <a:off x="5643950" y="4130550"/>
            <a:ext cx="1819200" cy="43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yellow paints last</a:t>
            </a:r>
            <a:endParaRPr i="1">
              <a:latin typeface="Droid Serif"/>
              <a:ea typeface="Droid Serif"/>
              <a:cs typeface="Droid Serif"/>
              <a:sym typeface="Droid Serif"/>
            </a:endParaRPr>
          </a:p>
        </p:txBody>
      </p:sp>
      <p:sp>
        <p:nvSpPr>
          <p:cNvPr id="944" name="Google Shape;944;p53"/>
          <p:cNvSpPr txBox="1"/>
          <p:nvPr/>
        </p:nvSpPr>
        <p:spPr>
          <a:xfrm>
            <a:off x="662725" y="1238250"/>
            <a:ext cx="3892500" cy="7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Paint uses </a:t>
            </a:r>
            <a:r>
              <a:rPr b="1" i="1" lang="en" sz="1800">
                <a:latin typeface="Droid Serif"/>
                <a:ea typeface="Droid Serif"/>
                <a:cs typeface="Droid Serif"/>
                <a:sym typeface="Droid Serif"/>
              </a:rPr>
              <a:t>stacking order</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not DOM order.</a:t>
            </a:r>
            <a:endParaRPr i="1" sz="1800">
              <a:latin typeface="Droid Serif"/>
              <a:ea typeface="Droid Serif"/>
              <a:cs typeface="Droid Serif"/>
              <a:sym typeface="Droid Serif"/>
            </a:endParaRPr>
          </a:p>
        </p:txBody>
      </p:sp>
      <p:sp>
        <p:nvSpPr>
          <p:cNvPr id="945" name="Google Shape;945;p53"/>
          <p:cNvSpPr txBox="1"/>
          <p:nvPr/>
        </p:nvSpPr>
        <p:spPr>
          <a:xfrm>
            <a:off x="2202000" y="3487000"/>
            <a:ext cx="1505100" cy="713400"/>
          </a:xfrm>
          <a:prstGeom prst="rect">
            <a:avLst/>
          </a:prstGeom>
          <a:noFill/>
          <a:ln cap="flat" cmpd="sng" w="7620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Droid Serif"/>
              <a:ea typeface="Droid Serif"/>
              <a:cs typeface="Droid Serif"/>
              <a:sym typeface="Droid Serif"/>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54"/>
          <p:cNvSpPr/>
          <p:nvPr/>
        </p:nvSpPr>
        <p:spPr>
          <a:xfrm>
            <a:off x="2937825" y="2205675"/>
            <a:ext cx="630300" cy="2669100"/>
          </a:xfrm>
          <a:prstGeom prst="down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4"/>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4"/>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paint</a:t>
            </a:r>
            <a:endParaRPr b="1" sz="3600">
              <a:solidFill>
                <a:srgbClr val="434343"/>
              </a:solidFill>
              <a:latin typeface="Droid Sans"/>
              <a:ea typeface="Droid Sans"/>
              <a:cs typeface="Droid Sans"/>
              <a:sym typeface="Droid Sans"/>
            </a:endParaRPr>
          </a:p>
        </p:txBody>
      </p:sp>
      <p:sp>
        <p:nvSpPr>
          <p:cNvPr id="953" name="Google Shape;953;p54"/>
          <p:cNvSpPr txBox="1"/>
          <p:nvPr/>
        </p:nvSpPr>
        <p:spPr>
          <a:xfrm>
            <a:off x="5410200" y="1354900"/>
            <a:ext cx="3051300" cy="1351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id=</a:t>
            </a:r>
            <a:r>
              <a:rPr lang="en" sz="1800">
                <a:solidFill>
                  <a:srgbClr val="45818E"/>
                </a:solidFill>
                <a:latin typeface="Consolas"/>
                <a:ea typeface="Consolas"/>
                <a:cs typeface="Consolas"/>
                <a:sym typeface="Consolas"/>
              </a:rPr>
              <a:t>"green"</a:t>
            </a:r>
            <a:r>
              <a:rPr lang="en" sz="1800">
                <a:solidFill>
                  <a:srgbClr val="0000FF"/>
                </a:solidFill>
                <a:latin typeface="Consolas"/>
                <a:ea typeface="Consolas"/>
                <a:cs typeface="Consolas"/>
                <a:sym typeface="Consolas"/>
              </a:rPr>
              <a:t>&gt;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  </a:t>
            </a:r>
            <a:r>
              <a:rPr lang="en" sz="1800">
                <a:latin typeface="Consolas"/>
                <a:ea typeface="Consolas"/>
                <a:cs typeface="Consolas"/>
                <a:sym typeface="Consolas"/>
              </a:rPr>
              <a:t>green's text</a:t>
            </a:r>
            <a:endParaRPr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0000FF"/>
                </a:solidFill>
                <a:latin typeface="Consolas"/>
                <a:ea typeface="Consolas"/>
                <a:cs typeface="Consolas"/>
                <a:sym typeface="Consolas"/>
              </a:rPr>
              <a:t>&lt;/div&gt;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id=</a:t>
            </a:r>
            <a:r>
              <a:rPr lang="en" sz="1800">
                <a:solidFill>
                  <a:srgbClr val="45818E"/>
                </a:solidFill>
                <a:latin typeface="Consolas"/>
                <a:ea typeface="Consolas"/>
                <a:cs typeface="Consolas"/>
                <a:sym typeface="Consolas"/>
              </a:rPr>
              <a:t>"blue"</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p:txBody>
      </p:sp>
      <p:sp>
        <p:nvSpPr>
          <p:cNvPr id="954" name="Google Shape;954;p54"/>
          <p:cNvSpPr txBox="1"/>
          <p:nvPr/>
        </p:nvSpPr>
        <p:spPr>
          <a:xfrm>
            <a:off x="5393450" y="4200400"/>
            <a:ext cx="3030600" cy="43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blue after green, but</a:t>
            </a:r>
            <a:endParaRPr i="1">
              <a:latin typeface="Droid Serif"/>
              <a:ea typeface="Droid Serif"/>
              <a:cs typeface="Droid Serif"/>
              <a:sym typeface="Droid Serif"/>
            </a:endParaRPr>
          </a:p>
          <a:p>
            <a:pPr indent="0" lvl="0" marL="0" rtl="0" algn="r">
              <a:spcBef>
                <a:spcPts val="0"/>
              </a:spcBef>
              <a:spcAft>
                <a:spcPts val="0"/>
              </a:spcAft>
              <a:buNone/>
            </a:pPr>
            <a:r>
              <a:rPr i="1" lang="en">
                <a:latin typeface="Droid Serif"/>
                <a:ea typeface="Droid Serif"/>
                <a:cs typeface="Droid Serif"/>
                <a:sym typeface="Droid Serif"/>
              </a:rPr>
              <a:t>foregrounds after backgrounds</a:t>
            </a:r>
            <a:endParaRPr i="1">
              <a:latin typeface="Droid Serif"/>
              <a:ea typeface="Droid Serif"/>
              <a:cs typeface="Droid Serif"/>
              <a:sym typeface="Droid Serif"/>
            </a:endParaRPr>
          </a:p>
        </p:txBody>
      </p:sp>
      <p:sp>
        <p:nvSpPr>
          <p:cNvPr id="955" name="Google Shape;955;p54"/>
          <p:cNvSpPr txBox="1"/>
          <p:nvPr/>
        </p:nvSpPr>
        <p:spPr>
          <a:xfrm>
            <a:off x="662725" y="1238250"/>
            <a:ext cx="3892500" cy="7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Each </a:t>
            </a:r>
            <a:r>
              <a:rPr b="1" i="1" lang="en" sz="1800">
                <a:latin typeface="Droid Serif"/>
                <a:ea typeface="Droid Serif"/>
                <a:cs typeface="Droid Serif"/>
                <a:sym typeface="Droid Serif"/>
              </a:rPr>
              <a:t>paint phase</a:t>
            </a:r>
            <a:r>
              <a:rPr i="1" lang="en" sz="1800">
                <a:latin typeface="Droid Serif"/>
                <a:ea typeface="Droid Serif"/>
                <a:cs typeface="Droid Serif"/>
                <a:sym typeface="Droid Serif"/>
              </a:rPr>
              <a:t> is a separate traversal of a stacking context.</a:t>
            </a:r>
            <a:endParaRPr i="1" sz="1800">
              <a:latin typeface="Droid Serif"/>
              <a:ea typeface="Droid Serif"/>
              <a:cs typeface="Droid Serif"/>
              <a:sym typeface="Droid Serif"/>
            </a:endParaRPr>
          </a:p>
        </p:txBody>
      </p:sp>
      <p:pic>
        <p:nvPicPr>
          <p:cNvPr descr="Screen Shot 2017-10-11 at 5.27.10 PM.png" id="956" name="Google Shape;956;p54"/>
          <p:cNvPicPr preferRelativeResize="0"/>
          <p:nvPr/>
        </p:nvPicPr>
        <p:blipFill>
          <a:blip r:embed="rId3">
            <a:alphaModFix/>
          </a:blip>
          <a:stretch>
            <a:fillRect/>
          </a:stretch>
        </p:blipFill>
        <p:spPr>
          <a:xfrm>
            <a:off x="5430772" y="3073322"/>
            <a:ext cx="2955950" cy="1127075"/>
          </a:xfrm>
          <a:prstGeom prst="rect">
            <a:avLst/>
          </a:prstGeom>
          <a:noFill/>
          <a:ln>
            <a:noFill/>
          </a:ln>
        </p:spPr>
      </p:pic>
      <p:sp>
        <p:nvSpPr>
          <p:cNvPr id="957" name="Google Shape;957;p54"/>
          <p:cNvSpPr/>
          <p:nvPr/>
        </p:nvSpPr>
        <p:spPr>
          <a:xfrm>
            <a:off x="2613475" y="2344675"/>
            <a:ext cx="1751400" cy="435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backgrounds</a:t>
            </a:r>
            <a:endParaRPr sz="1800">
              <a:latin typeface="Droid Sans"/>
              <a:ea typeface="Droid Sans"/>
              <a:cs typeface="Droid Sans"/>
              <a:sym typeface="Droid Sans"/>
            </a:endParaRPr>
          </a:p>
        </p:txBody>
      </p:sp>
      <p:sp>
        <p:nvSpPr>
          <p:cNvPr id="958" name="Google Shape;958;p54"/>
          <p:cNvSpPr/>
          <p:nvPr/>
        </p:nvSpPr>
        <p:spPr>
          <a:xfrm>
            <a:off x="2613475" y="2897225"/>
            <a:ext cx="1751400" cy="435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floats</a:t>
            </a:r>
            <a:endParaRPr sz="1800">
              <a:latin typeface="Droid Sans"/>
              <a:ea typeface="Droid Sans"/>
              <a:cs typeface="Droid Sans"/>
              <a:sym typeface="Droid Sans"/>
            </a:endParaRPr>
          </a:p>
        </p:txBody>
      </p:sp>
      <p:sp>
        <p:nvSpPr>
          <p:cNvPr id="959" name="Google Shape;959;p54"/>
          <p:cNvSpPr/>
          <p:nvPr/>
        </p:nvSpPr>
        <p:spPr>
          <a:xfrm>
            <a:off x="2613475" y="3449775"/>
            <a:ext cx="1751400" cy="435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foregrounds</a:t>
            </a:r>
            <a:endParaRPr sz="1800">
              <a:latin typeface="Droid Sans"/>
              <a:ea typeface="Droid Sans"/>
              <a:cs typeface="Droid Sans"/>
              <a:sym typeface="Droid Sans"/>
            </a:endParaRPr>
          </a:p>
        </p:txBody>
      </p:sp>
      <p:sp>
        <p:nvSpPr>
          <p:cNvPr id="960" name="Google Shape;960;p54"/>
          <p:cNvSpPr/>
          <p:nvPr/>
        </p:nvSpPr>
        <p:spPr>
          <a:xfrm>
            <a:off x="2613475" y="4002325"/>
            <a:ext cx="1751400" cy="435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outlines</a:t>
            </a:r>
            <a:endParaRPr sz="1800">
              <a:latin typeface="Droid Sans"/>
              <a:ea typeface="Droid Sans"/>
              <a:cs typeface="Droid Sans"/>
              <a:sym typeface="Droid Sans"/>
            </a:endParaRPr>
          </a:p>
        </p:txBody>
      </p:sp>
      <p:sp>
        <p:nvSpPr>
          <p:cNvPr id="961" name="Google Shape;961;p54"/>
          <p:cNvSpPr txBox="1"/>
          <p:nvPr/>
        </p:nvSpPr>
        <p:spPr>
          <a:xfrm>
            <a:off x="1102850" y="2245025"/>
            <a:ext cx="1320000" cy="71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paint phases</a:t>
            </a:r>
            <a:endParaRPr i="1">
              <a:latin typeface="Droid Serif"/>
              <a:ea typeface="Droid Serif"/>
              <a:cs typeface="Droid Serif"/>
              <a:sym typeface="Droid Serif"/>
            </a:endParaRPr>
          </a:p>
          <a:p>
            <a:pPr indent="0" lvl="0" marL="0" rtl="0" algn="r">
              <a:spcBef>
                <a:spcPts val="0"/>
              </a:spcBef>
              <a:spcAft>
                <a:spcPts val="0"/>
              </a:spcAft>
              <a:buNone/>
            </a:pPr>
            <a:r>
              <a:rPr i="1" lang="en">
                <a:latin typeface="Droid Serif"/>
                <a:ea typeface="Droid Serif"/>
                <a:cs typeface="Droid Serif"/>
                <a:sym typeface="Droid Serif"/>
              </a:rPr>
              <a:t>(simplified)</a:t>
            </a:r>
            <a:endParaRPr i="1">
              <a:latin typeface="Droid Serif"/>
              <a:ea typeface="Droid Serif"/>
              <a:cs typeface="Droid Serif"/>
              <a:sym typeface="Droid Serif"/>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55"/>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paint — example</a:t>
            </a:r>
            <a:endParaRPr b="1" sz="3600">
              <a:solidFill>
                <a:srgbClr val="434343"/>
              </a:solidFill>
              <a:latin typeface="Droid Sans"/>
              <a:ea typeface="Droid Sans"/>
              <a:cs typeface="Droid Sans"/>
              <a:sym typeface="Droid Sans"/>
            </a:endParaRPr>
          </a:p>
        </p:txBody>
      </p:sp>
      <p:sp>
        <p:nvSpPr>
          <p:cNvPr id="968" name="Google Shape;968;p55"/>
          <p:cNvSpPr txBox="1"/>
          <p:nvPr/>
        </p:nvSpPr>
        <p:spPr>
          <a:xfrm>
            <a:off x="4648200" y="1143000"/>
            <a:ext cx="3810000" cy="19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&lt;style&gt;</a:t>
            </a:r>
            <a:r>
              <a:rPr lang="en">
                <a:solidFill>
                  <a:schemeClr val="dk1"/>
                </a:solidFill>
                <a:latin typeface="Consolas"/>
                <a:ea typeface="Consolas"/>
                <a:cs typeface="Consolas"/>
                <a:sym typeface="Consolas"/>
              </a:rPr>
              <a:t> #p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45818E"/>
                </a:solidFill>
                <a:latin typeface="Consolas"/>
                <a:ea typeface="Consolas"/>
                <a:cs typeface="Consolas"/>
                <a:sym typeface="Consolas"/>
              </a:rPr>
              <a:t>position:</a:t>
            </a:r>
            <a:r>
              <a:rPr lang="en">
                <a:solidFill>
                  <a:schemeClr val="dk1"/>
                </a:solidFill>
                <a:latin typeface="Consolas"/>
                <a:ea typeface="Consolas"/>
                <a:cs typeface="Consolas"/>
                <a:sym typeface="Consolas"/>
              </a:rPr>
              <a:t> absolute; </a:t>
            </a:r>
            <a:r>
              <a:rPr lang="en">
                <a:solidFill>
                  <a:srgbClr val="45818E"/>
                </a:solidFill>
                <a:latin typeface="Consolas"/>
                <a:ea typeface="Consolas"/>
                <a:cs typeface="Consolas"/>
                <a:sym typeface="Consolas"/>
              </a:rPr>
              <a:t>padding:</a:t>
            </a:r>
            <a:r>
              <a:rPr lang="en">
                <a:solidFill>
                  <a:schemeClr val="dk1"/>
                </a:solidFill>
                <a:latin typeface="Consolas"/>
                <a:ea typeface="Consolas"/>
                <a:cs typeface="Consolas"/>
                <a:sym typeface="Consolas"/>
              </a:rPr>
              <a:t> 2px;</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45818E"/>
                </a:solidFill>
                <a:latin typeface="Consolas"/>
                <a:ea typeface="Consolas"/>
                <a:cs typeface="Consolas"/>
                <a:sym typeface="Consolas"/>
              </a:rPr>
              <a:t>width:</a:t>
            </a:r>
            <a:r>
              <a:rPr lang="en">
                <a:solidFill>
                  <a:schemeClr val="dk1"/>
                </a:solidFill>
                <a:latin typeface="Consolas"/>
                <a:ea typeface="Consolas"/>
                <a:cs typeface="Consolas"/>
                <a:sym typeface="Consolas"/>
              </a:rPr>
              <a:t> 50px; </a:t>
            </a:r>
            <a:r>
              <a:rPr lang="en">
                <a:solidFill>
                  <a:srgbClr val="45818E"/>
                </a:solidFill>
                <a:latin typeface="Consolas"/>
                <a:ea typeface="Consolas"/>
                <a:cs typeface="Consolas"/>
                <a:sym typeface="Consolas"/>
              </a:rPr>
              <a:t>height:</a:t>
            </a:r>
            <a:r>
              <a:rPr lang="en">
                <a:solidFill>
                  <a:schemeClr val="dk1"/>
                </a:solidFill>
                <a:latin typeface="Consolas"/>
                <a:ea typeface="Consolas"/>
                <a:cs typeface="Consolas"/>
                <a:sym typeface="Consolas"/>
              </a:rPr>
              <a:t> 20px;</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45818E"/>
                </a:solidFill>
                <a:latin typeface="Consolas"/>
                <a:ea typeface="Consolas"/>
                <a:cs typeface="Consolas"/>
                <a:sym typeface="Consolas"/>
              </a:rPr>
              <a:t>left:</a:t>
            </a:r>
            <a:r>
              <a:rPr lang="en">
                <a:solidFill>
                  <a:schemeClr val="dk1"/>
                </a:solidFill>
                <a:latin typeface="Consolas"/>
                <a:ea typeface="Consolas"/>
                <a:cs typeface="Consolas"/>
                <a:sym typeface="Consolas"/>
              </a:rPr>
              <a:t> 25px; </a:t>
            </a:r>
            <a:r>
              <a:rPr lang="en">
                <a:solidFill>
                  <a:srgbClr val="45818E"/>
                </a:solidFill>
                <a:latin typeface="Consolas"/>
                <a:ea typeface="Consolas"/>
                <a:cs typeface="Consolas"/>
                <a:sym typeface="Consolas"/>
              </a:rPr>
              <a:t>top:</a:t>
            </a:r>
            <a:r>
              <a:rPr lang="en">
                <a:solidFill>
                  <a:schemeClr val="dk1"/>
                </a:solidFill>
                <a:latin typeface="Consolas"/>
                <a:ea typeface="Consolas"/>
                <a:cs typeface="Consolas"/>
                <a:sym typeface="Consolas"/>
              </a:rPr>
              <a:t> 25px;</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45818E"/>
                </a:solidFill>
                <a:latin typeface="Consolas"/>
                <a:ea typeface="Consolas"/>
                <a:cs typeface="Consolas"/>
                <a:sym typeface="Consolas"/>
              </a:rPr>
              <a:t>border:</a:t>
            </a:r>
            <a:r>
              <a:rPr lang="en">
                <a:solidFill>
                  <a:schemeClr val="dk1"/>
                </a:solidFill>
                <a:latin typeface="Consolas"/>
                <a:ea typeface="Consolas"/>
                <a:cs typeface="Consolas"/>
                <a:sym typeface="Consolas"/>
              </a:rPr>
              <a:t> 4px solid purple;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45818E"/>
                </a:solidFill>
                <a:latin typeface="Consolas"/>
                <a:ea typeface="Consolas"/>
                <a:cs typeface="Consolas"/>
                <a:sym typeface="Consolas"/>
              </a:rPr>
              <a:t>background-color:</a:t>
            </a:r>
            <a:r>
              <a:rPr lang="en">
                <a:solidFill>
                  <a:schemeClr val="dk1"/>
                </a:solidFill>
                <a:latin typeface="Consolas"/>
                <a:ea typeface="Consolas"/>
                <a:cs typeface="Consolas"/>
                <a:sym typeface="Consolas"/>
              </a:rPr>
              <a:t> lightgrey;</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0000FF"/>
                </a:solidFill>
                <a:latin typeface="Consolas"/>
                <a:ea typeface="Consolas"/>
                <a:cs typeface="Consolas"/>
                <a:sym typeface="Consolas"/>
              </a:rPr>
              <a:t>&lt;/style&gt;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&lt;div</a:t>
            </a:r>
            <a:r>
              <a:rPr lang="en">
                <a:solidFill>
                  <a:schemeClr val="dk1"/>
                </a:solidFill>
                <a:latin typeface="Consolas"/>
                <a:ea typeface="Consolas"/>
                <a:cs typeface="Consolas"/>
                <a:sym typeface="Consolas"/>
              </a:rPr>
              <a:t> id=p&gt; </a:t>
            </a:r>
            <a:r>
              <a:rPr b="1" lang="en">
                <a:solidFill>
                  <a:schemeClr val="dk1"/>
                </a:solidFill>
                <a:latin typeface="Consolas"/>
                <a:ea typeface="Consolas"/>
                <a:cs typeface="Consolas"/>
                <a:sym typeface="Consolas"/>
              </a:rPr>
              <a:t>pixels </a:t>
            </a: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5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paint — example</a:t>
            </a:r>
            <a:endParaRPr b="1" sz="3600">
              <a:solidFill>
                <a:srgbClr val="434343"/>
              </a:solidFill>
              <a:latin typeface="Droid Sans"/>
              <a:ea typeface="Droid Sans"/>
              <a:cs typeface="Droid Sans"/>
              <a:sym typeface="Droid Sans"/>
            </a:endParaRPr>
          </a:p>
        </p:txBody>
      </p:sp>
      <p:sp>
        <p:nvSpPr>
          <p:cNvPr id="975" name="Google Shape;975;p56"/>
          <p:cNvSpPr txBox="1"/>
          <p:nvPr/>
        </p:nvSpPr>
        <p:spPr>
          <a:xfrm>
            <a:off x="4648200" y="1143000"/>
            <a:ext cx="3810000" cy="19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&lt;style&gt;</a:t>
            </a:r>
            <a:r>
              <a:rPr lang="en">
                <a:solidFill>
                  <a:schemeClr val="dk1"/>
                </a:solidFill>
                <a:latin typeface="Consolas"/>
                <a:ea typeface="Consolas"/>
                <a:cs typeface="Consolas"/>
                <a:sym typeface="Consolas"/>
              </a:rPr>
              <a:t> #p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45818E"/>
                </a:solidFill>
                <a:latin typeface="Consolas"/>
                <a:ea typeface="Consolas"/>
                <a:cs typeface="Consolas"/>
                <a:sym typeface="Consolas"/>
              </a:rPr>
              <a:t>position:</a:t>
            </a:r>
            <a:r>
              <a:rPr lang="en">
                <a:solidFill>
                  <a:schemeClr val="dk1"/>
                </a:solidFill>
                <a:latin typeface="Consolas"/>
                <a:ea typeface="Consolas"/>
                <a:cs typeface="Consolas"/>
                <a:sym typeface="Consolas"/>
              </a:rPr>
              <a:t> absolute; </a:t>
            </a:r>
            <a:r>
              <a:rPr lang="en">
                <a:solidFill>
                  <a:srgbClr val="45818E"/>
                </a:solidFill>
                <a:latin typeface="Consolas"/>
                <a:ea typeface="Consolas"/>
                <a:cs typeface="Consolas"/>
                <a:sym typeface="Consolas"/>
              </a:rPr>
              <a:t>padding:</a:t>
            </a:r>
            <a:r>
              <a:rPr lang="en">
                <a:solidFill>
                  <a:schemeClr val="dk1"/>
                </a:solidFill>
                <a:latin typeface="Consolas"/>
                <a:ea typeface="Consolas"/>
                <a:cs typeface="Consolas"/>
                <a:sym typeface="Consolas"/>
              </a:rPr>
              <a:t> 2px;</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45818E"/>
                </a:solidFill>
                <a:latin typeface="Consolas"/>
                <a:ea typeface="Consolas"/>
                <a:cs typeface="Consolas"/>
                <a:sym typeface="Consolas"/>
              </a:rPr>
              <a:t>width:</a:t>
            </a:r>
            <a:r>
              <a:rPr lang="en">
                <a:solidFill>
                  <a:schemeClr val="dk1"/>
                </a:solidFill>
                <a:latin typeface="Consolas"/>
                <a:ea typeface="Consolas"/>
                <a:cs typeface="Consolas"/>
                <a:sym typeface="Consolas"/>
              </a:rPr>
              <a:t> 50px; </a:t>
            </a:r>
            <a:r>
              <a:rPr lang="en">
                <a:solidFill>
                  <a:srgbClr val="45818E"/>
                </a:solidFill>
                <a:latin typeface="Consolas"/>
                <a:ea typeface="Consolas"/>
                <a:cs typeface="Consolas"/>
                <a:sym typeface="Consolas"/>
              </a:rPr>
              <a:t>height:</a:t>
            </a:r>
            <a:r>
              <a:rPr lang="en">
                <a:solidFill>
                  <a:schemeClr val="dk1"/>
                </a:solidFill>
                <a:latin typeface="Consolas"/>
                <a:ea typeface="Consolas"/>
                <a:cs typeface="Consolas"/>
                <a:sym typeface="Consolas"/>
              </a:rPr>
              <a:t> 20px;</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45818E"/>
                </a:solidFill>
                <a:latin typeface="Consolas"/>
                <a:ea typeface="Consolas"/>
                <a:cs typeface="Consolas"/>
                <a:sym typeface="Consolas"/>
              </a:rPr>
              <a:t>left:</a:t>
            </a:r>
            <a:r>
              <a:rPr lang="en">
                <a:solidFill>
                  <a:schemeClr val="dk1"/>
                </a:solidFill>
                <a:latin typeface="Consolas"/>
                <a:ea typeface="Consolas"/>
                <a:cs typeface="Consolas"/>
                <a:sym typeface="Consolas"/>
              </a:rPr>
              <a:t> 25px; </a:t>
            </a:r>
            <a:r>
              <a:rPr lang="en">
                <a:solidFill>
                  <a:srgbClr val="45818E"/>
                </a:solidFill>
                <a:latin typeface="Consolas"/>
                <a:ea typeface="Consolas"/>
                <a:cs typeface="Consolas"/>
                <a:sym typeface="Consolas"/>
              </a:rPr>
              <a:t>top:</a:t>
            </a:r>
            <a:r>
              <a:rPr lang="en">
                <a:solidFill>
                  <a:schemeClr val="dk1"/>
                </a:solidFill>
                <a:latin typeface="Consolas"/>
                <a:ea typeface="Consolas"/>
                <a:cs typeface="Consolas"/>
                <a:sym typeface="Consolas"/>
              </a:rPr>
              <a:t> 25px;</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45818E"/>
                </a:solidFill>
                <a:latin typeface="Consolas"/>
                <a:ea typeface="Consolas"/>
                <a:cs typeface="Consolas"/>
                <a:sym typeface="Consolas"/>
              </a:rPr>
              <a:t>border:</a:t>
            </a:r>
            <a:r>
              <a:rPr lang="en">
                <a:solidFill>
                  <a:schemeClr val="dk1"/>
                </a:solidFill>
                <a:latin typeface="Consolas"/>
                <a:ea typeface="Consolas"/>
                <a:cs typeface="Consolas"/>
                <a:sym typeface="Consolas"/>
              </a:rPr>
              <a:t> 4px solid purple;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45818E"/>
                </a:solidFill>
                <a:latin typeface="Consolas"/>
                <a:ea typeface="Consolas"/>
                <a:cs typeface="Consolas"/>
                <a:sym typeface="Consolas"/>
              </a:rPr>
              <a:t>background-color:</a:t>
            </a:r>
            <a:r>
              <a:rPr lang="en">
                <a:solidFill>
                  <a:schemeClr val="dk1"/>
                </a:solidFill>
                <a:latin typeface="Consolas"/>
                <a:ea typeface="Consolas"/>
                <a:cs typeface="Consolas"/>
                <a:sym typeface="Consolas"/>
              </a:rPr>
              <a:t> lightgrey;</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0000FF"/>
                </a:solidFill>
                <a:latin typeface="Consolas"/>
                <a:ea typeface="Consolas"/>
                <a:cs typeface="Consolas"/>
                <a:sym typeface="Consolas"/>
              </a:rPr>
              <a:t>&lt;/style&gt;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&lt;div</a:t>
            </a:r>
            <a:r>
              <a:rPr lang="en">
                <a:solidFill>
                  <a:schemeClr val="dk1"/>
                </a:solidFill>
                <a:latin typeface="Consolas"/>
                <a:ea typeface="Consolas"/>
                <a:cs typeface="Consolas"/>
                <a:sym typeface="Consolas"/>
              </a:rPr>
              <a:t> id=p&gt; </a:t>
            </a:r>
            <a:r>
              <a:rPr b="1" lang="en">
                <a:solidFill>
                  <a:schemeClr val="dk1"/>
                </a:solidFill>
                <a:latin typeface="Consolas"/>
                <a:ea typeface="Consolas"/>
                <a:cs typeface="Consolas"/>
                <a:sym typeface="Consolas"/>
              </a:rPr>
              <a:t>pixels </a:t>
            </a: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p:txBody>
      </p:sp>
      <p:pic>
        <p:nvPicPr>
          <p:cNvPr id="976" name="Google Shape;976;p56"/>
          <p:cNvPicPr preferRelativeResize="0"/>
          <p:nvPr/>
        </p:nvPicPr>
        <p:blipFill>
          <a:blip r:embed="rId3">
            <a:alphaModFix/>
          </a:blip>
          <a:stretch>
            <a:fillRect/>
          </a:stretch>
        </p:blipFill>
        <p:spPr>
          <a:xfrm>
            <a:off x="6781800" y="3270000"/>
            <a:ext cx="1676400" cy="1149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5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paint — example</a:t>
            </a:r>
            <a:endParaRPr b="1" sz="3600">
              <a:solidFill>
                <a:srgbClr val="434343"/>
              </a:solidFill>
              <a:latin typeface="Droid Sans"/>
              <a:ea typeface="Droid Sans"/>
              <a:cs typeface="Droid Sans"/>
              <a:sym typeface="Droid Sans"/>
            </a:endParaRPr>
          </a:p>
        </p:txBody>
      </p:sp>
      <p:sp>
        <p:nvSpPr>
          <p:cNvPr id="983" name="Google Shape;983;p57"/>
          <p:cNvSpPr txBox="1"/>
          <p:nvPr/>
        </p:nvSpPr>
        <p:spPr>
          <a:xfrm>
            <a:off x="4648200" y="1143000"/>
            <a:ext cx="3810000" cy="19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&lt;style&gt;</a:t>
            </a:r>
            <a:r>
              <a:rPr lang="en">
                <a:solidFill>
                  <a:schemeClr val="dk1"/>
                </a:solidFill>
                <a:latin typeface="Consolas"/>
                <a:ea typeface="Consolas"/>
                <a:cs typeface="Consolas"/>
                <a:sym typeface="Consolas"/>
              </a:rPr>
              <a:t> #p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45818E"/>
                </a:solidFill>
                <a:latin typeface="Consolas"/>
                <a:ea typeface="Consolas"/>
                <a:cs typeface="Consolas"/>
                <a:sym typeface="Consolas"/>
              </a:rPr>
              <a:t>position:</a:t>
            </a:r>
            <a:r>
              <a:rPr lang="en">
                <a:solidFill>
                  <a:schemeClr val="dk1"/>
                </a:solidFill>
                <a:latin typeface="Consolas"/>
                <a:ea typeface="Consolas"/>
                <a:cs typeface="Consolas"/>
                <a:sym typeface="Consolas"/>
              </a:rPr>
              <a:t> absolute; </a:t>
            </a:r>
            <a:r>
              <a:rPr lang="en">
                <a:solidFill>
                  <a:srgbClr val="45818E"/>
                </a:solidFill>
                <a:latin typeface="Consolas"/>
                <a:ea typeface="Consolas"/>
                <a:cs typeface="Consolas"/>
                <a:sym typeface="Consolas"/>
              </a:rPr>
              <a:t>padding:</a:t>
            </a:r>
            <a:r>
              <a:rPr lang="en">
                <a:solidFill>
                  <a:schemeClr val="dk1"/>
                </a:solidFill>
                <a:latin typeface="Consolas"/>
                <a:ea typeface="Consolas"/>
                <a:cs typeface="Consolas"/>
                <a:sym typeface="Consolas"/>
              </a:rPr>
              <a:t> 2px;</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45818E"/>
                </a:solidFill>
                <a:latin typeface="Consolas"/>
                <a:ea typeface="Consolas"/>
                <a:cs typeface="Consolas"/>
                <a:sym typeface="Consolas"/>
              </a:rPr>
              <a:t>width:</a:t>
            </a:r>
            <a:r>
              <a:rPr lang="en">
                <a:solidFill>
                  <a:schemeClr val="dk1"/>
                </a:solidFill>
                <a:latin typeface="Consolas"/>
                <a:ea typeface="Consolas"/>
                <a:cs typeface="Consolas"/>
                <a:sym typeface="Consolas"/>
              </a:rPr>
              <a:t> 50px; </a:t>
            </a:r>
            <a:r>
              <a:rPr lang="en">
                <a:solidFill>
                  <a:srgbClr val="45818E"/>
                </a:solidFill>
                <a:latin typeface="Consolas"/>
                <a:ea typeface="Consolas"/>
                <a:cs typeface="Consolas"/>
                <a:sym typeface="Consolas"/>
              </a:rPr>
              <a:t>height:</a:t>
            </a:r>
            <a:r>
              <a:rPr lang="en">
                <a:solidFill>
                  <a:schemeClr val="dk1"/>
                </a:solidFill>
                <a:latin typeface="Consolas"/>
                <a:ea typeface="Consolas"/>
                <a:cs typeface="Consolas"/>
                <a:sym typeface="Consolas"/>
              </a:rPr>
              <a:t> 20px;</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45818E"/>
                </a:solidFill>
                <a:latin typeface="Consolas"/>
                <a:ea typeface="Consolas"/>
                <a:cs typeface="Consolas"/>
                <a:sym typeface="Consolas"/>
              </a:rPr>
              <a:t>left:</a:t>
            </a:r>
            <a:r>
              <a:rPr lang="en">
                <a:solidFill>
                  <a:schemeClr val="dk1"/>
                </a:solidFill>
                <a:latin typeface="Consolas"/>
                <a:ea typeface="Consolas"/>
                <a:cs typeface="Consolas"/>
                <a:sym typeface="Consolas"/>
              </a:rPr>
              <a:t> 25px; </a:t>
            </a:r>
            <a:r>
              <a:rPr lang="en">
                <a:solidFill>
                  <a:srgbClr val="45818E"/>
                </a:solidFill>
                <a:latin typeface="Consolas"/>
                <a:ea typeface="Consolas"/>
                <a:cs typeface="Consolas"/>
                <a:sym typeface="Consolas"/>
              </a:rPr>
              <a:t>top:</a:t>
            </a:r>
            <a:r>
              <a:rPr lang="en">
                <a:solidFill>
                  <a:schemeClr val="dk1"/>
                </a:solidFill>
                <a:latin typeface="Consolas"/>
                <a:ea typeface="Consolas"/>
                <a:cs typeface="Consolas"/>
                <a:sym typeface="Consolas"/>
              </a:rPr>
              <a:t> 25px;</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45818E"/>
                </a:solidFill>
                <a:latin typeface="Consolas"/>
                <a:ea typeface="Consolas"/>
                <a:cs typeface="Consolas"/>
                <a:sym typeface="Consolas"/>
              </a:rPr>
              <a:t>border:</a:t>
            </a:r>
            <a:r>
              <a:rPr lang="en">
                <a:solidFill>
                  <a:schemeClr val="dk1"/>
                </a:solidFill>
                <a:latin typeface="Consolas"/>
                <a:ea typeface="Consolas"/>
                <a:cs typeface="Consolas"/>
                <a:sym typeface="Consolas"/>
              </a:rPr>
              <a:t> 4px solid purple;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45818E"/>
                </a:solidFill>
                <a:latin typeface="Consolas"/>
                <a:ea typeface="Consolas"/>
                <a:cs typeface="Consolas"/>
                <a:sym typeface="Consolas"/>
              </a:rPr>
              <a:t>background-color:</a:t>
            </a:r>
            <a:r>
              <a:rPr lang="en">
                <a:solidFill>
                  <a:schemeClr val="dk1"/>
                </a:solidFill>
                <a:latin typeface="Consolas"/>
                <a:ea typeface="Consolas"/>
                <a:cs typeface="Consolas"/>
                <a:sym typeface="Consolas"/>
              </a:rPr>
              <a:t> lightgrey;</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0000FF"/>
                </a:solidFill>
                <a:latin typeface="Consolas"/>
                <a:ea typeface="Consolas"/>
                <a:cs typeface="Consolas"/>
                <a:sym typeface="Consolas"/>
              </a:rPr>
              <a:t>&lt;/style&gt;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&lt;div</a:t>
            </a:r>
            <a:r>
              <a:rPr lang="en">
                <a:solidFill>
                  <a:schemeClr val="dk1"/>
                </a:solidFill>
                <a:latin typeface="Consolas"/>
                <a:ea typeface="Consolas"/>
                <a:cs typeface="Consolas"/>
                <a:sym typeface="Consolas"/>
              </a:rPr>
              <a:t> id=p&gt; </a:t>
            </a:r>
            <a:r>
              <a:rPr b="1" lang="en">
                <a:solidFill>
                  <a:schemeClr val="dk1"/>
                </a:solidFill>
                <a:latin typeface="Consolas"/>
                <a:ea typeface="Consolas"/>
                <a:cs typeface="Consolas"/>
                <a:sym typeface="Consolas"/>
              </a:rPr>
              <a:t>pixels </a:t>
            </a: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p:txBody>
      </p:sp>
      <p:pic>
        <p:nvPicPr>
          <p:cNvPr id="984" name="Google Shape;984;p57"/>
          <p:cNvPicPr preferRelativeResize="0"/>
          <p:nvPr/>
        </p:nvPicPr>
        <p:blipFill>
          <a:blip r:embed="rId3">
            <a:alphaModFix/>
          </a:blip>
          <a:stretch>
            <a:fillRect/>
          </a:stretch>
        </p:blipFill>
        <p:spPr>
          <a:xfrm>
            <a:off x="6781800" y="3270000"/>
            <a:ext cx="1676400" cy="1149600"/>
          </a:xfrm>
          <a:prstGeom prst="rect">
            <a:avLst/>
          </a:prstGeom>
          <a:noFill/>
          <a:ln>
            <a:noFill/>
          </a:ln>
        </p:spPr>
      </p:pic>
      <p:sp>
        <p:nvSpPr>
          <p:cNvPr id="985" name="Google Shape;985;p57"/>
          <p:cNvSpPr/>
          <p:nvPr/>
        </p:nvSpPr>
        <p:spPr>
          <a:xfrm>
            <a:off x="381000" y="1295400"/>
            <a:ext cx="3429000" cy="914400"/>
          </a:xfrm>
          <a:prstGeom prst="rect">
            <a:avLst/>
          </a:prstGeom>
          <a:solidFill>
            <a:srgbClr val="EAD1DC"/>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Droid Sans"/>
                <a:ea typeface="Droid Sans"/>
                <a:cs typeface="Droid Sans"/>
                <a:sym typeface="Droid Sans"/>
              </a:rPr>
              <a:t>DrawingDocumentBackground</a:t>
            </a:r>
            <a:endParaRPr b="1" sz="1200">
              <a:latin typeface="Droid Sans"/>
              <a:ea typeface="Droid Sans"/>
              <a:cs typeface="Droid Sans"/>
              <a:sym typeface="Droid Sans"/>
            </a:endParaRPr>
          </a:p>
        </p:txBody>
      </p:sp>
      <p:sp>
        <p:nvSpPr>
          <p:cNvPr id="986" name="Google Shape;986;p57"/>
          <p:cNvSpPr/>
          <p:nvPr/>
        </p:nvSpPr>
        <p:spPr>
          <a:xfrm>
            <a:off x="381000" y="2209800"/>
            <a:ext cx="3429000" cy="1447800"/>
          </a:xfrm>
          <a:prstGeom prst="rect">
            <a:avLst/>
          </a:prstGeom>
          <a:solidFill>
            <a:srgbClr val="EAD1DC"/>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Droid Sans"/>
                <a:ea typeface="Droid Sans"/>
                <a:cs typeface="Droid Sans"/>
                <a:sym typeface="Droid Sans"/>
              </a:rPr>
              <a:t>DrawingBoxDecorationBackground</a:t>
            </a:r>
            <a:endParaRPr b="1" sz="1200">
              <a:latin typeface="Droid Sans"/>
              <a:ea typeface="Droid Sans"/>
              <a:cs typeface="Droid Sans"/>
              <a:sym typeface="Droid Sans"/>
            </a:endParaRPr>
          </a:p>
        </p:txBody>
      </p:sp>
      <p:sp>
        <p:nvSpPr>
          <p:cNvPr id="987" name="Google Shape;987;p57"/>
          <p:cNvSpPr/>
          <p:nvPr/>
        </p:nvSpPr>
        <p:spPr>
          <a:xfrm>
            <a:off x="381000" y="3657600"/>
            <a:ext cx="3429000" cy="914400"/>
          </a:xfrm>
          <a:prstGeom prst="rect">
            <a:avLst/>
          </a:prstGeom>
          <a:solidFill>
            <a:srgbClr val="EAD1DC"/>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Droid Sans"/>
                <a:ea typeface="Droid Sans"/>
                <a:cs typeface="Droid Sans"/>
                <a:sym typeface="Droid Sans"/>
              </a:rPr>
              <a:t>DrawingPaintPhaseForeground</a:t>
            </a:r>
            <a:endParaRPr b="1" sz="1200">
              <a:latin typeface="Droid Sans"/>
              <a:ea typeface="Droid Sans"/>
              <a:cs typeface="Droid Sans"/>
              <a:sym typeface="Droid Sans"/>
            </a:endParaRPr>
          </a:p>
        </p:txBody>
      </p:sp>
      <p:sp>
        <p:nvSpPr>
          <p:cNvPr id="988" name="Google Shape;988;p57"/>
          <p:cNvSpPr/>
          <p:nvPr/>
        </p:nvSpPr>
        <p:spPr>
          <a:xfrm>
            <a:off x="685800" y="1600200"/>
            <a:ext cx="2209800" cy="533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DrawRectOp</a:t>
            </a:r>
            <a:endParaRPr b="1">
              <a:solidFill>
                <a:srgbClr val="9900FF"/>
              </a:solidFill>
              <a:latin typeface="Consolas"/>
              <a:ea typeface="Consolas"/>
              <a:cs typeface="Consolas"/>
              <a:sym typeface="Consolas"/>
            </a:endParaRPr>
          </a:p>
          <a:p>
            <a:pPr indent="0" lvl="0" marL="0" rtl="0" algn="l">
              <a:spcBef>
                <a:spcPts val="0"/>
              </a:spcBef>
              <a:spcAft>
                <a:spcPts val="0"/>
              </a:spcAft>
              <a:buNone/>
            </a:pPr>
            <a:r>
              <a:rPr lang="en">
                <a:latin typeface="Droid Sans"/>
                <a:ea typeface="Droid Sans"/>
                <a:cs typeface="Droid Sans"/>
                <a:sym typeface="Droid Sans"/>
              </a:rPr>
              <a:t>{0, 0, 610, 316} </a:t>
            </a:r>
            <a:r>
              <a:rPr i="1" lang="en">
                <a:latin typeface="Droid Sans"/>
                <a:ea typeface="Droid Sans"/>
                <a:cs typeface="Droid Sans"/>
                <a:sym typeface="Droid Sans"/>
              </a:rPr>
              <a:t>kFill_Style</a:t>
            </a:r>
            <a:endParaRPr i="1">
              <a:latin typeface="Droid Sans"/>
              <a:ea typeface="Droid Sans"/>
              <a:cs typeface="Droid Sans"/>
              <a:sym typeface="Droid Sans"/>
            </a:endParaRPr>
          </a:p>
        </p:txBody>
      </p:sp>
      <p:sp>
        <p:nvSpPr>
          <p:cNvPr id="989" name="Google Shape;989;p57"/>
          <p:cNvSpPr/>
          <p:nvPr/>
        </p:nvSpPr>
        <p:spPr>
          <a:xfrm>
            <a:off x="2362200" y="1676400"/>
            <a:ext cx="457200" cy="15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7"/>
          <p:cNvSpPr/>
          <p:nvPr/>
        </p:nvSpPr>
        <p:spPr>
          <a:xfrm>
            <a:off x="685800" y="2514600"/>
            <a:ext cx="2209800" cy="533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DrawRectOp</a:t>
            </a:r>
            <a:endParaRPr b="1">
              <a:solidFill>
                <a:srgbClr val="9900FF"/>
              </a:solidFill>
              <a:latin typeface="Consolas"/>
              <a:ea typeface="Consolas"/>
              <a:cs typeface="Consolas"/>
              <a:sym typeface="Consolas"/>
            </a:endParaRPr>
          </a:p>
          <a:p>
            <a:pPr indent="0" lvl="0" marL="0" rtl="0" algn="l">
              <a:spcBef>
                <a:spcPts val="0"/>
              </a:spcBef>
              <a:spcAft>
                <a:spcPts val="0"/>
              </a:spcAft>
              <a:buNone/>
            </a:pPr>
            <a:r>
              <a:rPr lang="en">
                <a:latin typeface="Droid Sans"/>
                <a:ea typeface="Droid Sans"/>
                <a:cs typeface="Droid Sans"/>
                <a:sym typeface="Droid Sans"/>
              </a:rPr>
              <a:t>{25, 25, 87, 57} </a:t>
            </a:r>
            <a:r>
              <a:rPr i="1" lang="en">
                <a:latin typeface="Droid Sans"/>
                <a:ea typeface="Droid Sans"/>
                <a:cs typeface="Droid Sans"/>
                <a:sym typeface="Droid Sans"/>
              </a:rPr>
              <a:t>kFill_Style</a:t>
            </a:r>
            <a:endParaRPr i="1">
              <a:latin typeface="Droid Sans"/>
              <a:ea typeface="Droid Sans"/>
              <a:cs typeface="Droid Sans"/>
              <a:sym typeface="Droid Sans"/>
            </a:endParaRPr>
          </a:p>
        </p:txBody>
      </p:sp>
      <p:sp>
        <p:nvSpPr>
          <p:cNvPr id="991" name="Google Shape;991;p57"/>
          <p:cNvSpPr/>
          <p:nvPr/>
        </p:nvSpPr>
        <p:spPr>
          <a:xfrm>
            <a:off x="685800" y="3048000"/>
            <a:ext cx="2971800" cy="533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DrawRectOp</a:t>
            </a:r>
            <a:endParaRPr b="1">
              <a:solidFill>
                <a:srgbClr val="9900FF"/>
              </a:solidFill>
              <a:latin typeface="Consolas"/>
              <a:ea typeface="Consolas"/>
              <a:cs typeface="Consolas"/>
              <a:sym typeface="Consolas"/>
            </a:endParaRPr>
          </a:p>
          <a:p>
            <a:pPr indent="0" lvl="0" marL="0" rtl="0" algn="l">
              <a:spcBef>
                <a:spcPts val="0"/>
              </a:spcBef>
              <a:spcAft>
                <a:spcPts val="0"/>
              </a:spcAft>
              <a:buNone/>
            </a:pPr>
            <a:r>
              <a:rPr lang="en">
                <a:latin typeface="Droid Sans"/>
                <a:ea typeface="Droid Sans"/>
                <a:cs typeface="Droid Sans"/>
                <a:sym typeface="Droid Sans"/>
              </a:rPr>
              <a:t>{27, 27, 85, 55} </a:t>
            </a:r>
            <a:r>
              <a:rPr i="1" lang="en">
                <a:latin typeface="Droid Sans"/>
                <a:ea typeface="Droid Sans"/>
                <a:cs typeface="Droid Sans"/>
                <a:sym typeface="Droid Sans"/>
              </a:rPr>
              <a:t>kStroke_Style </a:t>
            </a:r>
            <a:r>
              <a:rPr lang="en">
                <a:latin typeface="Droid Sans"/>
                <a:ea typeface="Droid Sans"/>
                <a:cs typeface="Droid Sans"/>
                <a:sym typeface="Droid Sans"/>
              </a:rPr>
              <a:t>(w=4)</a:t>
            </a:r>
            <a:endParaRPr>
              <a:latin typeface="Droid Sans"/>
              <a:ea typeface="Droid Sans"/>
              <a:cs typeface="Droid Sans"/>
              <a:sym typeface="Droid Sans"/>
            </a:endParaRPr>
          </a:p>
        </p:txBody>
      </p:sp>
      <p:sp>
        <p:nvSpPr>
          <p:cNvPr id="992" name="Google Shape;992;p57"/>
          <p:cNvSpPr/>
          <p:nvPr/>
        </p:nvSpPr>
        <p:spPr>
          <a:xfrm>
            <a:off x="685800" y="3962400"/>
            <a:ext cx="2209800" cy="533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DrawTextBlobOp</a:t>
            </a:r>
            <a:endParaRPr b="1">
              <a:solidFill>
                <a:srgbClr val="9900FF"/>
              </a:solidFill>
              <a:latin typeface="Consolas"/>
              <a:ea typeface="Consolas"/>
              <a:cs typeface="Consolas"/>
              <a:sym typeface="Consolas"/>
            </a:endParaRPr>
          </a:p>
          <a:p>
            <a:pPr indent="0" lvl="0" marL="0" rtl="0" algn="l">
              <a:spcBef>
                <a:spcPts val="0"/>
              </a:spcBef>
              <a:spcAft>
                <a:spcPts val="0"/>
              </a:spcAft>
              <a:buNone/>
            </a:pPr>
            <a:r>
              <a:rPr lang="en">
                <a:latin typeface="Droid Sans"/>
                <a:ea typeface="Droid Sans"/>
                <a:cs typeface="Droid Sans"/>
                <a:sym typeface="Droid Sans"/>
              </a:rPr>
              <a:t>{31, 45} </a:t>
            </a:r>
            <a:r>
              <a:rPr i="1" lang="en">
                <a:latin typeface="Droid Sans"/>
                <a:ea typeface="Droid Sans"/>
                <a:cs typeface="Droid Sans"/>
                <a:sym typeface="Droid Sans"/>
              </a:rPr>
              <a:t>"pixels"</a:t>
            </a:r>
            <a:endParaRPr i="1">
              <a:latin typeface="Droid Sans"/>
              <a:ea typeface="Droid Sans"/>
              <a:cs typeface="Droid Sans"/>
              <a:sym typeface="Droid Sans"/>
            </a:endParaRPr>
          </a:p>
        </p:txBody>
      </p:sp>
      <p:sp>
        <p:nvSpPr>
          <p:cNvPr id="993" name="Google Shape;993;p57"/>
          <p:cNvSpPr/>
          <p:nvPr/>
        </p:nvSpPr>
        <p:spPr>
          <a:xfrm>
            <a:off x="2362200" y="4038600"/>
            <a:ext cx="457200" cy="152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7"/>
          <p:cNvSpPr/>
          <p:nvPr/>
        </p:nvSpPr>
        <p:spPr>
          <a:xfrm>
            <a:off x="2362200" y="2590800"/>
            <a:ext cx="457200" cy="152400"/>
          </a:xfrm>
          <a:prstGeom prst="rect">
            <a:avLst/>
          </a:prstGeom>
          <a:solidFill>
            <a:srgbClr val="D3D3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7"/>
          <p:cNvSpPr/>
          <p:nvPr/>
        </p:nvSpPr>
        <p:spPr>
          <a:xfrm>
            <a:off x="2362200" y="3124200"/>
            <a:ext cx="457200" cy="152400"/>
          </a:xfrm>
          <a:prstGeom prst="rect">
            <a:avLst/>
          </a:prstGeom>
          <a:solidFill>
            <a:srgbClr val="8000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7"/>
          <p:cNvSpPr txBox="1"/>
          <p:nvPr/>
        </p:nvSpPr>
        <p:spPr>
          <a:xfrm>
            <a:off x="3962400" y="4114800"/>
            <a:ext cx="1828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display items</a:t>
            </a:r>
            <a:endParaRPr i="1" sz="1800">
              <a:latin typeface="Droid Serif"/>
              <a:ea typeface="Droid Serif"/>
              <a:cs typeface="Droid Serif"/>
              <a:sym typeface="Droid Serif"/>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58"/>
          <p:cNvSpPr/>
          <p:nvPr/>
        </p:nvSpPr>
        <p:spPr>
          <a:xfrm>
            <a:off x="533400" y="1219200"/>
            <a:ext cx="3810000" cy="3352800"/>
          </a:xfrm>
          <a:prstGeom prst="rect">
            <a:avLst/>
          </a:prstGeom>
          <a:solidFill>
            <a:srgbClr val="EAD1DC"/>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Droid Sans"/>
                <a:ea typeface="Droid Sans"/>
                <a:cs typeface="Droid Sans"/>
                <a:sym typeface="Droid Sans"/>
              </a:rPr>
              <a:t>DrawingPaintPhaseForeground</a:t>
            </a:r>
            <a:endParaRPr b="1" sz="1200">
              <a:latin typeface="Droid Sans"/>
              <a:ea typeface="Droid Sans"/>
              <a:cs typeface="Droid Sans"/>
              <a:sym typeface="Droid Sans"/>
            </a:endParaRPr>
          </a:p>
        </p:txBody>
      </p:sp>
      <p:sp>
        <p:nvSpPr>
          <p:cNvPr id="1002" name="Google Shape;1002;p5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paint — example</a:t>
            </a:r>
            <a:endParaRPr b="1" sz="3600">
              <a:solidFill>
                <a:srgbClr val="434343"/>
              </a:solidFill>
              <a:latin typeface="Droid Sans"/>
              <a:ea typeface="Droid Sans"/>
              <a:cs typeface="Droid Sans"/>
              <a:sym typeface="Droid Sans"/>
            </a:endParaRPr>
          </a:p>
        </p:txBody>
      </p:sp>
      <p:sp>
        <p:nvSpPr>
          <p:cNvPr id="1004" name="Google Shape;1004;p58"/>
          <p:cNvSpPr txBox="1"/>
          <p:nvPr/>
        </p:nvSpPr>
        <p:spPr>
          <a:xfrm>
            <a:off x="4648200" y="1143000"/>
            <a:ext cx="3810000" cy="19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&lt;style&gt;</a:t>
            </a:r>
            <a:r>
              <a:rPr lang="en">
                <a:solidFill>
                  <a:schemeClr val="dk1"/>
                </a:solidFill>
                <a:latin typeface="Consolas"/>
                <a:ea typeface="Consolas"/>
                <a:cs typeface="Consolas"/>
                <a:sym typeface="Consolas"/>
              </a:rPr>
              <a:t> #p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45818E"/>
                </a:solidFill>
                <a:latin typeface="Consolas"/>
                <a:ea typeface="Consolas"/>
                <a:cs typeface="Consolas"/>
                <a:sym typeface="Consolas"/>
              </a:rPr>
              <a:t>position:</a:t>
            </a:r>
            <a:r>
              <a:rPr lang="en">
                <a:solidFill>
                  <a:schemeClr val="dk1"/>
                </a:solidFill>
                <a:latin typeface="Consolas"/>
                <a:ea typeface="Consolas"/>
                <a:cs typeface="Consolas"/>
                <a:sym typeface="Consolas"/>
              </a:rPr>
              <a:t> absolute; </a:t>
            </a:r>
            <a:r>
              <a:rPr lang="en">
                <a:solidFill>
                  <a:srgbClr val="45818E"/>
                </a:solidFill>
                <a:latin typeface="Consolas"/>
                <a:ea typeface="Consolas"/>
                <a:cs typeface="Consolas"/>
                <a:sym typeface="Consolas"/>
              </a:rPr>
              <a:t>padding:</a:t>
            </a:r>
            <a:r>
              <a:rPr lang="en">
                <a:solidFill>
                  <a:schemeClr val="dk1"/>
                </a:solidFill>
                <a:latin typeface="Consolas"/>
                <a:ea typeface="Consolas"/>
                <a:cs typeface="Consolas"/>
                <a:sym typeface="Consolas"/>
              </a:rPr>
              <a:t> 2px;</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45818E"/>
                </a:solidFill>
                <a:latin typeface="Consolas"/>
                <a:ea typeface="Consolas"/>
                <a:cs typeface="Consolas"/>
                <a:sym typeface="Consolas"/>
              </a:rPr>
              <a:t>width:</a:t>
            </a:r>
            <a:r>
              <a:rPr lang="en">
                <a:solidFill>
                  <a:schemeClr val="dk1"/>
                </a:solidFill>
                <a:latin typeface="Consolas"/>
                <a:ea typeface="Consolas"/>
                <a:cs typeface="Consolas"/>
                <a:sym typeface="Consolas"/>
              </a:rPr>
              <a:t> 50px; </a:t>
            </a:r>
            <a:r>
              <a:rPr lang="en">
                <a:solidFill>
                  <a:srgbClr val="45818E"/>
                </a:solidFill>
                <a:latin typeface="Consolas"/>
                <a:ea typeface="Consolas"/>
                <a:cs typeface="Consolas"/>
                <a:sym typeface="Consolas"/>
              </a:rPr>
              <a:t>height:</a:t>
            </a:r>
            <a:r>
              <a:rPr lang="en">
                <a:solidFill>
                  <a:schemeClr val="dk1"/>
                </a:solidFill>
                <a:latin typeface="Consolas"/>
                <a:ea typeface="Consolas"/>
                <a:cs typeface="Consolas"/>
                <a:sym typeface="Consolas"/>
              </a:rPr>
              <a:t> 20px;</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45818E"/>
                </a:solidFill>
                <a:latin typeface="Consolas"/>
                <a:ea typeface="Consolas"/>
                <a:cs typeface="Consolas"/>
                <a:sym typeface="Consolas"/>
              </a:rPr>
              <a:t>left:</a:t>
            </a:r>
            <a:r>
              <a:rPr lang="en">
                <a:solidFill>
                  <a:schemeClr val="dk1"/>
                </a:solidFill>
                <a:latin typeface="Consolas"/>
                <a:ea typeface="Consolas"/>
                <a:cs typeface="Consolas"/>
                <a:sym typeface="Consolas"/>
              </a:rPr>
              <a:t> 25px; </a:t>
            </a:r>
            <a:r>
              <a:rPr lang="en">
                <a:solidFill>
                  <a:srgbClr val="45818E"/>
                </a:solidFill>
                <a:latin typeface="Consolas"/>
                <a:ea typeface="Consolas"/>
                <a:cs typeface="Consolas"/>
                <a:sym typeface="Consolas"/>
              </a:rPr>
              <a:t>top:</a:t>
            </a:r>
            <a:r>
              <a:rPr lang="en">
                <a:solidFill>
                  <a:schemeClr val="dk1"/>
                </a:solidFill>
                <a:latin typeface="Consolas"/>
                <a:ea typeface="Consolas"/>
                <a:cs typeface="Consolas"/>
                <a:sym typeface="Consolas"/>
              </a:rPr>
              <a:t> 25px;</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45818E"/>
                </a:solidFill>
                <a:latin typeface="Consolas"/>
                <a:ea typeface="Consolas"/>
                <a:cs typeface="Consolas"/>
                <a:sym typeface="Consolas"/>
              </a:rPr>
              <a:t>border:</a:t>
            </a:r>
            <a:r>
              <a:rPr lang="en">
                <a:solidFill>
                  <a:schemeClr val="dk1"/>
                </a:solidFill>
                <a:latin typeface="Consolas"/>
                <a:ea typeface="Consolas"/>
                <a:cs typeface="Consolas"/>
                <a:sym typeface="Consolas"/>
              </a:rPr>
              <a:t> 4px solid purple;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45818E"/>
                </a:solidFill>
                <a:latin typeface="Consolas"/>
                <a:ea typeface="Consolas"/>
                <a:cs typeface="Consolas"/>
                <a:sym typeface="Consolas"/>
              </a:rPr>
              <a:t>background-color:</a:t>
            </a:r>
            <a:r>
              <a:rPr lang="en">
                <a:solidFill>
                  <a:schemeClr val="dk1"/>
                </a:solidFill>
                <a:latin typeface="Consolas"/>
                <a:ea typeface="Consolas"/>
                <a:cs typeface="Consolas"/>
                <a:sym typeface="Consolas"/>
              </a:rPr>
              <a:t> lightgrey;</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0000FF"/>
                </a:solidFill>
                <a:latin typeface="Consolas"/>
                <a:ea typeface="Consolas"/>
                <a:cs typeface="Consolas"/>
                <a:sym typeface="Consolas"/>
              </a:rPr>
              <a:t>&lt;/style&gt;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&lt;div</a:t>
            </a:r>
            <a:r>
              <a:rPr lang="en">
                <a:solidFill>
                  <a:schemeClr val="dk1"/>
                </a:solidFill>
                <a:latin typeface="Consolas"/>
                <a:ea typeface="Consolas"/>
                <a:cs typeface="Consolas"/>
                <a:sym typeface="Consolas"/>
              </a:rPr>
              <a:t> id=p&gt; </a:t>
            </a:r>
            <a:r>
              <a:rPr b="1" lang="en">
                <a:solidFill>
                  <a:schemeClr val="dk1"/>
                </a:solidFill>
                <a:latin typeface="Consolas"/>
                <a:ea typeface="Consolas"/>
                <a:cs typeface="Consolas"/>
                <a:sym typeface="Consolas"/>
              </a:rPr>
              <a:t>pixels </a:t>
            </a: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p:txBody>
      </p:sp>
      <p:pic>
        <p:nvPicPr>
          <p:cNvPr id="1005" name="Google Shape;1005;p58"/>
          <p:cNvPicPr preferRelativeResize="0"/>
          <p:nvPr/>
        </p:nvPicPr>
        <p:blipFill>
          <a:blip r:embed="rId3">
            <a:alphaModFix/>
          </a:blip>
          <a:stretch>
            <a:fillRect/>
          </a:stretch>
        </p:blipFill>
        <p:spPr>
          <a:xfrm>
            <a:off x="6781800" y="3270000"/>
            <a:ext cx="1676400" cy="1149600"/>
          </a:xfrm>
          <a:prstGeom prst="rect">
            <a:avLst/>
          </a:prstGeom>
          <a:noFill/>
          <a:ln>
            <a:noFill/>
          </a:ln>
        </p:spPr>
      </p:pic>
      <p:sp>
        <p:nvSpPr>
          <p:cNvPr id="1006" name="Google Shape;1006;p58"/>
          <p:cNvSpPr/>
          <p:nvPr/>
        </p:nvSpPr>
        <p:spPr>
          <a:xfrm>
            <a:off x="762000" y="1524000"/>
            <a:ext cx="3352800" cy="28956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DrawTextBlobOp</a:t>
            </a:r>
            <a:endParaRPr b="1">
              <a:solidFill>
                <a:srgbClr val="9900FF"/>
              </a:solidFill>
              <a:latin typeface="Consolas"/>
              <a:ea typeface="Consolas"/>
              <a:cs typeface="Consolas"/>
              <a:sym typeface="Consolas"/>
            </a:endParaRPr>
          </a:p>
          <a:p>
            <a:pPr indent="0" lvl="0" marL="0" rtl="0" algn="l">
              <a:spcBef>
                <a:spcPts val="0"/>
              </a:spcBef>
              <a:spcAft>
                <a:spcPts val="0"/>
              </a:spcAft>
              <a:buNone/>
            </a:pPr>
            <a:r>
              <a:rPr lang="en">
                <a:latin typeface="Droid Sans"/>
                <a:ea typeface="Droid Sans"/>
                <a:cs typeface="Droid Sans"/>
                <a:sym typeface="Droid Sans"/>
              </a:rPr>
              <a:t>{31, 45}</a:t>
            </a:r>
            <a:endParaRPr i="1">
              <a:latin typeface="Droid Sans"/>
              <a:ea typeface="Droid Sans"/>
              <a:cs typeface="Droid Sans"/>
              <a:sym typeface="Droid Sans"/>
            </a:endParaRPr>
          </a:p>
        </p:txBody>
      </p:sp>
      <p:sp>
        <p:nvSpPr>
          <p:cNvPr id="1007" name="Google Shape;1007;p58"/>
          <p:cNvSpPr/>
          <p:nvPr/>
        </p:nvSpPr>
        <p:spPr>
          <a:xfrm>
            <a:off x="1524000" y="1828800"/>
            <a:ext cx="457200" cy="152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8"/>
          <p:cNvSpPr/>
          <p:nvPr/>
        </p:nvSpPr>
        <p:spPr>
          <a:xfrm>
            <a:off x="914400" y="2133600"/>
            <a:ext cx="3048000" cy="21336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Droid Sans"/>
                <a:ea typeface="Droid Sans"/>
                <a:cs typeface="Droid Sans"/>
                <a:sym typeface="Droid Sans"/>
              </a:rPr>
              <a:t>SkTextBlob</a:t>
            </a:r>
            <a:endParaRPr b="1" sz="1200">
              <a:latin typeface="Droid Sans"/>
              <a:ea typeface="Droid Sans"/>
              <a:cs typeface="Droid Sans"/>
              <a:sym typeface="Droid Sans"/>
            </a:endParaRPr>
          </a:p>
          <a:p>
            <a:pPr indent="0" lvl="0" marL="0" rtl="0" algn="l">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p:txBody>
      </p:sp>
      <p:sp>
        <p:nvSpPr>
          <p:cNvPr id="1009" name="Google Shape;1009;p58"/>
          <p:cNvSpPr txBox="1"/>
          <p:nvPr/>
        </p:nvSpPr>
        <p:spPr>
          <a:xfrm>
            <a:off x="1143000" y="2590800"/>
            <a:ext cx="2667000" cy="533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53   4C   5B   48   4F   56</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0.0  8.0 12.4 20.4 27.5 32.0</a:t>
            </a:r>
            <a:endParaRPr/>
          </a:p>
        </p:txBody>
      </p:sp>
      <p:pic>
        <p:nvPicPr>
          <p:cNvPr id="1010" name="Google Shape;1010;p58"/>
          <p:cNvPicPr preferRelativeResize="0"/>
          <p:nvPr/>
        </p:nvPicPr>
        <p:blipFill>
          <a:blip r:embed="rId4">
            <a:alphaModFix/>
          </a:blip>
          <a:stretch>
            <a:fillRect/>
          </a:stretch>
        </p:blipFill>
        <p:spPr>
          <a:xfrm>
            <a:off x="1419225" y="3228975"/>
            <a:ext cx="1933575" cy="885825"/>
          </a:xfrm>
          <a:prstGeom prst="rect">
            <a:avLst/>
          </a:prstGeom>
          <a:noFill/>
          <a:ln>
            <a:noFill/>
          </a:ln>
        </p:spPr>
      </p:pic>
      <p:cxnSp>
        <p:nvCxnSpPr>
          <p:cNvPr id="1011" name="Google Shape;1011;p58"/>
          <p:cNvCxnSpPr/>
          <p:nvPr/>
        </p:nvCxnSpPr>
        <p:spPr>
          <a:xfrm>
            <a:off x="1447800" y="3200400"/>
            <a:ext cx="0" cy="914400"/>
          </a:xfrm>
          <a:prstGeom prst="straightConnector1">
            <a:avLst/>
          </a:prstGeom>
          <a:noFill/>
          <a:ln cap="flat" cmpd="sng" w="19050">
            <a:solidFill>
              <a:srgbClr val="FF0000"/>
            </a:solidFill>
            <a:prstDash val="solid"/>
            <a:round/>
            <a:headEnd len="med" w="med" type="none"/>
            <a:tailEnd len="med" w="med" type="none"/>
          </a:ln>
        </p:spPr>
      </p:cxnSp>
      <p:cxnSp>
        <p:nvCxnSpPr>
          <p:cNvPr id="1012" name="Google Shape;1012;p58"/>
          <p:cNvCxnSpPr/>
          <p:nvPr/>
        </p:nvCxnSpPr>
        <p:spPr>
          <a:xfrm>
            <a:off x="1862125" y="3214675"/>
            <a:ext cx="0" cy="914400"/>
          </a:xfrm>
          <a:prstGeom prst="straightConnector1">
            <a:avLst/>
          </a:prstGeom>
          <a:noFill/>
          <a:ln cap="flat" cmpd="sng" w="19050">
            <a:solidFill>
              <a:srgbClr val="FF0000"/>
            </a:solidFill>
            <a:prstDash val="solid"/>
            <a:round/>
            <a:headEnd len="med" w="med" type="none"/>
            <a:tailEnd len="med" w="med" type="none"/>
          </a:ln>
        </p:spPr>
      </p:cxnSp>
      <p:cxnSp>
        <p:nvCxnSpPr>
          <p:cNvPr id="1013" name="Google Shape;1013;p58"/>
          <p:cNvCxnSpPr/>
          <p:nvPr/>
        </p:nvCxnSpPr>
        <p:spPr>
          <a:xfrm>
            <a:off x="2047875" y="3209900"/>
            <a:ext cx="0" cy="914400"/>
          </a:xfrm>
          <a:prstGeom prst="straightConnector1">
            <a:avLst/>
          </a:prstGeom>
          <a:noFill/>
          <a:ln cap="flat" cmpd="sng" w="19050">
            <a:solidFill>
              <a:srgbClr val="FF0000"/>
            </a:solidFill>
            <a:prstDash val="solid"/>
            <a:round/>
            <a:headEnd len="med" w="med" type="none"/>
            <a:tailEnd len="med" w="med" type="none"/>
          </a:ln>
        </p:spPr>
      </p:cxnSp>
      <p:cxnSp>
        <p:nvCxnSpPr>
          <p:cNvPr id="1014" name="Google Shape;1014;p58"/>
          <p:cNvCxnSpPr/>
          <p:nvPr/>
        </p:nvCxnSpPr>
        <p:spPr>
          <a:xfrm>
            <a:off x="2481250" y="3209900"/>
            <a:ext cx="0" cy="914400"/>
          </a:xfrm>
          <a:prstGeom prst="straightConnector1">
            <a:avLst/>
          </a:prstGeom>
          <a:noFill/>
          <a:ln cap="flat" cmpd="sng" w="19050">
            <a:solidFill>
              <a:srgbClr val="FF0000"/>
            </a:solidFill>
            <a:prstDash val="solid"/>
            <a:round/>
            <a:headEnd len="med" w="med" type="none"/>
            <a:tailEnd len="med" w="med" type="none"/>
          </a:ln>
        </p:spPr>
      </p:cxnSp>
      <p:cxnSp>
        <p:nvCxnSpPr>
          <p:cNvPr id="1015" name="Google Shape;1015;p58"/>
          <p:cNvCxnSpPr/>
          <p:nvPr/>
        </p:nvCxnSpPr>
        <p:spPr>
          <a:xfrm>
            <a:off x="2814625" y="3205150"/>
            <a:ext cx="0" cy="914400"/>
          </a:xfrm>
          <a:prstGeom prst="straightConnector1">
            <a:avLst/>
          </a:prstGeom>
          <a:noFill/>
          <a:ln cap="flat" cmpd="sng" w="19050">
            <a:solidFill>
              <a:srgbClr val="FF0000"/>
            </a:solidFill>
            <a:prstDash val="solid"/>
            <a:round/>
            <a:headEnd len="med" w="med" type="none"/>
            <a:tailEnd len="med" w="med" type="none"/>
          </a:ln>
        </p:spPr>
      </p:cxnSp>
      <p:cxnSp>
        <p:nvCxnSpPr>
          <p:cNvPr id="1016" name="Google Shape;1016;p58"/>
          <p:cNvCxnSpPr/>
          <p:nvPr/>
        </p:nvCxnSpPr>
        <p:spPr>
          <a:xfrm>
            <a:off x="3043225" y="3214675"/>
            <a:ext cx="0" cy="914400"/>
          </a:xfrm>
          <a:prstGeom prst="straightConnector1">
            <a:avLst/>
          </a:prstGeom>
          <a:noFill/>
          <a:ln cap="flat" cmpd="sng" w="19050">
            <a:solidFill>
              <a:srgbClr val="FF0000"/>
            </a:solidFill>
            <a:prstDash val="solid"/>
            <a:round/>
            <a:headEnd len="med" w="med" type="none"/>
            <a:tailEnd len="med" w="med" type="none"/>
          </a:ln>
        </p:spPr>
      </p:cxnSp>
      <p:cxnSp>
        <p:nvCxnSpPr>
          <p:cNvPr id="1017" name="Google Shape;1017;p58"/>
          <p:cNvCxnSpPr/>
          <p:nvPr/>
        </p:nvCxnSpPr>
        <p:spPr>
          <a:xfrm>
            <a:off x="1352150" y="3059975"/>
            <a:ext cx="85800" cy="147600"/>
          </a:xfrm>
          <a:prstGeom prst="straightConnector1">
            <a:avLst/>
          </a:prstGeom>
          <a:noFill/>
          <a:ln cap="flat" cmpd="sng" w="19050">
            <a:solidFill>
              <a:srgbClr val="FF0000"/>
            </a:solidFill>
            <a:prstDash val="solid"/>
            <a:round/>
            <a:headEnd len="med" w="med" type="none"/>
            <a:tailEnd len="med" w="med" type="stealth"/>
          </a:ln>
        </p:spPr>
      </p:cxnSp>
      <p:cxnSp>
        <p:nvCxnSpPr>
          <p:cNvPr id="1018" name="Google Shape;1018;p58"/>
          <p:cNvCxnSpPr/>
          <p:nvPr/>
        </p:nvCxnSpPr>
        <p:spPr>
          <a:xfrm>
            <a:off x="1795075" y="3059975"/>
            <a:ext cx="61800" cy="157200"/>
          </a:xfrm>
          <a:prstGeom prst="straightConnector1">
            <a:avLst/>
          </a:prstGeom>
          <a:noFill/>
          <a:ln cap="flat" cmpd="sng" w="19050">
            <a:solidFill>
              <a:srgbClr val="FF0000"/>
            </a:solidFill>
            <a:prstDash val="solid"/>
            <a:round/>
            <a:headEnd len="med" w="med" type="none"/>
            <a:tailEnd len="med" w="med" type="triangle"/>
          </a:ln>
        </p:spPr>
      </p:cxnSp>
      <p:cxnSp>
        <p:nvCxnSpPr>
          <p:cNvPr id="1019" name="Google Shape;1019;p58"/>
          <p:cNvCxnSpPr/>
          <p:nvPr/>
        </p:nvCxnSpPr>
        <p:spPr>
          <a:xfrm flipH="1">
            <a:off x="2052175" y="3064725"/>
            <a:ext cx="162000" cy="157200"/>
          </a:xfrm>
          <a:prstGeom prst="straightConnector1">
            <a:avLst/>
          </a:prstGeom>
          <a:noFill/>
          <a:ln cap="flat" cmpd="sng" w="19050">
            <a:solidFill>
              <a:srgbClr val="FF0000"/>
            </a:solidFill>
            <a:prstDash val="solid"/>
            <a:round/>
            <a:headEnd len="med" w="med" type="none"/>
            <a:tailEnd len="med" w="med" type="triangle"/>
          </a:ln>
        </p:spPr>
      </p:cxnSp>
      <p:cxnSp>
        <p:nvCxnSpPr>
          <p:cNvPr id="1020" name="Google Shape;1020;p58"/>
          <p:cNvCxnSpPr/>
          <p:nvPr/>
        </p:nvCxnSpPr>
        <p:spPr>
          <a:xfrm flipH="1">
            <a:off x="2485700" y="3055200"/>
            <a:ext cx="142800" cy="157200"/>
          </a:xfrm>
          <a:prstGeom prst="straightConnector1">
            <a:avLst/>
          </a:prstGeom>
          <a:noFill/>
          <a:ln cap="flat" cmpd="sng" w="19050">
            <a:solidFill>
              <a:srgbClr val="FF0000"/>
            </a:solidFill>
            <a:prstDash val="solid"/>
            <a:round/>
            <a:headEnd len="med" w="med" type="none"/>
            <a:tailEnd len="med" w="med" type="triangle"/>
          </a:ln>
        </p:spPr>
      </p:cxnSp>
      <p:cxnSp>
        <p:nvCxnSpPr>
          <p:cNvPr id="1021" name="Google Shape;1021;p58"/>
          <p:cNvCxnSpPr/>
          <p:nvPr/>
        </p:nvCxnSpPr>
        <p:spPr>
          <a:xfrm flipH="1">
            <a:off x="2823900" y="3048000"/>
            <a:ext cx="224100" cy="150000"/>
          </a:xfrm>
          <a:prstGeom prst="straightConnector1">
            <a:avLst/>
          </a:prstGeom>
          <a:noFill/>
          <a:ln cap="flat" cmpd="sng" w="19050">
            <a:solidFill>
              <a:srgbClr val="FF0000"/>
            </a:solidFill>
            <a:prstDash val="solid"/>
            <a:round/>
            <a:headEnd len="med" w="med" type="none"/>
            <a:tailEnd len="med" w="med" type="triangle"/>
          </a:ln>
        </p:spPr>
      </p:cxnSp>
      <p:cxnSp>
        <p:nvCxnSpPr>
          <p:cNvPr id="1022" name="Google Shape;1022;p58"/>
          <p:cNvCxnSpPr/>
          <p:nvPr/>
        </p:nvCxnSpPr>
        <p:spPr>
          <a:xfrm flipH="1">
            <a:off x="3052375" y="3055200"/>
            <a:ext cx="381000" cy="1620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59"/>
          <p:cNvSpPr/>
          <p:nvPr/>
        </p:nvSpPr>
        <p:spPr>
          <a:xfrm>
            <a:off x="3124150" y="1697513"/>
            <a:ext cx="4320300" cy="3570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raster</a:t>
            </a:r>
            <a:endParaRPr b="1" sz="3600">
              <a:solidFill>
                <a:srgbClr val="434343"/>
              </a:solidFill>
              <a:latin typeface="Droid Sans"/>
              <a:ea typeface="Droid Sans"/>
              <a:cs typeface="Droid Sans"/>
              <a:sym typeface="Droid Sans"/>
            </a:endParaRPr>
          </a:p>
        </p:txBody>
      </p:sp>
      <p:sp>
        <p:nvSpPr>
          <p:cNvPr id="1030" name="Google Shape;1030;p59"/>
          <p:cNvSpPr/>
          <p:nvPr/>
        </p:nvSpPr>
        <p:spPr>
          <a:xfrm>
            <a:off x="1066925" y="1262975"/>
            <a:ext cx="2095500" cy="799200"/>
          </a:xfrm>
          <a:prstGeom prst="rec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9"/>
          <p:cNvSpPr/>
          <p:nvPr/>
        </p:nvSpPr>
        <p:spPr>
          <a:xfrm>
            <a:off x="1237950" y="1624763"/>
            <a:ext cx="8913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1032" name="Google Shape;1032;p59"/>
          <p:cNvSpPr/>
          <p:nvPr/>
        </p:nvSpPr>
        <p:spPr>
          <a:xfrm>
            <a:off x="2129250" y="1624763"/>
            <a:ext cx="3990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1033" name="Google Shape;1033;p59"/>
          <p:cNvSpPr txBox="1"/>
          <p:nvPr/>
        </p:nvSpPr>
        <p:spPr>
          <a:xfrm>
            <a:off x="1066925" y="1262975"/>
            <a:ext cx="23430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a:t>
            </a:r>
            <a:r>
              <a:rPr b="1" lang="en">
                <a:latin typeface="Consolas"/>
                <a:ea typeface="Consolas"/>
                <a:cs typeface="Consolas"/>
                <a:sym typeface="Consolas"/>
              </a:rPr>
              <a:t>DisplayItemList</a:t>
            </a:r>
            <a:endParaRPr b="1" sz="1200">
              <a:latin typeface="Consolas"/>
              <a:ea typeface="Consolas"/>
              <a:cs typeface="Consolas"/>
              <a:sym typeface="Consolas"/>
            </a:endParaRPr>
          </a:p>
        </p:txBody>
      </p:sp>
      <p:pic>
        <p:nvPicPr>
          <p:cNvPr descr="flat,800x800,075,t.jpg" id="1034" name="Google Shape;1034;p59"/>
          <p:cNvPicPr preferRelativeResize="0"/>
          <p:nvPr/>
        </p:nvPicPr>
        <p:blipFill>
          <a:blip r:embed="rId3">
            <a:alphaModFix/>
          </a:blip>
          <a:stretch>
            <a:fillRect/>
          </a:stretch>
        </p:blipFill>
        <p:spPr>
          <a:xfrm>
            <a:off x="7444450" y="1754175"/>
            <a:ext cx="934512" cy="934512"/>
          </a:xfrm>
          <a:prstGeom prst="rect">
            <a:avLst/>
          </a:prstGeom>
          <a:noFill/>
          <a:ln cap="flat" cmpd="sng" w="9525">
            <a:solidFill>
              <a:srgbClr val="000000"/>
            </a:solidFill>
            <a:prstDash val="solid"/>
            <a:round/>
            <a:headEnd len="sm" w="sm" type="none"/>
            <a:tailEnd len="sm" w="sm" type="none"/>
          </a:ln>
        </p:spPr>
      </p:pic>
      <p:sp>
        <p:nvSpPr>
          <p:cNvPr id="1035" name="Google Shape;1035;p59"/>
          <p:cNvSpPr txBox="1"/>
          <p:nvPr/>
        </p:nvSpPr>
        <p:spPr>
          <a:xfrm>
            <a:off x="6618250" y="2322075"/>
            <a:ext cx="826200" cy="42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bitmap</a:t>
            </a:r>
            <a:endParaRPr i="1">
              <a:latin typeface="Droid Serif"/>
              <a:ea typeface="Droid Serif"/>
              <a:cs typeface="Droid Serif"/>
              <a:sym typeface="Droid Serif"/>
            </a:endParaRPr>
          </a:p>
        </p:txBody>
      </p:sp>
      <p:sp>
        <p:nvSpPr>
          <p:cNvPr id="1036" name="Google Shape;1036;p59"/>
          <p:cNvSpPr txBox="1"/>
          <p:nvPr/>
        </p:nvSpPr>
        <p:spPr>
          <a:xfrm>
            <a:off x="646800" y="2248800"/>
            <a:ext cx="4687200" cy="7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Droid Serif"/>
                <a:ea typeface="Droid Serif"/>
                <a:cs typeface="Droid Serif"/>
                <a:sym typeface="Droid Serif"/>
              </a:rPr>
              <a:t>Rasterization</a:t>
            </a:r>
            <a:r>
              <a:rPr i="1" lang="en" sz="1800">
                <a:latin typeface="Droid Serif"/>
                <a:ea typeface="Droid Serif"/>
                <a:cs typeface="Droid Serif"/>
                <a:sym typeface="Droid Serif"/>
              </a:rPr>
              <a:t> turns (part of) a display item list into a </a:t>
            </a:r>
            <a:r>
              <a:rPr b="1" i="1" lang="en" sz="1800">
                <a:latin typeface="Droid Serif"/>
                <a:ea typeface="Droid Serif"/>
                <a:cs typeface="Droid Serif"/>
                <a:sym typeface="Droid Serif"/>
              </a:rPr>
              <a:t>bitmap</a:t>
            </a:r>
            <a:r>
              <a:rPr i="1" lang="en" sz="1800">
                <a:latin typeface="Droid Serif"/>
                <a:ea typeface="Droid Serif"/>
                <a:cs typeface="Droid Serif"/>
                <a:sym typeface="Droid Serif"/>
              </a:rPr>
              <a:t> of color values.</a:t>
            </a:r>
            <a:endParaRPr i="1" sz="1800">
              <a:latin typeface="Droid Serif"/>
              <a:ea typeface="Droid Serif"/>
              <a:cs typeface="Droid Serif"/>
              <a:sym typeface="Droid Serif"/>
            </a:endParaRPr>
          </a:p>
        </p:txBody>
      </p:sp>
      <p:sp>
        <p:nvSpPr>
          <p:cNvPr id="1037" name="Google Shape;1037;p59"/>
          <p:cNvSpPr/>
          <p:nvPr/>
        </p:nvSpPr>
        <p:spPr>
          <a:xfrm>
            <a:off x="2057400" y="3200400"/>
            <a:ext cx="609600" cy="457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p:txBody>
      </p:sp>
      <p:sp>
        <p:nvSpPr>
          <p:cNvPr id="1038" name="Google Shape;1038;p59"/>
          <p:cNvSpPr/>
          <p:nvPr/>
        </p:nvSpPr>
        <p:spPr>
          <a:xfrm>
            <a:off x="2667000" y="3200400"/>
            <a:ext cx="609600" cy="457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p:txBody>
      </p:sp>
      <p:sp>
        <p:nvSpPr>
          <p:cNvPr id="1039" name="Google Shape;1039;p59"/>
          <p:cNvSpPr/>
          <p:nvPr/>
        </p:nvSpPr>
        <p:spPr>
          <a:xfrm>
            <a:off x="2057400" y="3657600"/>
            <a:ext cx="609600" cy="457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p:txBody>
      </p:sp>
      <p:sp>
        <p:nvSpPr>
          <p:cNvPr id="1040" name="Google Shape;1040;p59"/>
          <p:cNvSpPr/>
          <p:nvPr/>
        </p:nvSpPr>
        <p:spPr>
          <a:xfrm>
            <a:off x="2667000" y="3657600"/>
            <a:ext cx="609600" cy="457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1041" name="Google Shape;1041;p59"/>
          <p:cNvSpPr/>
          <p:nvPr/>
        </p:nvSpPr>
        <p:spPr>
          <a:xfrm>
            <a:off x="3276600" y="3200400"/>
            <a:ext cx="609600" cy="457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1042" name="Google Shape;1042;p59"/>
          <p:cNvSpPr/>
          <p:nvPr/>
        </p:nvSpPr>
        <p:spPr>
          <a:xfrm>
            <a:off x="2057400" y="4114800"/>
            <a:ext cx="609600" cy="457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1043" name="Google Shape;1043;p59"/>
          <p:cNvSpPr/>
          <p:nvPr/>
        </p:nvSpPr>
        <p:spPr>
          <a:xfrm>
            <a:off x="3276600" y="3657600"/>
            <a:ext cx="609600" cy="457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1044" name="Google Shape;1044;p59"/>
          <p:cNvSpPr/>
          <p:nvPr/>
        </p:nvSpPr>
        <p:spPr>
          <a:xfrm>
            <a:off x="2667000" y="4114800"/>
            <a:ext cx="609600" cy="457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1045" name="Google Shape;1045;p59"/>
          <p:cNvSpPr/>
          <p:nvPr/>
        </p:nvSpPr>
        <p:spPr>
          <a:xfrm>
            <a:off x="3276600" y="4114800"/>
            <a:ext cx="609600" cy="457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1046" name="Google Shape;1046;p59"/>
          <p:cNvSpPr txBox="1"/>
          <p:nvPr/>
        </p:nvSpPr>
        <p:spPr>
          <a:xfrm>
            <a:off x="4038600" y="3526800"/>
            <a:ext cx="1295400" cy="5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(red, green,</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 blue, alpha)</a:t>
            </a:r>
            <a:endParaRPr i="1">
              <a:latin typeface="Droid Serif"/>
              <a:ea typeface="Droid Serif"/>
              <a:cs typeface="Droid Serif"/>
              <a:sym typeface="Droid Serif"/>
            </a:endParaRPr>
          </a:p>
        </p:txBody>
      </p:sp>
      <p:pic>
        <p:nvPicPr>
          <p:cNvPr descr="color-cube.png" id="1047" name="Google Shape;1047;p59"/>
          <p:cNvPicPr preferRelativeResize="0"/>
          <p:nvPr/>
        </p:nvPicPr>
        <p:blipFill>
          <a:blip r:embed="rId4">
            <a:alphaModFix/>
          </a:blip>
          <a:stretch>
            <a:fillRect/>
          </a:stretch>
        </p:blipFill>
        <p:spPr>
          <a:xfrm>
            <a:off x="5283450" y="3124200"/>
            <a:ext cx="2031750" cy="1625400"/>
          </a:xfrm>
          <a:prstGeom prst="rect">
            <a:avLst/>
          </a:prstGeom>
          <a:noFill/>
          <a:ln>
            <a:noFill/>
          </a:ln>
        </p:spPr>
      </p:pic>
      <p:sp>
        <p:nvSpPr>
          <p:cNvPr id="1048" name="Google Shape;1048;p59"/>
          <p:cNvSpPr txBox="1"/>
          <p:nvPr/>
        </p:nvSpPr>
        <p:spPr>
          <a:xfrm>
            <a:off x="4913325" y="1182000"/>
            <a:ext cx="3849900" cy="361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cc::ResourcePool::</a:t>
            </a:r>
            <a:r>
              <a:rPr b="1" lang="en">
                <a:latin typeface="Consolas"/>
                <a:ea typeface="Consolas"/>
                <a:cs typeface="Consolas"/>
                <a:sym typeface="Consolas"/>
              </a:rPr>
              <a:t>InUsePoolResource</a:t>
            </a:r>
            <a:endParaRPr b="1">
              <a:solidFill>
                <a:srgbClr val="0000FF"/>
              </a:solidFill>
              <a:latin typeface="Consolas"/>
              <a:ea typeface="Consolas"/>
              <a:cs typeface="Consolas"/>
              <a:sym typeface="Consolas"/>
            </a:endParaRPr>
          </a:p>
        </p:txBody>
      </p:sp>
      <p:cxnSp>
        <p:nvCxnSpPr>
          <p:cNvPr id="1049" name="Google Shape;1049;p59"/>
          <p:cNvCxnSpPr>
            <a:endCxn id="1034" idx="3"/>
          </p:cNvCxnSpPr>
          <p:nvPr/>
        </p:nvCxnSpPr>
        <p:spPr>
          <a:xfrm rot="5400000">
            <a:off x="8051662" y="1692531"/>
            <a:ext cx="856200" cy="201600"/>
          </a:xfrm>
          <a:prstGeom prst="bentConnector2">
            <a:avLst/>
          </a:prstGeom>
          <a:noFill/>
          <a:ln cap="flat" cmpd="sng" w="19050">
            <a:solidFill>
              <a:schemeClr val="dk2"/>
            </a:solidFill>
            <a:prstDash val="solid"/>
            <a:round/>
            <a:headEnd len="med" w="med" type="oval"/>
            <a:tailEnd len="med" w="med" type="triangle"/>
          </a:ln>
        </p:spPr>
      </p:cxnSp>
      <p:sp>
        <p:nvSpPr>
          <p:cNvPr id="1050" name="Google Shape;1050;p59"/>
          <p:cNvSpPr txBox="1"/>
          <p:nvPr/>
        </p:nvSpPr>
        <p:spPr>
          <a:xfrm>
            <a:off x="3626200" y="1715400"/>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60"/>
          <p:cNvSpPr/>
          <p:nvPr/>
        </p:nvSpPr>
        <p:spPr>
          <a:xfrm>
            <a:off x="2356800" y="2649300"/>
            <a:ext cx="3947700" cy="381000"/>
          </a:xfrm>
          <a:prstGeom prst="rightArrow">
            <a:avLst>
              <a:gd fmla="val 50000" name="adj1"/>
              <a:gd fmla="val 50000" name="adj2"/>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0"/>
          <p:cNvSpPr/>
          <p:nvPr/>
        </p:nvSpPr>
        <p:spPr>
          <a:xfrm>
            <a:off x="583350" y="1324800"/>
            <a:ext cx="812700" cy="1324500"/>
          </a:xfrm>
          <a:prstGeom prst="downArrow">
            <a:avLst>
              <a:gd fmla="val 50000" name="adj1"/>
              <a:gd fmla="val 33114" name="adj2"/>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raster</a:t>
            </a:r>
            <a:endParaRPr b="1" sz="3600">
              <a:solidFill>
                <a:srgbClr val="434343"/>
              </a:solidFill>
              <a:latin typeface="Droid Sans"/>
              <a:ea typeface="Droid Sans"/>
              <a:cs typeface="Droid Sans"/>
              <a:sym typeface="Droid Sans"/>
            </a:endParaRPr>
          </a:p>
        </p:txBody>
      </p:sp>
      <p:sp>
        <p:nvSpPr>
          <p:cNvPr id="1059" name="Google Shape;1059;p60"/>
          <p:cNvSpPr txBox="1"/>
          <p:nvPr/>
        </p:nvSpPr>
        <p:spPr>
          <a:xfrm>
            <a:off x="583350" y="1183325"/>
            <a:ext cx="32877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&lt;img</a:t>
            </a:r>
            <a:r>
              <a:rPr lang="en" sz="1800">
                <a:latin typeface="Consolas"/>
                <a:ea typeface="Consolas"/>
                <a:cs typeface="Consolas"/>
                <a:sym typeface="Consolas"/>
              </a:rPr>
              <a:t> src=</a:t>
            </a:r>
            <a:r>
              <a:rPr lang="en" sz="1800">
                <a:solidFill>
                  <a:srgbClr val="45818E"/>
                </a:solidFill>
                <a:latin typeface="Consolas"/>
                <a:ea typeface="Consolas"/>
                <a:cs typeface="Consolas"/>
                <a:sym typeface="Consolas"/>
              </a:rPr>
              <a:t>"kitten.jpeg"</a:t>
            </a:r>
            <a:r>
              <a:rPr lang="en" sz="1800">
                <a:solidFill>
                  <a:srgbClr val="0000FF"/>
                </a:solidFill>
                <a:latin typeface="Consolas"/>
                <a:ea typeface="Consolas"/>
                <a:cs typeface="Consolas"/>
                <a:sym typeface="Consolas"/>
              </a:rPr>
              <a:t>&gt;</a:t>
            </a:r>
            <a:endParaRPr sz="1800">
              <a:solidFill>
                <a:srgbClr val="0000FF"/>
              </a:solidFill>
              <a:latin typeface="Consolas"/>
              <a:ea typeface="Consolas"/>
              <a:cs typeface="Consolas"/>
              <a:sym typeface="Consolas"/>
            </a:endParaRPr>
          </a:p>
        </p:txBody>
      </p:sp>
      <p:sp>
        <p:nvSpPr>
          <p:cNvPr id="1060" name="Google Shape;1060;p60"/>
          <p:cNvSpPr/>
          <p:nvPr/>
        </p:nvSpPr>
        <p:spPr>
          <a:xfrm>
            <a:off x="532500" y="2624925"/>
            <a:ext cx="1824300" cy="9576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DrawImageOp</a:t>
            </a:r>
            <a:endParaRPr>
              <a:latin typeface="Droid Sans"/>
              <a:ea typeface="Droid Sans"/>
              <a:cs typeface="Droid Sans"/>
              <a:sym typeface="Droid Sans"/>
            </a:endParaRPr>
          </a:p>
        </p:txBody>
      </p:sp>
      <p:sp>
        <p:nvSpPr>
          <p:cNvPr id="1061" name="Google Shape;1061;p60"/>
          <p:cNvSpPr txBox="1"/>
          <p:nvPr/>
        </p:nvSpPr>
        <p:spPr>
          <a:xfrm>
            <a:off x="532500" y="1868038"/>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1062" name="Google Shape;1062;p60"/>
          <p:cNvSpPr txBox="1"/>
          <p:nvPr/>
        </p:nvSpPr>
        <p:spPr>
          <a:xfrm>
            <a:off x="752550" y="3057650"/>
            <a:ext cx="1441800" cy="361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PaintImage</a:t>
            </a:r>
            <a:endParaRPr b="1">
              <a:solidFill>
                <a:srgbClr val="0000FF"/>
              </a:solidFill>
              <a:latin typeface="Consolas"/>
              <a:ea typeface="Consolas"/>
              <a:cs typeface="Consolas"/>
              <a:sym typeface="Consolas"/>
            </a:endParaRPr>
          </a:p>
        </p:txBody>
      </p:sp>
      <p:pic>
        <p:nvPicPr>
          <p:cNvPr id="1063" name="Google Shape;1063;p60"/>
          <p:cNvPicPr preferRelativeResize="0"/>
          <p:nvPr/>
        </p:nvPicPr>
        <p:blipFill>
          <a:blip r:embed="rId3">
            <a:alphaModFix/>
          </a:blip>
          <a:stretch>
            <a:fillRect/>
          </a:stretch>
        </p:blipFill>
        <p:spPr>
          <a:xfrm>
            <a:off x="532500" y="3827800"/>
            <a:ext cx="4991100" cy="718225"/>
          </a:xfrm>
          <a:prstGeom prst="rect">
            <a:avLst/>
          </a:prstGeom>
          <a:noFill/>
          <a:ln>
            <a:noFill/>
          </a:ln>
        </p:spPr>
      </p:pic>
      <p:cxnSp>
        <p:nvCxnSpPr>
          <p:cNvPr id="1064" name="Google Shape;1064;p60"/>
          <p:cNvCxnSpPr>
            <a:endCxn id="1063" idx="0"/>
          </p:cNvCxnSpPr>
          <p:nvPr/>
        </p:nvCxnSpPr>
        <p:spPr>
          <a:xfrm>
            <a:off x="3018750" y="1590700"/>
            <a:ext cx="9300" cy="2237100"/>
          </a:xfrm>
          <a:prstGeom prst="straightConnector1">
            <a:avLst/>
          </a:prstGeom>
          <a:noFill/>
          <a:ln cap="flat" cmpd="sng" w="19050">
            <a:solidFill>
              <a:schemeClr val="dk2"/>
            </a:solidFill>
            <a:prstDash val="dash"/>
            <a:round/>
            <a:headEnd len="med" w="med" type="none"/>
            <a:tailEnd len="med" w="med" type="triangle"/>
          </a:ln>
        </p:spPr>
      </p:cxnSp>
      <p:cxnSp>
        <p:nvCxnSpPr>
          <p:cNvPr id="1065" name="Google Shape;1065;p60"/>
          <p:cNvCxnSpPr/>
          <p:nvPr/>
        </p:nvCxnSpPr>
        <p:spPr>
          <a:xfrm>
            <a:off x="2020250" y="3239375"/>
            <a:ext cx="0" cy="568800"/>
          </a:xfrm>
          <a:prstGeom prst="straightConnector1">
            <a:avLst/>
          </a:prstGeom>
          <a:noFill/>
          <a:ln cap="flat" cmpd="sng" w="19050">
            <a:solidFill>
              <a:schemeClr val="dk2"/>
            </a:solidFill>
            <a:prstDash val="solid"/>
            <a:round/>
            <a:headEnd len="med" w="med" type="oval"/>
            <a:tailEnd len="med" w="med" type="triangle"/>
          </a:ln>
        </p:spPr>
      </p:cxnSp>
      <p:sp>
        <p:nvSpPr>
          <p:cNvPr id="1066" name="Google Shape;1066;p60"/>
          <p:cNvSpPr txBox="1"/>
          <p:nvPr/>
        </p:nvSpPr>
        <p:spPr>
          <a:xfrm>
            <a:off x="3524175" y="2649288"/>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sp>
        <p:nvSpPr>
          <p:cNvPr id="1067" name="Google Shape;1067;p60"/>
          <p:cNvSpPr txBox="1"/>
          <p:nvPr/>
        </p:nvSpPr>
        <p:spPr>
          <a:xfrm>
            <a:off x="6304500" y="2649300"/>
            <a:ext cx="1824300" cy="14862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DecodedDrawImage</a:t>
            </a:r>
            <a:endParaRPr b="1">
              <a:solidFill>
                <a:srgbClr val="0000FF"/>
              </a:solidFill>
              <a:latin typeface="Consolas"/>
              <a:ea typeface="Consolas"/>
              <a:cs typeface="Consolas"/>
              <a:sym typeface="Consolas"/>
            </a:endParaRPr>
          </a:p>
        </p:txBody>
      </p:sp>
      <p:pic>
        <p:nvPicPr>
          <p:cNvPr descr="kitten2_1479489448041_7071161_ver1.0.jpg" id="1068" name="Google Shape;1068;p60"/>
          <p:cNvPicPr preferRelativeResize="0"/>
          <p:nvPr/>
        </p:nvPicPr>
        <p:blipFill>
          <a:blip r:embed="rId4">
            <a:alphaModFix/>
          </a:blip>
          <a:stretch>
            <a:fillRect/>
          </a:stretch>
        </p:blipFill>
        <p:spPr>
          <a:xfrm>
            <a:off x="6612200" y="3094675"/>
            <a:ext cx="1208888" cy="907800"/>
          </a:xfrm>
          <a:prstGeom prst="rect">
            <a:avLst/>
          </a:prstGeom>
          <a:noFill/>
          <a:ln cap="flat" cmpd="sng" w="9525">
            <a:solidFill>
              <a:schemeClr val="dk2"/>
            </a:solidFill>
            <a:prstDash val="solid"/>
            <a:round/>
            <a:headEnd len="sm" w="sm" type="none"/>
            <a:tailEnd len="sm" w="sm" type="none"/>
          </a:ln>
        </p:spPr>
      </p:pic>
      <p:sp>
        <p:nvSpPr>
          <p:cNvPr id="1069" name="Google Shape;1069;p60"/>
          <p:cNvSpPr txBox="1"/>
          <p:nvPr/>
        </p:nvSpPr>
        <p:spPr>
          <a:xfrm>
            <a:off x="3754125" y="3248150"/>
            <a:ext cx="18243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ImageDecodeCache</a:t>
            </a:r>
            <a:endParaRPr b="1">
              <a:solidFill>
                <a:srgbClr val="0000FF"/>
              </a:solidFill>
              <a:latin typeface="Consolas"/>
              <a:ea typeface="Consolas"/>
              <a:cs typeface="Consolas"/>
              <a:sym typeface="Consolas"/>
            </a:endParaRPr>
          </a:p>
        </p:txBody>
      </p:sp>
      <p:cxnSp>
        <p:nvCxnSpPr>
          <p:cNvPr id="1070" name="Google Shape;1070;p60"/>
          <p:cNvCxnSpPr/>
          <p:nvPr/>
        </p:nvCxnSpPr>
        <p:spPr>
          <a:xfrm>
            <a:off x="3981375" y="3030288"/>
            <a:ext cx="56100" cy="209700"/>
          </a:xfrm>
          <a:prstGeom prst="straightConnector1">
            <a:avLst/>
          </a:prstGeom>
          <a:noFill/>
          <a:ln cap="flat" cmpd="sng" w="19050">
            <a:solidFill>
              <a:schemeClr val="dk2"/>
            </a:solidFill>
            <a:prstDash val="solid"/>
            <a:round/>
            <a:headEnd len="med" w="med" type="none"/>
            <a:tailEnd len="med" w="med" type="triangle"/>
          </a:ln>
        </p:spPr>
      </p:cxnSp>
      <p:cxnSp>
        <p:nvCxnSpPr>
          <p:cNvPr id="1071" name="Google Shape;1071;p60"/>
          <p:cNvCxnSpPr/>
          <p:nvPr/>
        </p:nvCxnSpPr>
        <p:spPr>
          <a:xfrm flipH="1" rot="10800000">
            <a:off x="4005650" y="3599175"/>
            <a:ext cx="93000" cy="209100"/>
          </a:xfrm>
          <a:prstGeom prst="straightConnector1">
            <a:avLst/>
          </a:prstGeom>
          <a:noFill/>
          <a:ln cap="flat" cmpd="sng" w="19050">
            <a:solidFill>
              <a:schemeClr val="dk2"/>
            </a:solidFill>
            <a:prstDash val="solid"/>
            <a:round/>
            <a:headEnd len="med" w="med" type="none"/>
            <a:tailEnd len="med" w="med" type="triangle"/>
          </a:ln>
        </p:spPr>
      </p:cxnSp>
      <p:cxnSp>
        <p:nvCxnSpPr>
          <p:cNvPr id="1072" name="Google Shape;1072;p60"/>
          <p:cNvCxnSpPr>
            <a:stCxn id="1069" idx="3"/>
            <a:endCxn id="1068" idx="1"/>
          </p:cNvCxnSpPr>
          <p:nvPr/>
        </p:nvCxnSpPr>
        <p:spPr>
          <a:xfrm>
            <a:off x="5578425" y="3429050"/>
            <a:ext cx="1033800" cy="119400"/>
          </a:xfrm>
          <a:prstGeom prst="straightConnector1">
            <a:avLst/>
          </a:prstGeom>
          <a:noFill/>
          <a:ln cap="flat" cmpd="sng" w="19050">
            <a:solidFill>
              <a:schemeClr val="dk2"/>
            </a:solidFill>
            <a:prstDash val="solid"/>
            <a:round/>
            <a:headEnd len="med" w="med" type="none"/>
            <a:tailEnd len="med" w="med" type="triangle"/>
          </a:ln>
        </p:spPr>
      </p:cxnSp>
      <p:sp>
        <p:nvSpPr>
          <p:cNvPr id="1073" name="Google Shape;1073;p60"/>
          <p:cNvSpPr txBox="1"/>
          <p:nvPr/>
        </p:nvSpPr>
        <p:spPr>
          <a:xfrm>
            <a:off x="4737125" y="1252975"/>
            <a:ext cx="4057200" cy="7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Raster includes </a:t>
            </a:r>
            <a:r>
              <a:rPr b="1" i="1" lang="en" sz="1800">
                <a:latin typeface="Droid Serif"/>
                <a:ea typeface="Droid Serif"/>
                <a:cs typeface="Droid Serif"/>
                <a:sym typeface="Droid Serif"/>
              </a:rPr>
              <a:t>image decoding</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61"/>
          <p:cNvSpPr txBox="1"/>
          <p:nvPr/>
        </p:nvSpPr>
        <p:spPr>
          <a:xfrm>
            <a:off x="5689888" y="1122125"/>
            <a:ext cx="2448000" cy="9867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InUsePoolResource</a:t>
            </a:r>
            <a:endParaRPr>
              <a:solidFill>
                <a:srgbClr val="0000FF"/>
              </a:solidFill>
              <a:latin typeface="Consolas"/>
              <a:ea typeface="Consolas"/>
              <a:cs typeface="Consolas"/>
              <a:sym typeface="Consolas"/>
            </a:endParaRPr>
          </a:p>
        </p:txBody>
      </p:sp>
      <p:sp>
        <p:nvSpPr>
          <p:cNvPr id="1079" name="Google Shape;1079;p6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raster</a:t>
            </a:r>
            <a:endParaRPr b="1" sz="3600">
              <a:solidFill>
                <a:srgbClr val="434343"/>
              </a:solidFill>
              <a:latin typeface="Droid Sans"/>
              <a:ea typeface="Droid Sans"/>
              <a:cs typeface="Droid Sans"/>
              <a:sym typeface="Droid Sans"/>
            </a:endParaRPr>
          </a:p>
        </p:txBody>
      </p:sp>
      <p:sp>
        <p:nvSpPr>
          <p:cNvPr id="1081" name="Google Shape;1081;p61"/>
          <p:cNvSpPr/>
          <p:nvPr/>
        </p:nvSpPr>
        <p:spPr>
          <a:xfrm>
            <a:off x="5198563" y="2763250"/>
            <a:ext cx="2819400" cy="1643400"/>
          </a:xfrm>
          <a:prstGeom prst="rect">
            <a:avLst/>
          </a:prstGeom>
          <a:solidFill>
            <a:srgbClr val="EFEFEF"/>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1"/>
          <p:cNvSpPr/>
          <p:nvPr/>
        </p:nvSpPr>
        <p:spPr>
          <a:xfrm>
            <a:off x="5878138" y="1530725"/>
            <a:ext cx="2071500" cy="4362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GpuRasterBacking</a:t>
            </a:r>
            <a:endParaRPr b="1">
              <a:latin typeface="Consolas"/>
              <a:ea typeface="Consolas"/>
              <a:cs typeface="Consolas"/>
              <a:sym typeface="Consolas"/>
            </a:endParaRPr>
          </a:p>
        </p:txBody>
      </p:sp>
      <p:sp>
        <p:nvSpPr>
          <p:cNvPr id="1083" name="Google Shape;1083;p61"/>
          <p:cNvSpPr txBox="1"/>
          <p:nvPr/>
        </p:nvSpPr>
        <p:spPr>
          <a:xfrm>
            <a:off x="5198563" y="2763250"/>
            <a:ext cx="1320000" cy="40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GPU memory</a:t>
            </a:r>
            <a:endParaRPr i="1">
              <a:latin typeface="Droid Serif"/>
              <a:ea typeface="Droid Serif"/>
              <a:cs typeface="Droid Serif"/>
              <a:sym typeface="Droid Serif"/>
            </a:endParaRPr>
          </a:p>
        </p:txBody>
      </p:sp>
      <p:pic>
        <p:nvPicPr>
          <p:cNvPr descr="virtual_desktop-amd_ati_desktop.jpg" id="1084" name="Google Shape;1084;p61"/>
          <p:cNvPicPr preferRelativeResize="0"/>
          <p:nvPr/>
        </p:nvPicPr>
        <p:blipFill>
          <a:blip r:embed="rId3">
            <a:alphaModFix/>
          </a:blip>
          <a:stretch>
            <a:fillRect/>
          </a:stretch>
        </p:blipFill>
        <p:spPr>
          <a:xfrm>
            <a:off x="1018013" y="3143175"/>
            <a:ext cx="3274200" cy="1871750"/>
          </a:xfrm>
          <a:prstGeom prst="rect">
            <a:avLst/>
          </a:prstGeom>
          <a:noFill/>
          <a:ln>
            <a:noFill/>
          </a:ln>
        </p:spPr>
      </p:pic>
      <p:pic>
        <p:nvPicPr>
          <p:cNvPr descr="flat,800x800,075,t.jpg" id="1085" name="Google Shape;1085;p61"/>
          <p:cNvPicPr preferRelativeResize="0"/>
          <p:nvPr/>
        </p:nvPicPr>
        <p:blipFill>
          <a:blip r:embed="rId4">
            <a:alphaModFix/>
          </a:blip>
          <a:stretch>
            <a:fillRect/>
          </a:stretch>
        </p:blipFill>
        <p:spPr>
          <a:xfrm>
            <a:off x="5663800" y="3143163"/>
            <a:ext cx="934512" cy="934512"/>
          </a:xfrm>
          <a:prstGeom prst="rect">
            <a:avLst/>
          </a:prstGeom>
          <a:noFill/>
          <a:ln cap="flat" cmpd="sng" w="9525">
            <a:solidFill>
              <a:srgbClr val="000000"/>
            </a:solidFill>
            <a:prstDash val="solid"/>
            <a:round/>
            <a:headEnd len="sm" w="sm" type="none"/>
            <a:tailEnd len="sm" w="sm" type="none"/>
          </a:ln>
        </p:spPr>
      </p:pic>
      <p:pic>
        <p:nvPicPr>
          <p:cNvPr descr="flat,800x800,075,t.jpg" id="1086" name="Google Shape;1086;p61"/>
          <p:cNvPicPr preferRelativeResize="0"/>
          <p:nvPr/>
        </p:nvPicPr>
        <p:blipFill>
          <a:blip r:embed="rId4">
            <a:alphaModFix/>
          </a:blip>
          <a:stretch>
            <a:fillRect/>
          </a:stretch>
        </p:blipFill>
        <p:spPr>
          <a:xfrm>
            <a:off x="5740000" y="3219363"/>
            <a:ext cx="934512" cy="934512"/>
          </a:xfrm>
          <a:prstGeom prst="rect">
            <a:avLst/>
          </a:prstGeom>
          <a:noFill/>
          <a:ln cap="flat" cmpd="sng" w="9525">
            <a:solidFill>
              <a:srgbClr val="000000"/>
            </a:solidFill>
            <a:prstDash val="solid"/>
            <a:round/>
            <a:headEnd len="sm" w="sm" type="none"/>
            <a:tailEnd len="sm" w="sm" type="none"/>
          </a:ln>
        </p:spPr>
      </p:pic>
      <p:pic>
        <p:nvPicPr>
          <p:cNvPr descr="flat,800x800,075,t.jpg" id="1087" name="Google Shape;1087;p61"/>
          <p:cNvPicPr preferRelativeResize="0"/>
          <p:nvPr/>
        </p:nvPicPr>
        <p:blipFill>
          <a:blip r:embed="rId4">
            <a:alphaModFix/>
          </a:blip>
          <a:stretch>
            <a:fillRect/>
          </a:stretch>
        </p:blipFill>
        <p:spPr>
          <a:xfrm>
            <a:off x="5816200" y="3315675"/>
            <a:ext cx="934512" cy="934512"/>
          </a:xfrm>
          <a:prstGeom prst="rect">
            <a:avLst/>
          </a:prstGeom>
          <a:noFill/>
          <a:ln cap="flat" cmpd="sng" w="9525">
            <a:solidFill>
              <a:srgbClr val="000000"/>
            </a:solidFill>
            <a:prstDash val="solid"/>
            <a:round/>
            <a:headEnd len="sm" w="sm" type="none"/>
            <a:tailEnd len="sm" w="sm" type="none"/>
          </a:ln>
        </p:spPr>
      </p:pic>
      <p:cxnSp>
        <p:nvCxnSpPr>
          <p:cNvPr id="1088" name="Google Shape;1088;p61"/>
          <p:cNvCxnSpPr>
            <a:endCxn id="1087" idx="3"/>
          </p:cNvCxnSpPr>
          <p:nvPr/>
        </p:nvCxnSpPr>
        <p:spPr>
          <a:xfrm rot="5400000">
            <a:off x="6233213" y="2271531"/>
            <a:ext cx="2028900" cy="993900"/>
          </a:xfrm>
          <a:prstGeom prst="curvedConnector2">
            <a:avLst/>
          </a:prstGeom>
          <a:noFill/>
          <a:ln cap="flat" cmpd="sng" w="28575">
            <a:solidFill>
              <a:srgbClr val="666666"/>
            </a:solidFill>
            <a:prstDash val="dash"/>
            <a:round/>
            <a:headEnd len="med" w="med" type="oval"/>
            <a:tailEnd len="med" w="med" type="triangle"/>
          </a:ln>
        </p:spPr>
      </p:cxnSp>
      <p:sp>
        <p:nvSpPr>
          <p:cNvPr id="1089" name="Google Shape;1089;p61"/>
          <p:cNvSpPr txBox="1"/>
          <p:nvPr/>
        </p:nvSpPr>
        <p:spPr>
          <a:xfrm>
            <a:off x="5689888" y="2231738"/>
            <a:ext cx="1981200" cy="40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GL texture ID</a:t>
            </a:r>
            <a:endParaRPr i="1">
              <a:latin typeface="Droid Serif"/>
              <a:ea typeface="Droid Serif"/>
              <a:cs typeface="Droid Serif"/>
              <a:sym typeface="Droid Serif"/>
            </a:endParaRPr>
          </a:p>
        </p:txBody>
      </p:sp>
      <p:cxnSp>
        <p:nvCxnSpPr>
          <p:cNvPr id="1090" name="Google Shape;1090;p61"/>
          <p:cNvCxnSpPr/>
          <p:nvPr/>
        </p:nvCxnSpPr>
        <p:spPr>
          <a:xfrm flipH="1" rot="10800000">
            <a:off x="3152188" y="4100025"/>
            <a:ext cx="2851200" cy="240000"/>
          </a:xfrm>
          <a:prstGeom prst="straightConnector1">
            <a:avLst/>
          </a:prstGeom>
          <a:noFill/>
          <a:ln cap="flat" cmpd="sng" w="19050">
            <a:solidFill>
              <a:schemeClr val="dk2"/>
            </a:solidFill>
            <a:prstDash val="solid"/>
            <a:round/>
            <a:headEnd len="med" w="med" type="none"/>
            <a:tailEnd len="med" w="med" type="triangle"/>
          </a:ln>
        </p:spPr>
      </p:cxnSp>
      <p:pic>
        <p:nvPicPr>
          <p:cNvPr descr="lower-left-paintbrush_1f58c.png" id="1091" name="Google Shape;1091;p61"/>
          <p:cNvPicPr preferRelativeResize="0"/>
          <p:nvPr/>
        </p:nvPicPr>
        <p:blipFill>
          <a:blip r:embed="rId5">
            <a:alphaModFix/>
          </a:blip>
          <a:stretch>
            <a:fillRect/>
          </a:stretch>
        </p:blipFill>
        <p:spPr>
          <a:xfrm>
            <a:off x="3972063" y="3823025"/>
            <a:ext cx="762000" cy="781050"/>
          </a:xfrm>
          <a:prstGeom prst="rect">
            <a:avLst/>
          </a:prstGeom>
          <a:noFill/>
          <a:ln>
            <a:noFill/>
          </a:ln>
        </p:spPr>
      </p:pic>
      <p:sp>
        <p:nvSpPr>
          <p:cNvPr id="1092" name="Google Shape;1092;p61"/>
          <p:cNvSpPr txBox="1"/>
          <p:nvPr/>
        </p:nvSpPr>
        <p:spPr>
          <a:xfrm>
            <a:off x="558425" y="2500325"/>
            <a:ext cx="45270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Raster can be </a:t>
            </a:r>
            <a:r>
              <a:rPr b="1" i="1" lang="en" sz="1800">
                <a:latin typeface="Droid Serif"/>
                <a:ea typeface="Droid Serif"/>
                <a:cs typeface="Droid Serif"/>
                <a:sym typeface="Droid Serif"/>
              </a:rPr>
              <a:t>accelerated</a:t>
            </a:r>
            <a:r>
              <a:rPr i="1" lang="en" sz="1800">
                <a:latin typeface="Droid Serif"/>
                <a:ea typeface="Droid Serif"/>
                <a:cs typeface="Droid Serif"/>
                <a:sym typeface="Droid Serif"/>
              </a:rPr>
              <a:t> by the GPU.</a:t>
            </a:r>
            <a:endParaRPr i="1" sz="1800">
              <a:latin typeface="Droid Serif"/>
              <a:ea typeface="Droid Serif"/>
              <a:cs typeface="Droid Serif"/>
              <a:sym typeface="Droid Serif"/>
            </a:endParaRPr>
          </a:p>
        </p:txBody>
      </p:sp>
      <p:sp>
        <p:nvSpPr>
          <p:cNvPr id="1093" name="Google Shape;1093;p61"/>
          <p:cNvSpPr/>
          <p:nvPr/>
        </p:nvSpPr>
        <p:spPr>
          <a:xfrm>
            <a:off x="3124150" y="1697525"/>
            <a:ext cx="2539800" cy="3570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1"/>
          <p:cNvSpPr/>
          <p:nvPr/>
        </p:nvSpPr>
        <p:spPr>
          <a:xfrm>
            <a:off x="1066925" y="1262975"/>
            <a:ext cx="2057100" cy="799200"/>
          </a:xfrm>
          <a:prstGeom prst="rec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1"/>
          <p:cNvSpPr/>
          <p:nvPr/>
        </p:nvSpPr>
        <p:spPr>
          <a:xfrm>
            <a:off x="1237950" y="1624763"/>
            <a:ext cx="8913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1096" name="Google Shape;1096;p61"/>
          <p:cNvSpPr/>
          <p:nvPr/>
        </p:nvSpPr>
        <p:spPr>
          <a:xfrm>
            <a:off x="2129250" y="1624763"/>
            <a:ext cx="3990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1097" name="Google Shape;1097;p61"/>
          <p:cNvSpPr txBox="1"/>
          <p:nvPr/>
        </p:nvSpPr>
        <p:spPr>
          <a:xfrm>
            <a:off x="1066925" y="1262975"/>
            <a:ext cx="23430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a:t>
            </a:r>
            <a:r>
              <a:rPr b="1" lang="en">
                <a:latin typeface="Consolas"/>
                <a:ea typeface="Consolas"/>
                <a:cs typeface="Consolas"/>
                <a:sym typeface="Consolas"/>
              </a:rPr>
              <a:t>DisplayItemList</a:t>
            </a:r>
            <a:endParaRPr b="1" sz="1200">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p:nvPr/>
        </p:nvSpPr>
        <p:spPr>
          <a:xfrm>
            <a:off x="685800" y="3657600"/>
            <a:ext cx="7543800" cy="685800"/>
          </a:xfrm>
          <a:prstGeom prst="rect">
            <a:avLst/>
          </a:prstGeom>
          <a:solidFill>
            <a:srgbClr val="D9EAD3">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a:off x="685800" y="2819400"/>
            <a:ext cx="7543800" cy="838200"/>
          </a:xfrm>
          <a:prstGeom prst="rect">
            <a:avLst/>
          </a:prstGeom>
          <a:solidFill>
            <a:srgbClr val="EAD1DC">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685800" y="1981200"/>
            <a:ext cx="7543800" cy="838200"/>
          </a:xfrm>
          <a:prstGeom prst="rect">
            <a:avLst/>
          </a:prstGeom>
          <a:solidFill>
            <a:srgbClr val="FFF2CC">
              <a:alpha val="84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a:off x="685800" y="1143000"/>
            <a:ext cx="7543800" cy="838200"/>
          </a:xfrm>
          <a:prstGeom prst="rect">
            <a:avLst/>
          </a:prstGeom>
          <a:solidFill>
            <a:srgbClr val="EEEEEE">
              <a:alpha val="519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content</a:t>
            </a:r>
            <a:endParaRPr b="1" sz="3600">
              <a:solidFill>
                <a:srgbClr val="434343"/>
              </a:solidFill>
              <a:latin typeface="Droid Sans"/>
              <a:ea typeface="Droid Sans"/>
              <a:cs typeface="Droid Sans"/>
              <a:sym typeface="Droid Sans"/>
            </a:endParaRPr>
          </a:p>
        </p:txBody>
      </p:sp>
      <p:sp>
        <p:nvSpPr>
          <p:cNvPr id="118" name="Google Shape;118;p17"/>
          <p:cNvSpPr txBox="1"/>
          <p:nvPr/>
        </p:nvSpPr>
        <p:spPr>
          <a:xfrm>
            <a:off x="2441075" y="1285075"/>
            <a:ext cx="29670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(Hyper-</a:t>
            </a:r>
            <a:r>
              <a:rPr i="1" lang="en" u="sng">
                <a:latin typeface="Droid Serif"/>
                <a:ea typeface="Droid Serif"/>
                <a:cs typeface="Droid Serif"/>
                <a:sym typeface="Droid Serif"/>
              </a:rPr>
              <a:t>Text</a:t>
            </a:r>
            <a:r>
              <a:rPr i="1" lang="en">
                <a:latin typeface="Droid Serif"/>
                <a:ea typeface="Droid Serif"/>
                <a:cs typeface="Droid Serif"/>
                <a:sym typeface="Droid Serif"/>
              </a:rPr>
              <a:t> </a:t>
            </a:r>
            <a:r>
              <a:rPr i="1" lang="en" u="sng">
                <a:latin typeface="Droid Serif"/>
                <a:ea typeface="Droid Serif"/>
                <a:cs typeface="Droid Serif"/>
                <a:sym typeface="Droid Serif"/>
              </a:rPr>
              <a:t>Markup</a:t>
            </a:r>
            <a:r>
              <a:rPr i="1" lang="en">
                <a:latin typeface="Droid Serif"/>
                <a:ea typeface="Droid Serif"/>
                <a:cs typeface="Droid Serif"/>
                <a:sym typeface="Droid Serif"/>
              </a:rPr>
              <a:t> Language)</a:t>
            </a:r>
            <a:endParaRPr i="1">
              <a:latin typeface="Droid Serif"/>
              <a:ea typeface="Droid Serif"/>
              <a:cs typeface="Droid Serif"/>
              <a:sym typeface="Droid Serif"/>
            </a:endParaRPr>
          </a:p>
        </p:txBody>
      </p:sp>
      <p:sp>
        <p:nvSpPr>
          <p:cNvPr id="119" name="Google Shape;119;p17"/>
          <p:cNvSpPr txBox="1"/>
          <p:nvPr/>
        </p:nvSpPr>
        <p:spPr>
          <a:xfrm>
            <a:off x="780775" y="1142650"/>
            <a:ext cx="2227500" cy="3087300"/>
          </a:xfrm>
          <a:prstGeom prst="rect">
            <a:avLst/>
          </a:prstGeom>
          <a:noFill/>
          <a:ln>
            <a:noFill/>
          </a:ln>
        </p:spPr>
        <p:txBody>
          <a:bodyPr anchorCtr="0" anchor="t" bIns="91425" lIns="91425" spcFirstLastPara="1" rIns="91425" wrap="square" tIns="91425">
            <a:noAutofit/>
          </a:bodyPr>
          <a:lstStyle/>
          <a:p>
            <a:pPr indent="-457200" lvl="0" marL="457200" rtl="0" algn="l">
              <a:lnSpc>
                <a:spcPct val="150000"/>
              </a:lnSpc>
              <a:spcBef>
                <a:spcPts val="0"/>
              </a:spcBef>
              <a:spcAft>
                <a:spcPts val="0"/>
              </a:spcAft>
              <a:buClr>
                <a:srgbClr val="4A86E8"/>
              </a:buClr>
              <a:buSzPts val="3600"/>
              <a:buFont typeface="Oswald"/>
              <a:buChar char="●"/>
            </a:pPr>
            <a:r>
              <a:rPr lang="en" sz="3600">
                <a:solidFill>
                  <a:srgbClr val="4A86E8"/>
                </a:solidFill>
                <a:latin typeface="Oswald"/>
                <a:ea typeface="Oswald"/>
                <a:cs typeface="Oswald"/>
                <a:sym typeface="Oswald"/>
              </a:rPr>
              <a:t>HTML</a:t>
            </a:r>
            <a:endParaRPr sz="3600">
              <a:solidFill>
                <a:srgbClr val="4A86E8"/>
              </a:solidFill>
              <a:latin typeface="Oswald"/>
              <a:ea typeface="Oswald"/>
              <a:cs typeface="Oswald"/>
              <a:sym typeface="Oswald"/>
            </a:endParaRPr>
          </a:p>
          <a:p>
            <a:pPr indent="-457200" lvl="0" marL="457200" rtl="0" algn="l">
              <a:lnSpc>
                <a:spcPct val="150000"/>
              </a:lnSpc>
              <a:spcBef>
                <a:spcPts val="0"/>
              </a:spcBef>
              <a:spcAft>
                <a:spcPts val="0"/>
              </a:spcAft>
              <a:buClr>
                <a:srgbClr val="4A86E8"/>
              </a:buClr>
              <a:buSzPts val="3600"/>
              <a:buFont typeface="Oswald"/>
              <a:buChar char="●"/>
            </a:pPr>
            <a:r>
              <a:rPr lang="en" sz="3600">
                <a:solidFill>
                  <a:srgbClr val="4A86E8"/>
                </a:solidFill>
                <a:latin typeface="Oswald"/>
                <a:ea typeface="Oswald"/>
                <a:cs typeface="Oswald"/>
                <a:sym typeface="Oswald"/>
              </a:rPr>
              <a:t>CSS</a:t>
            </a:r>
            <a:endParaRPr sz="3600">
              <a:solidFill>
                <a:srgbClr val="4A86E8"/>
              </a:solidFill>
              <a:latin typeface="Oswald"/>
              <a:ea typeface="Oswald"/>
              <a:cs typeface="Oswald"/>
              <a:sym typeface="Oswald"/>
            </a:endParaRPr>
          </a:p>
          <a:p>
            <a:pPr indent="-457200" lvl="0" marL="457200" rtl="0" algn="l">
              <a:lnSpc>
                <a:spcPct val="150000"/>
              </a:lnSpc>
              <a:spcBef>
                <a:spcPts val="0"/>
              </a:spcBef>
              <a:spcAft>
                <a:spcPts val="0"/>
              </a:spcAft>
              <a:buClr>
                <a:srgbClr val="4A86E8"/>
              </a:buClr>
              <a:buSzPts val="3600"/>
              <a:buFont typeface="Oswald"/>
              <a:buChar char="●"/>
            </a:pPr>
            <a:r>
              <a:rPr lang="en" sz="3600">
                <a:solidFill>
                  <a:srgbClr val="4A86E8"/>
                </a:solidFill>
                <a:latin typeface="Oswald"/>
                <a:ea typeface="Oswald"/>
                <a:cs typeface="Oswald"/>
                <a:sym typeface="Oswald"/>
              </a:rPr>
              <a:t>JS</a:t>
            </a:r>
            <a:endParaRPr sz="3600">
              <a:solidFill>
                <a:srgbClr val="4A86E8"/>
              </a:solidFill>
              <a:latin typeface="Oswald"/>
              <a:ea typeface="Oswald"/>
              <a:cs typeface="Oswald"/>
              <a:sym typeface="Oswald"/>
            </a:endParaRPr>
          </a:p>
          <a:p>
            <a:pPr indent="-457200" lvl="0" marL="457200" rtl="0" algn="l">
              <a:lnSpc>
                <a:spcPct val="150000"/>
              </a:lnSpc>
              <a:spcBef>
                <a:spcPts val="0"/>
              </a:spcBef>
              <a:spcAft>
                <a:spcPts val="0"/>
              </a:spcAft>
              <a:buClr>
                <a:srgbClr val="4A86E8"/>
              </a:buClr>
              <a:buSzPts val="3600"/>
              <a:buFont typeface="Oswald"/>
              <a:buChar char="●"/>
            </a:pPr>
            <a:r>
              <a:rPr lang="en" sz="3600">
                <a:solidFill>
                  <a:srgbClr val="4A86E8"/>
                </a:solidFill>
                <a:latin typeface="Oswald"/>
                <a:ea typeface="Oswald"/>
                <a:cs typeface="Oswald"/>
                <a:sym typeface="Oswald"/>
              </a:rPr>
              <a:t>images</a:t>
            </a:r>
            <a:endParaRPr sz="3600">
              <a:solidFill>
                <a:srgbClr val="4A86E8"/>
              </a:solidFill>
              <a:latin typeface="Oswald"/>
              <a:ea typeface="Oswald"/>
              <a:cs typeface="Oswald"/>
              <a:sym typeface="Oswald"/>
            </a:endParaRPr>
          </a:p>
        </p:txBody>
      </p:sp>
      <p:sp>
        <p:nvSpPr>
          <p:cNvPr id="120" name="Google Shape;120;p17"/>
          <p:cNvSpPr txBox="1"/>
          <p:nvPr/>
        </p:nvSpPr>
        <p:spPr>
          <a:xfrm>
            <a:off x="5865575" y="1259900"/>
            <a:ext cx="29670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&lt;p&gt;</a:t>
            </a:r>
            <a:r>
              <a:rPr lang="en" sz="1800">
                <a:latin typeface="Consolas"/>
                <a:ea typeface="Consolas"/>
                <a:cs typeface="Consolas"/>
                <a:sym typeface="Consolas"/>
              </a:rPr>
              <a:t> hello </a:t>
            </a:r>
            <a:r>
              <a:rPr lang="en" sz="1800">
                <a:solidFill>
                  <a:srgbClr val="0000FF"/>
                </a:solidFill>
                <a:latin typeface="Consolas"/>
                <a:ea typeface="Consolas"/>
                <a:cs typeface="Consolas"/>
                <a:sym typeface="Consolas"/>
              </a:rPr>
              <a:t>&lt;/p&gt;</a:t>
            </a:r>
            <a:endParaRPr sz="1800">
              <a:solidFill>
                <a:srgbClr val="0000FF"/>
              </a:solidFill>
              <a:latin typeface="Consolas"/>
              <a:ea typeface="Consolas"/>
              <a:cs typeface="Consolas"/>
              <a:sym typeface="Consolas"/>
            </a:endParaRPr>
          </a:p>
        </p:txBody>
      </p:sp>
      <p:sp>
        <p:nvSpPr>
          <p:cNvPr id="121" name="Google Shape;121;p17"/>
          <p:cNvSpPr/>
          <p:nvPr/>
        </p:nvSpPr>
        <p:spPr>
          <a:xfrm>
            <a:off x="4054825" y="1591575"/>
            <a:ext cx="2109500" cy="226925"/>
          </a:xfrm>
          <a:custGeom>
            <a:rect b="b" l="l" r="r" t="t"/>
            <a:pathLst>
              <a:path extrusionOk="0" h="9077" w="84380">
                <a:moveTo>
                  <a:pt x="0" y="0"/>
                </a:moveTo>
                <a:lnTo>
                  <a:pt x="0" y="9077"/>
                </a:lnTo>
                <a:lnTo>
                  <a:pt x="84044" y="9077"/>
                </a:lnTo>
                <a:lnTo>
                  <a:pt x="84380" y="1681"/>
                </a:lnTo>
              </a:path>
            </a:pathLst>
          </a:custGeom>
          <a:noFill/>
          <a:ln cap="flat" cmpd="sng" w="19050">
            <a:solidFill>
              <a:schemeClr val="dk2"/>
            </a:solidFill>
            <a:prstDash val="solid"/>
            <a:round/>
            <a:headEnd len="med" w="med" type="none"/>
            <a:tailEnd len="med" w="med" type="triangle"/>
          </a:ln>
        </p:spPr>
      </p:sp>
      <p:sp>
        <p:nvSpPr>
          <p:cNvPr id="122" name="Google Shape;122;p17"/>
          <p:cNvSpPr/>
          <p:nvPr/>
        </p:nvSpPr>
        <p:spPr>
          <a:xfrm>
            <a:off x="3416075" y="1583175"/>
            <a:ext cx="3287632" cy="321810"/>
          </a:xfrm>
          <a:custGeom>
            <a:rect b="b" l="l" r="r" t="t"/>
            <a:pathLst>
              <a:path extrusionOk="0" h="15128" w="146573">
                <a:moveTo>
                  <a:pt x="0" y="0"/>
                </a:moveTo>
                <a:lnTo>
                  <a:pt x="0" y="15128"/>
                </a:lnTo>
                <a:lnTo>
                  <a:pt x="146573" y="14792"/>
                </a:lnTo>
                <a:lnTo>
                  <a:pt x="146573" y="2690"/>
                </a:lnTo>
              </a:path>
            </a:pathLst>
          </a:custGeom>
          <a:noFill/>
          <a:ln cap="flat" cmpd="sng" w="19050">
            <a:solidFill>
              <a:schemeClr val="dk2"/>
            </a:solidFill>
            <a:prstDash val="solid"/>
            <a:round/>
            <a:headEnd len="med" w="med" type="none"/>
            <a:tailEnd len="med" w="med" type="triangle"/>
          </a:ln>
        </p:spPr>
      </p:sp>
      <p:sp>
        <p:nvSpPr>
          <p:cNvPr id="123" name="Google Shape;123;p17"/>
          <p:cNvSpPr txBox="1"/>
          <p:nvPr/>
        </p:nvSpPr>
        <p:spPr>
          <a:xfrm>
            <a:off x="2441075" y="2135563"/>
            <a:ext cx="24195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(Cascading Style Sheets)</a:t>
            </a:r>
            <a:endParaRPr i="1">
              <a:latin typeface="Droid Serif"/>
              <a:ea typeface="Droid Serif"/>
              <a:cs typeface="Droid Serif"/>
              <a:sym typeface="Droid Serif"/>
            </a:endParaRPr>
          </a:p>
        </p:txBody>
      </p:sp>
      <p:sp>
        <p:nvSpPr>
          <p:cNvPr id="124" name="Google Shape;124;p17"/>
          <p:cNvSpPr txBox="1"/>
          <p:nvPr/>
        </p:nvSpPr>
        <p:spPr>
          <a:xfrm>
            <a:off x="5865575" y="2097913"/>
            <a:ext cx="22695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p </a:t>
            </a:r>
            <a:r>
              <a:rPr lang="en" sz="1800">
                <a:solidFill>
                  <a:srgbClr val="0000FF"/>
                </a:solidFill>
                <a:latin typeface="Consolas"/>
                <a:ea typeface="Consolas"/>
                <a:cs typeface="Consolas"/>
                <a:sym typeface="Consolas"/>
              </a:rPr>
              <a:t>{</a:t>
            </a:r>
            <a:r>
              <a:rPr lang="en" sz="1800">
                <a:latin typeface="Consolas"/>
                <a:ea typeface="Consolas"/>
                <a:cs typeface="Consolas"/>
                <a:sym typeface="Consolas"/>
              </a:rPr>
              <a:t> color: red </a:t>
            </a:r>
            <a:r>
              <a:rPr lang="en" sz="1800">
                <a:solidFill>
                  <a:srgbClr val="0000FF"/>
                </a:solidFill>
                <a:latin typeface="Consolas"/>
                <a:ea typeface="Consolas"/>
                <a:cs typeface="Consolas"/>
                <a:sym typeface="Consolas"/>
              </a:rPr>
              <a:t>}</a:t>
            </a:r>
            <a:endParaRPr sz="1800">
              <a:solidFill>
                <a:srgbClr val="0000FF"/>
              </a:solidFill>
              <a:latin typeface="Consolas"/>
              <a:ea typeface="Consolas"/>
              <a:cs typeface="Consolas"/>
              <a:sym typeface="Consolas"/>
            </a:endParaRPr>
          </a:p>
        </p:txBody>
      </p:sp>
      <p:sp>
        <p:nvSpPr>
          <p:cNvPr id="125" name="Google Shape;125;p17"/>
          <p:cNvSpPr txBox="1"/>
          <p:nvPr/>
        </p:nvSpPr>
        <p:spPr>
          <a:xfrm>
            <a:off x="2441075" y="2900963"/>
            <a:ext cx="13278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(JavaScript)</a:t>
            </a:r>
            <a:endParaRPr i="1">
              <a:latin typeface="Droid Serif"/>
              <a:ea typeface="Droid Serif"/>
              <a:cs typeface="Droid Serif"/>
              <a:sym typeface="Droid Serif"/>
            </a:endParaRPr>
          </a:p>
        </p:txBody>
      </p:sp>
      <p:sp>
        <p:nvSpPr>
          <p:cNvPr id="126" name="Google Shape;126;p17"/>
          <p:cNvSpPr txBox="1"/>
          <p:nvPr/>
        </p:nvSpPr>
        <p:spPr>
          <a:xfrm>
            <a:off x="4741500" y="2842050"/>
            <a:ext cx="32877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p.innerHTML = </a:t>
            </a:r>
            <a:r>
              <a:rPr lang="en" sz="1800">
                <a:solidFill>
                  <a:srgbClr val="45818E"/>
                </a:solidFill>
                <a:latin typeface="Consolas"/>
                <a:ea typeface="Consolas"/>
                <a:cs typeface="Consolas"/>
                <a:sym typeface="Consolas"/>
              </a:rPr>
              <a:t>"goodbye"</a:t>
            </a:r>
            <a:r>
              <a:rPr lang="en" sz="1800">
                <a:latin typeface="Consolas"/>
                <a:ea typeface="Consolas"/>
                <a:cs typeface="Consolas"/>
                <a:sym typeface="Consolas"/>
              </a:rPr>
              <a:t>;</a:t>
            </a:r>
            <a:endParaRPr sz="1800">
              <a:solidFill>
                <a:srgbClr val="0000FF"/>
              </a:solidFill>
              <a:latin typeface="Consolas"/>
              <a:ea typeface="Consolas"/>
              <a:cs typeface="Consolas"/>
              <a:sym typeface="Consolas"/>
            </a:endParaRPr>
          </a:p>
        </p:txBody>
      </p:sp>
      <p:sp>
        <p:nvSpPr>
          <p:cNvPr id="127" name="Google Shape;127;p17"/>
          <p:cNvSpPr txBox="1"/>
          <p:nvPr/>
        </p:nvSpPr>
        <p:spPr>
          <a:xfrm>
            <a:off x="475975" y="4378750"/>
            <a:ext cx="78825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(other kinds of rendered content: &lt;video&gt;, &lt;canvas&gt;, WebAssembly, WebGL, WebVR, PDF, ...)</a:t>
            </a:r>
            <a:endParaRPr i="1">
              <a:latin typeface="Droid Serif"/>
              <a:ea typeface="Droid Serif"/>
              <a:cs typeface="Droid Serif"/>
              <a:sym typeface="Droid Serif"/>
            </a:endParaRPr>
          </a:p>
        </p:txBody>
      </p:sp>
      <p:sp>
        <p:nvSpPr>
          <p:cNvPr id="128" name="Google Shape;128;p17"/>
          <p:cNvSpPr txBox="1"/>
          <p:nvPr/>
        </p:nvSpPr>
        <p:spPr>
          <a:xfrm>
            <a:off x="4860575" y="3671350"/>
            <a:ext cx="32877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&lt;img</a:t>
            </a:r>
            <a:r>
              <a:rPr lang="en" sz="1800">
                <a:latin typeface="Consolas"/>
                <a:ea typeface="Consolas"/>
                <a:cs typeface="Consolas"/>
                <a:sym typeface="Consolas"/>
              </a:rPr>
              <a:t> src=</a:t>
            </a:r>
            <a:r>
              <a:rPr lang="en" sz="1800">
                <a:solidFill>
                  <a:srgbClr val="45818E"/>
                </a:solidFill>
                <a:latin typeface="Consolas"/>
                <a:ea typeface="Consolas"/>
                <a:cs typeface="Consolas"/>
                <a:sym typeface="Consolas"/>
              </a:rPr>
              <a:t>"kitten.gif"</a:t>
            </a:r>
            <a:r>
              <a:rPr lang="en" sz="1800">
                <a:solidFill>
                  <a:srgbClr val="0000FF"/>
                </a:solidFill>
                <a:latin typeface="Consolas"/>
                <a:ea typeface="Consolas"/>
                <a:cs typeface="Consolas"/>
                <a:sym typeface="Consolas"/>
              </a:rPr>
              <a:t>&gt;</a:t>
            </a:r>
            <a:endParaRPr sz="1800">
              <a:solidFill>
                <a:srgbClr val="0000FF"/>
              </a:solidFill>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62"/>
          <p:cNvSpPr/>
          <p:nvPr/>
        </p:nvSpPr>
        <p:spPr>
          <a:xfrm>
            <a:off x="472825" y="2281125"/>
            <a:ext cx="5943600" cy="2350200"/>
          </a:xfrm>
          <a:prstGeom prst="roundRect">
            <a:avLst>
              <a:gd fmla="val 9232" name="adj"/>
            </a:avLst>
          </a:prstGeom>
          <a:noFill/>
          <a:ln cap="flat" cmpd="sng" w="19050">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raster</a:t>
            </a:r>
            <a:endParaRPr b="1" sz="3600">
              <a:solidFill>
                <a:srgbClr val="434343"/>
              </a:solidFill>
              <a:latin typeface="Droid Sans"/>
              <a:ea typeface="Droid Sans"/>
              <a:cs typeface="Droid Sans"/>
              <a:sym typeface="Droid Sans"/>
            </a:endParaRPr>
          </a:p>
        </p:txBody>
      </p:sp>
      <p:sp>
        <p:nvSpPr>
          <p:cNvPr id="1105" name="Google Shape;1105;p62"/>
          <p:cNvSpPr/>
          <p:nvPr/>
        </p:nvSpPr>
        <p:spPr>
          <a:xfrm>
            <a:off x="541825" y="1358525"/>
            <a:ext cx="2445600" cy="6957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DrawRectOp</a:t>
            </a:r>
            <a:endParaRPr b="1">
              <a:solidFill>
                <a:srgbClr val="9900FF"/>
              </a:solidFill>
              <a:latin typeface="Consolas"/>
              <a:ea typeface="Consolas"/>
              <a:cs typeface="Consolas"/>
              <a:sym typeface="Consolas"/>
            </a:endParaRPr>
          </a:p>
          <a:p>
            <a:pPr indent="0" lvl="0" marL="0" rtl="0" algn="l">
              <a:spcBef>
                <a:spcPts val="0"/>
              </a:spcBef>
              <a:spcAft>
                <a:spcPts val="0"/>
              </a:spcAft>
              <a:buNone/>
            </a:pPr>
            <a:r>
              <a:rPr lang="en">
                <a:latin typeface="Droid Sans"/>
                <a:ea typeface="Droid Sans"/>
                <a:cs typeface="Droid Sans"/>
                <a:sym typeface="Droid Sans"/>
              </a:rPr>
              <a:t>{rect, flags}</a:t>
            </a:r>
            <a:endParaRPr>
              <a:latin typeface="Droid Sans"/>
              <a:ea typeface="Droid Sans"/>
              <a:cs typeface="Droid Sans"/>
              <a:sym typeface="Droid Sans"/>
            </a:endParaRPr>
          </a:p>
        </p:txBody>
      </p:sp>
      <p:sp>
        <p:nvSpPr>
          <p:cNvPr id="1106" name="Google Shape;1106;p62"/>
          <p:cNvSpPr txBox="1"/>
          <p:nvPr/>
        </p:nvSpPr>
        <p:spPr>
          <a:xfrm>
            <a:off x="1778400" y="1533625"/>
            <a:ext cx="1054500" cy="361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Raster()</a:t>
            </a:r>
            <a:endParaRPr>
              <a:solidFill>
                <a:srgbClr val="0000FF"/>
              </a:solidFill>
              <a:latin typeface="Consolas"/>
              <a:ea typeface="Consolas"/>
              <a:cs typeface="Consolas"/>
              <a:sym typeface="Consolas"/>
            </a:endParaRPr>
          </a:p>
        </p:txBody>
      </p:sp>
      <p:cxnSp>
        <p:nvCxnSpPr>
          <p:cNvPr id="1107" name="Google Shape;1107;p62"/>
          <p:cNvCxnSpPr>
            <a:stCxn id="1106" idx="3"/>
            <a:endCxn id="1108" idx="1"/>
          </p:cNvCxnSpPr>
          <p:nvPr/>
        </p:nvCxnSpPr>
        <p:spPr>
          <a:xfrm flipH="1" rot="10800000">
            <a:off x="2832900" y="1706425"/>
            <a:ext cx="632100" cy="8100"/>
          </a:xfrm>
          <a:prstGeom prst="straightConnector1">
            <a:avLst/>
          </a:prstGeom>
          <a:noFill/>
          <a:ln cap="flat" cmpd="sng" w="19050">
            <a:solidFill>
              <a:schemeClr val="dk2"/>
            </a:solidFill>
            <a:prstDash val="solid"/>
            <a:round/>
            <a:headEnd len="med" w="med" type="none"/>
            <a:tailEnd len="med" w="med" type="triangle"/>
          </a:ln>
        </p:spPr>
      </p:cxnSp>
      <p:sp>
        <p:nvSpPr>
          <p:cNvPr id="1109" name="Google Shape;1109;p62"/>
          <p:cNvSpPr txBox="1"/>
          <p:nvPr/>
        </p:nvSpPr>
        <p:spPr>
          <a:xfrm>
            <a:off x="3465000" y="2151450"/>
            <a:ext cx="20367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SkCanvas::</a:t>
            </a:r>
            <a:r>
              <a:rPr b="1" lang="en">
                <a:latin typeface="Consolas"/>
                <a:ea typeface="Consolas"/>
                <a:cs typeface="Consolas"/>
                <a:sym typeface="Consolas"/>
              </a:rPr>
              <a:t>drawRect</a:t>
            </a:r>
            <a:endParaRPr b="1">
              <a:solidFill>
                <a:srgbClr val="0000FF"/>
              </a:solidFill>
              <a:latin typeface="Consolas"/>
              <a:ea typeface="Consolas"/>
              <a:cs typeface="Consolas"/>
              <a:sym typeface="Consolas"/>
            </a:endParaRPr>
          </a:p>
        </p:txBody>
      </p:sp>
      <p:sp>
        <p:nvSpPr>
          <p:cNvPr id="1110" name="Google Shape;1110;p62"/>
          <p:cNvSpPr txBox="1"/>
          <p:nvPr/>
        </p:nvSpPr>
        <p:spPr>
          <a:xfrm>
            <a:off x="2790600" y="2728938"/>
            <a:ext cx="33855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GrRenderTargetContext::</a:t>
            </a:r>
            <a:r>
              <a:rPr b="1" lang="en">
                <a:latin typeface="Consolas"/>
                <a:ea typeface="Consolas"/>
                <a:cs typeface="Consolas"/>
                <a:sym typeface="Consolas"/>
              </a:rPr>
              <a:t>addDrawOp</a:t>
            </a:r>
            <a:endParaRPr b="1">
              <a:solidFill>
                <a:srgbClr val="0000FF"/>
              </a:solidFill>
              <a:latin typeface="Consolas"/>
              <a:ea typeface="Consolas"/>
              <a:cs typeface="Consolas"/>
              <a:sym typeface="Consolas"/>
            </a:endParaRPr>
          </a:p>
        </p:txBody>
      </p:sp>
      <p:grpSp>
        <p:nvGrpSpPr>
          <p:cNvPr id="1111" name="Google Shape;1111;p62"/>
          <p:cNvGrpSpPr/>
          <p:nvPr/>
        </p:nvGrpSpPr>
        <p:grpSpPr>
          <a:xfrm>
            <a:off x="2790588" y="3301463"/>
            <a:ext cx="1865138" cy="361813"/>
            <a:chOff x="2933238" y="3664313"/>
            <a:chExt cx="1865138" cy="361813"/>
          </a:xfrm>
        </p:grpSpPr>
        <p:sp>
          <p:nvSpPr>
            <p:cNvPr id="1112" name="Google Shape;1112;p62"/>
            <p:cNvSpPr/>
            <p:nvPr/>
          </p:nvSpPr>
          <p:spPr>
            <a:xfrm>
              <a:off x="2933238" y="3664313"/>
              <a:ext cx="573300" cy="361800"/>
            </a:xfrm>
            <a:prstGeom prst="rect">
              <a:avLst/>
            </a:prstGeom>
            <a:solidFill>
              <a:srgbClr val="D9D9D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GrOp</a:t>
              </a:r>
              <a:endParaRPr sz="1200">
                <a:latin typeface="Droid Sans"/>
                <a:ea typeface="Droid Sans"/>
                <a:cs typeface="Droid Sans"/>
                <a:sym typeface="Droid Sans"/>
              </a:endParaRPr>
            </a:p>
          </p:txBody>
        </p:sp>
        <p:sp>
          <p:nvSpPr>
            <p:cNvPr id="1113" name="Google Shape;1113;p62"/>
            <p:cNvSpPr/>
            <p:nvPr/>
          </p:nvSpPr>
          <p:spPr>
            <a:xfrm>
              <a:off x="3506550" y="3664313"/>
              <a:ext cx="956400" cy="361800"/>
            </a:xfrm>
            <a:prstGeom prst="rect">
              <a:avLst/>
            </a:prstGeom>
            <a:solidFill>
              <a:srgbClr val="D9D9D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Droid Sans"/>
                  <a:ea typeface="Droid Sans"/>
                  <a:cs typeface="Droid Sans"/>
                  <a:sym typeface="Droid Sans"/>
                </a:rPr>
                <a:t>FillRectOp</a:t>
              </a:r>
              <a:endParaRPr b="1" sz="1200">
                <a:latin typeface="Droid Sans"/>
                <a:ea typeface="Droid Sans"/>
                <a:cs typeface="Droid Sans"/>
                <a:sym typeface="Droid Sans"/>
              </a:endParaRPr>
            </a:p>
          </p:txBody>
        </p:sp>
        <p:sp>
          <p:nvSpPr>
            <p:cNvPr id="1114" name="Google Shape;1114;p62"/>
            <p:cNvSpPr/>
            <p:nvPr/>
          </p:nvSpPr>
          <p:spPr>
            <a:xfrm>
              <a:off x="4464775" y="3664325"/>
              <a:ext cx="333600" cy="361800"/>
            </a:xfrm>
            <a:prstGeom prst="rect">
              <a:avLst/>
            </a:prstGeom>
            <a:solidFill>
              <a:srgbClr val="D9D9D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 </a:t>
              </a:r>
              <a:endParaRPr sz="1200">
                <a:latin typeface="Droid Sans"/>
                <a:ea typeface="Droid Sans"/>
                <a:cs typeface="Droid Sans"/>
                <a:sym typeface="Droid Sans"/>
              </a:endParaRPr>
            </a:p>
          </p:txBody>
        </p:sp>
      </p:grpSp>
      <p:sp>
        <p:nvSpPr>
          <p:cNvPr id="1115" name="Google Shape;1115;p62"/>
          <p:cNvSpPr txBox="1"/>
          <p:nvPr/>
        </p:nvSpPr>
        <p:spPr>
          <a:xfrm>
            <a:off x="336175" y="3467375"/>
            <a:ext cx="18981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SkSurface::</a:t>
            </a:r>
            <a:r>
              <a:rPr b="1" lang="en">
                <a:latin typeface="Consolas"/>
                <a:ea typeface="Consolas"/>
                <a:cs typeface="Consolas"/>
                <a:sym typeface="Consolas"/>
              </a:rPr>
              <a:t>flush</a:t>
            </a:r>
            <a:endParaRPr b="1">
              <a:solidFill>
                <a:srgbClr val="0000FF"/>
              </a:solidFill>
              <a:latin typeface="Consolas"/>
              <a:ea typeface="Consolas"/>
              <a:cs typeface="Consolas"/>
              <a:sym typeface="Consolas"/>
            </a:endParaRPr>
          </a:p>
        </p:txBody>
      </p:sp>
      <p:sp>
        <p:nvSpPr>
          <p:cNvPr id="1116" name="Google Shape;1116;p62"/>
          <p:cNvSpPr txBox="1"/>
          <p:nvPr/>
        </p:nvSpPr>
        <p:spPr>
          <a:xfrm>
            <a:off x="1696338" y="4032125"/>
            <a:ext cx="15228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GrOp::</a:t>
            </a:r>
            <a:r>
              <a:rPr b="1" lang="en">
                <a:latin typeface="Consolas"/>
                <a:ea typeface="Consolas"/>
                <a:cs typeface="Consolas"/>
                <a:sym typeface="Consolas"/>
              </a:rPr>
              <a:t>execute</a:t>
            </a:r>
            <a:endParaRPr b="1">
              <a:solidFill>
                <a:srgbClr val="0000FF"/>
              </a:solidFill>
              <a:latin typeface="Consolas"/>
              <a:ea typeface="Consolas"/>
              <a:cs typeface="Consolas"/>
              <a:sym typeface="Consolas"/>
            </a:endParaRPr>
          </a:p>
        </p:txBody>
      </p:sp>
      <p:sp>
        <p:nvSpPr>
          <p:cNvPr id="1117" name="Google Shape;1117;p62"/>
          <p:cNvSpPr txBox="1"/>
          <p:nvPr/>
        </p:nvSpPr>
        <p:spPr>
          <a:xfrm>
            <a:off x="3465000" y="4032125"/>
            <a:ext cx="26622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GrGLOpsRenderPass::</a:t>
            </a:r>
            <a:r>
              <a:rPr b="1" lang="en">
                <a:latin typeface="Consolas"/>
                <a:ea typeface="Consolas"/>
                <a:cs typeface="Consolas"/>
                <a:sym typeface="Consolas"/>
              </a:rPr>
              <a:t>onDraw</a:t>
            </a:r>
            <a:endParaRPr b="1">
              <a:solidFill>
                <a:srgbClr val="0000FF"/>
              </a:solidFill>
              <a:latin typeface="Consolas"/>
              <a:ea typeface="Consolas"/>
              <a:cs typeface="Consolas"/>
              <a:sym typeface="Consolas"/>
            </a:endParaRPr>
          </a:p>
        </p:txBody>
      </p:sp>
      <p:sp>
        <p:nvSpPr>
          <p:cNvPr id="1118" name="Google Shape;1118;p62"/>
          <p:cNvSpPr txBox="1"/>
          <p:nvPr/>
        </p:nvSpPr>
        <p:spPr>
          <a:xfrm>
            <a:off x="6648475" y="3983475"/>
            <a:ext cx="18981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glDrawArrays</a:t>
            </a:r>
            <a:r>
              <a:rPr lang="en">
                <a:latin typeface="Consolas"/>
                <a:ea typeface="Consolas"/>
                <a:cs typeface="Consolas"/>
                <a:sym typeface="Consolas"/>
              </a:rPr>
              <a:t>(...)</a:t>
            </a:r>
            <a:endParaRPr b="1">
              <a:solidFill>
                <a:srgbClr val="0000FF"/>
              </a:solidFill>
              <a:latin typeface="Consolas"/>
              <a:ea typeface="Consolas"/>
              <a:cs typeface="Consolas"/>
              <a:sym typeface="Consolas"/>
            </a:endParaRPr>
          </a:p>
        </p:txBody>
      </p:sp>
      <p:cxnSp>
        <p:nvCxnSpPr>
          <p:cNvPr id="1119" name="Google Shape;1119;p62"/>
          <p:cNvCxnSpPr/>
          <p:nvPr/>
        </p:nvCxnSpPr>
        <p:spPr>
          <a:xfrm flipH="1">
            <a:off x="3948550" y="1869763"/>
            <a:ext cx="900" cy="278400"/>
          </a:xfrm>
          <a:prstGeom prst="straightConnector1">
            <a:avLst/>
          </a:prstGeom>
          <a:noFill/>
          <a:ln cap="flat" cmpd="sng" w="19050">
            <a:solidFill>
              <a:schemeClr val="dk2"/>
            </a:solidFill>
            <a:prstDash val="solid"/>
            <a:round/>
            <a:headEnd len="med" w="med" type="none"/>
            <a:tailEnd len="med" w="med" type="triangle"/>
          </a:ln>
        </p:spPr>
      </p:cxnSp>
      <p:cxnSp>
        <p:nvCxnSpPr>
          <p:cNvPr id="1120" name="Google Shape;1120;p62"/>
          <p:cNvCxnSpPr/>
          <p:nvPr/>
        </p:nvCxnSpPr>
        <p:spPr>
          <a:xfrm>
            <a:off x="3949000" y="2523750"/>
            <a:ext cx="0" cy="194700"/>
          </a:xfrm>
          <a:prstGeom prst="straightConnector1">
            <a:avLst/>
          </a:prstGeom>
          <a:noFill/>
          <a:ln cap="flat" cmpd="sng" w="19050">
            <a:solidFill>
              <a:schemeClr val="dk2"/>
            </a:solidFill>
            <a:prstDash val="solid"/>
            <a:round/>
            <a:headEnd len="med" w="med" type="none"/>
            <a:tailEnd len="med" w="med" type="triangle"/>
          </a:ln>
        </p:spPr>
      </p:cxnSp>
      <p:cxnSp>
        <p:nvCxnSpPr>
          <p:cNvPr id="1121" name="Google Shape;1121;p62"/>
          <p:cNvCxnSpPr/>
          <p:nvPr/>
        </p:nvCxnSpPr>
        <p:spPr>
          <a:xfrm>
            <a:off x="3603688" y="3101250"/>
            <a:ext cx="0" cy="204000"/>
          </a:xfrm>
          <a:prstGeom prst="straightConnector1">
            <a:avLst/>
          </a:prstGeom>
          <a:noFill/>
          <a:ln cap="flat" cmpd="sng" w="19050">
            <a:solidFill>
              <a:schemeClr val="dk2"/>
            </a:solidFill>
            <a:prstDash val="solid"/>
            <a:round/>
            <a:headEnd len="med" w="med" type="none"/>
            <a:tailEnd len="med" w="med" type="triangle"/>
          </a:ln>
        </p:spPr>
      </p:cxnSp>
      <p:cxnSp>
        <p:nvCxnSpPr>
          <p:cNvPr id="1122" name="Google Shape;1122;p62"/>
          <p:cNvCxnSpPr/>
          <p:nvPr/>
        </p:nvCxnSpPr>
        <p:spPr>
          <a:xfrm>
            <a:off x="3219150" y="4213025"/>
            <a:ext cx="268800" cy="0"/>
          </a:xfrm>
          <a:prstGeom prst="straightConnector1">
            <a:avLst/>
          </a:prstGeom>
          <a:noFill/>
          <a:ln cap="flat" cmpd="sng" w="19050">
            <a:solidFill>
              <a:schemeClr val="dk2"/>
            </a:solidFill>
            <a:prstDash val="solid"/>
            <a:round/>
            <a:headEnd len="med" w="med" type="none"/>
            <a:tailEnd len="med" w="med" type="triangle"/>
          </a:ln>
        </p:spPr>
      </p:cxnSp>
      <p:cxnSp>
        <p:nvCxnSpPr>
          <p:cNvPr id="1123" name="Google Shape;1123;p62"/>
          <p:cNvCxnSpPr/>
          <p:nvPr/>
        </p:nvCxnSpPr>
        <p:spPr>
          <a:xfrm>
            <a:off x="1933575" y="3829175"/>
            <a:ext cx="0" cy="226500"/>
          </a:xfrm>
          <a:prstGeom prst="straightConnector1">
            <a:avLst/>
          </a:prstGeom>
          <a:noFill/>
          <a:ln cap="flat" cmpd="sng" w="19050">
            <a:solidFill>
              <a:schemeClr val="dk2"/>
            </a:solidFill>
            <a:prstDash val="solid"/>
            <a:round/>
            <a:headEnd len="med" w="med" type="none"/>
            <a:tailEnd len="med" w="med" type="triangle"/>
          </a:ln>
        </p:spPr>
      </p:cxnSp>
      <p:pic>
        <p:nvPicPr>
          <p:cNvPr descr="logo.png" id="1124" name="Google Shape;1124;p62"/>
          <p:cNvPicPr preferRelativeResize="0"/>
          <p:nvPr/>
        </p:nvPicPr>
        <p:blipFill>
          <a:blip r:embed="rId3">
            <a:alphaModFix/>
          </a:blip>
          <a:stretch>
            <a:fillRect/>
          </a:stretch>
        </p:blipFill>
        <p:spPr>
          <a:xfrm>
            <a:off x="755050" y="2513150"/>
            <a:ext cx="1775175" cy="811075"/>
          </a:xfrm>
          <a:prstGeom prst="rect">
            <a:avLst/>
          </a:prstGeom>
          <a:noFill/>
          <a:ln>
            <a:noFill/>
          </a:ln>
        </p:spPr>
      </p:pic>
      <p:pic>
        <p:nvPicPr>
          <p:cNvPr descr="opengl_logo.png" id="1125" name="Google Shape;1125;p62"/>
          <p:cNvPicPr preferRelativeResize="0"/>
          <p:nvPr/>
        </p:nvPicPr>
        <p:blipFill>
          <a:blip r:embed="rId4">
            <a:alphaModFix/>
          </a:blip>
          <a:stretch>
            <a:fillRect/>
          </a:stretch>
        </p:blipFill>
        <p:spPr>
          <a:xfrm>
            <a:off x="6985825" y="3541074"/>
            <a:ext cx="1054500" cy="460126"/>
          </a:xfrm>
          <a:prstGeom prst="rect">
            <a:avLst/>
          </a:prstGeom>
          <a:noFill/>
          <a:ln>
            <a:noFill/>
          </a:ln>
        </p:spPr>
      </p:pic>
      <p:cxnSp>
        <p:nvCxnSpPr>
          <p:cNvPr id="1126" name="Google Shape;1126;p62"/>
          <p:cNvCxnSpPr>
            <a:stCxn id="1117" idx="3"/>
            <a:endCxn id="1118" idx="1"/>
          </p:cNvCxnSpPr>
          <p:nvPr/>
        </p:nvCxnSpPr>
        <p:spPr>
          <a:xfrm>
            <a:off x="6127200" y="4213025"/>
            <a:ext cx="521400" cy="3900"/>
          </a:xfrm>
          <a:prstGeom prst="straightConnector1">
            <a:avLst/>
          </a:prstGeom>
          <a:noFill/>
          <a:ln cap="flat" cmpd="sng" w="19050">
            <a:solidFill>
              <a:schemeClr val="dk2"/>
            </a:solidFill>
            <a:prstDash val="solid"/>
            <a:round/>
            <a:headEnd len="med" w="med" type="none"/>
            <a:tailEnd len="med" w="med" type="triangle"/>
          </a:ln>
        </p:spPr>
      </p:cxnSp>
      <p:sp>
        <p:nvSpPr>
          <p:cNvPr id="1127" name="Google Shape;1127;p62"/>
          <p:cNvSpPr txBox="1"/>
          <p:nvPr/>
        </p:nvSpPr>
        <p:spPr>
          <a:xfrm>
            <a:off x="6416425" y="1139450"/>
            <a:ext cx="2362200" cy="102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Raster uses the </a:t>
            </a:r>
            <a:r>
              <a:rPr b="1" i="1" lang="en" sz="1800">
                <a:latin typeface="Droid Serif"/>
                <a:ea typeface="Droid Serif"/>
                <a:cs typeface="Droid Serif"/>
                <a:sym typeface="Droid Serif"/>
              </a:rPr>
              <a:t>Skia</a:t>
            </a:r>
            <a:r>
              <a:rPr i="1" lang="en" sz="1800">
                <a:latin typeface="Droid Serif"/>
                <a:ea typeface="Droid Serif"/>
                <a:cs typeface="Droid Serif"/>
                <a:sym typeface="Droid Serif"/>
              </a:rPr>
              <a:t> graphics library to issue GL calls.</a:t>
            </a:r>
            <a:endParaRPr i="1" sz="1800">
              <a:latin typeface="Droid Serif"/>
              <a:ea typeface="Droid Serif"/>
              <a:cs typeface="Droid Serif"/>
              <a:sym typeface="Droid Serif"/>
            </a:endParaRPr>
          </a:p>
        </p:txBody>
      </p:sp>
      <p:sp>
        <p:nvSpPr>
          <p:cNvPr id="1128" name="Google Shape;1128;p62"/>
          <p:cNvSpPr txBox="1"/>
          <p:nvPr/>
        </p:nvSpPr>
        <p:spPr>
          <a:xfrm>
            <a:off x="4690650" y="3278075"/>
            <a:ext cx="1522800" cy="40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another op list!</a:t>
            </a:r>
            <a:endParaRPr i="1">
              <a:latin typeface="Droid Serif"/>
              <a:ea typeface="Droid Serif"/>
              <a:cs typeface="Droid Serif"/>
              <a:sym typeface="Droid Serif"/>
            </a:endParaRPr>
          </a:p>
        </p:txBody>
      </p:sp>
      <p:sp>
        <p:nvSpPr>
          <p:cNvPr id="1108" name="Google Shape;1108;p62"/>
          <p:cNvSpPr txBox="1"/>
          <p:nvPr/>
        </p:nvSpPr>
        <p:spPr>
          <a:xfrm>
            <a:off x="3465000" y="1525475"/>
            <a:ext cx="2873700" cy="361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DrawRectOp::</a:t>
            </a:r>
            <a:r>
              <a:rPr b="1" lang="en">
                <a:latin typeface="Consolas"/>
                <a:ea typeface="Consolas"/>
                <a:cs typeface="Consolas"/>
                <a:sym typeface="Consolas"/>
              </a:rPr>
              <a:t>RasterWithFlags</a:t>
            </a:r>
            <a:endParaRPr b="1">
              <a:solidFill>
                <a:srgbClr val="0000FF"/>
              </a:solidFill>
              <a:latin typeface="Consolas"/>
              <a:ea typeface="Consolas"/>
              <a:cs typeface="Consolas"/>
              <a:sym typeface="Consolas"/>
            </a:endParaRPr>
          </a:p>
        </p:txBody>
      </p:sp>
      <p:sp>
        <p:nvSpPr>
          <p:cNvPr id="1129" name="Google Shape;1129;p62"/>
          <p:cNvSpPr/>
          <p:nvPr/>
        </p:nvSpPr>
        <p:spPr>
          <a:xfrm>
            <a:off x="2971050" y="3661625"/>
            <a:ext cx="630625" cy="370500"/>
          </a:xfrm>
          <a:custGeom>
            <a:rect b="b" l="l" r="r" t="t"/>
            <a:pathLst>
              <a:path extrusionOk="0" h="14820" w="25225">
                <a:moveTo>
                  <a:pt x="25225" y="0"/>
                </a:moveTo>
                <a:lnTo>
                  <a:pt x="25225" y="6621"/>
                </a:lnTo>
                <a:lnTo>
                  <a:pt x="0" y="6621"/>
                </a:lnTo>
                <a:lnTo>
                  <a:pt x="0" y="14820"/>
                </a:lnTo>
              </a:path>
            </a:pathLst>
          </a:custGeom>
          <a:noFill/>
          <a:ln cap="flat" cmpd="sng" w="19050">
            <a:solidFill>
              <a:schemeClr val="dk2"/>
            </a:solidFill>
            <a:prstDash val="solid"/>
            <a:round/>
            <a:headEnd len="med" w="med" type="none"/>
            <a:tailEnd len="med" w="med" type="triangle"/>
          </a:ln>
        </p:spPr>
      </p:sp>
      <p:pic>
        <p:nvPicPr>
          <p:cNvPr id="1130" name="Google Shape;1130;p62"/>
          <p:cNvPicPr preferRelativeResize="0"/>
          <p:nvPr/>
        </p:nvPicPr>
        <p:blipFill>
          <a:blip r:embed="rId5">
            <a:alphaModFix/>
          </a:blip>
          <a:stretch>
            <a:fillRect/>
          </a:stretch>
        </p:blipFill>
        <p:spPr>
          <a:xfrm>
            <a:off x="7299275" y="2503763"/>
            <a:ext cx="1386558" cy="533825"/>
          </a:xfrm>
          <a:prstGeom prst="rect">
            <a:avLst/>
          </a:prstGeom>
          <a:noFill/>
          <a:ln>
            <a:noFill/>
          </a:ln>
        </p:spPr>
      </p:pic>
      <p:pic>
        <p:nvPicPr>
          <p:cNvPr id="1131" name="Google Shape;1131;p62"/>
          <p:cNvPicPr preferRelativeResize="0"/>
          <p:nvPr/>
        </p:nvPicPr>
        <p:blipFill>
          <a:blip r:embed="rId6">
            <a:alphaModFix/>
          </a:blip>
          <a:stretch>
            <a:fillRect/>
          </a:stretch>
        </p:blipFill>
        <p:spPr>
          <a:xfrm>
            <a:off x="6906647" y="2503763"/>
            <a:ext cx="787205" cy="6956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63"/>
          <p:cNvSpPr/>
          <p:nvPr/>
        </p:nvSpPr>
        <p:spPr>
          <a:xfrm>
            <a:off x="3351775" y="2276475"/>
            <a:ext cx="5334900" cy="2143200"/>
          </a:xfrm>
          <a:prstGeom prst="frame">
            <a:avLst>
              <a:gd fmla="val 4936"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sp>
        <p:nvSpPr>
          <p:cNvPr id="1137" name="Google Shape;1137;p6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gpu</a:t>
            </a:r>
            <a:endParaRPr b="1" sz="3600">
              <a:solidFill>
                <a:srgbClr val="434343"/>
              </a:solidFill>
              <a:latin typeface="Droid Sans"/>
              <a:ea typeface="Droid Sans"/>
              <a:cs typeface="Droid Sans"/>
              <a:sym typeface="Droid Sans"/>
            </a:endParaRPr>
          </a:p>
        </p:txBody>
      </p:sp>
      <p:sp>
        <p:nvSpPr>
          <p:cNvPr id="1139" name="Google Shape;1139;p63"/>
          <p:cNvSpPr/>
          <p:nvPr/>
        </p:nvSpPr>
        <p:spPr>
          <a:xfrm>
            <a:off x="427500" y="1600200"/>
            <a:ext cx="2544300" cy="2895600"/>
          </a:xfrm>
          <a:prstGeom prst="frame">
            <a:avLst>
              <a:gd fmla="val 4579" name="adj1"/>
            </a:avLst>
          </a:prstGeom>
          <a:solidFill>
            <a:srgbClr val="EA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renderer process</a:t>
            </a:r>
            <a:endParaRPr b="1"/>
          </a:p>
        </p:txBody>
      </p:sp>
      <p:pic>
        <p:nvPicPr>
          <p:cNvPr descr="logo.png" id="1140" name="Google Shape;1140;p63"/>
          <p:cNvPicPr preferRelativeResize="0"/>
          <p:nvPr/>
        </p:nvPicPr>
        <p:blipFill>
          <a:blip r:embed="rId3">
            <a:alphaModFix/>
          </a:blip>
          <a:stretch>
            <a:fillRect/>
          </a:stretch>
        </p:blipFill>
        <p:spPr>
          <a:xfrm>
            <a:off x="6606825" y="2590800"/>
            <a:ext cx="1775175" cy="811075"/>
          </a:xfrm>
          <a:prstGeom prst="rect">
            <a:avLst/>
          </a:prstGeom>
          <a:noFill/>
          <a:ln cap="flat" cmpd="sng" w="19050">
            <a:solidFill>
              <a:srgbClr val="FF9900"/>
            </a:solidFill>
            <a:prstDash val="solid"/>
            <a:round/>
            <a:headEnd len="sm" w="sm" type="none"/>
            <a:tailEnd len="sm" w="sm" type="none"/>
          </a:ln>
        </p:spPr>
      </p:pic>
      <p:sp>
        <p:nvSpPr>
          <p:cNvPr id="1141" name="Google Shape;1141;p63"/>
          <p:cNvSpPr txBox="1"/>
          <p:nvPr/>
        </p:nvSpPr>
        <p:spPr>
          <a:xfrm>
            <a:off x="3790675" y="1287150"/>
            <a:ext cx="4896000" cy="1219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solidFill>
                  <a:schemeClr val="dk1"/>
                </a:solidFill>
                <a:latin typeface="Droid Serif"/>
                <a:ea typeface="Droid Serif"/>
                <a:cs typeface="Droid Serif"/>
                <a:sym typeface="Droid Serif"/>
              </a:rPr>
              <a:t>Raster runs </a:t>
            </a:r>
            <a:r>
              <a:rPr i="1" lang="en" sz="1800">
                <a:latin typeface="Droid Serif"/>
                <a:ea typeface="Droid Serif"/>
                <a:cs typeface="Droid Serif"/>
                <a:sym typeface="Droid Serif"/>
              </a:rPr>
              <a:t>in the </a:t>
            </a:r>
            <a:r>
              <a:rPr b="1" i="1" lang="en" sz="1800">
                <a:latin typeface="Droid Serif"/>
                <a:ea typeface="Droid Serif"/>
                <a:cs typeface="Droid Serif"/>
                <a:sym typeface="Droid Serif"/>
              </a:rPr>
              <a:t>GPU process</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sp>
        <p:nvSpPr>
          <p:cNvPr id="1142" name="Google Shape;1142;p63"/>
          <p:cNvSpPr txBox="1"/>
          <p:nvPr/>
        </p:nvSpPr>
        <p:spPr>
          <a:xfrm>
            <a:off x="762000" y="2971800"/>
            <a:ext cx="1828800" cy="121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RasterInterface</a:t>
            </a:r>
            <a:endParaRPr>
              <a:solidFill>
                <a:srgbClr val="0000FF"/>
              </a:solidFill>
              <a:latin typeface="Consolas"/>
              <a:ea typeface="Consolas"/>
              <a:cs typeface="Consolas"/>
              <a:sym typeface="Consolas"/>
            </a:endParaRPr>
          </a:p>
        </p:txBody>
      </p:sp>
      <p:sp>
        <p:nvSpPr>
          <p:cNvPr id="1143" name="Google Shape;1143;p63"/>
          <p:cNvSpPr txBox="1"/>
          <p:nvPr/>
        </p:nvSpPr>
        <p:spPr>
          <a:xfrm>
            <a:off x="762000" y="2209800"/>
            <a:ext cx="1752600" cy="3909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RasterTaskImpl</a:t>
            </a:r>
            <a:endParaRPr>
              <a:solidFill>
                <a:srgbClr val="0000FF"/>
              </a:solidFill>
              <a:latin typeface="Consolas"/>
              <a:ea typeface="Consolas"/>
              <a:cs typeface="Consolas"/>
              <a:sym typeface="Consolas"/>
            </a:endParaRPr>
          </a:p>
        </p:txBody>
      </p:sp>
      <p:cxnSp>
        <p:nvCxnSpPr>
          <p:cNvPr id="1144" name="Google Shape;1144;p63"/>
          <p:cNvCxnSpPr/>
          <p:nvPr/>
        </p:nvCxnSpPr>
        <p:spPr>
          <a:xfrm>
            <a:off x="1371600" y="2617800"/>
            <a:ext cx="0" cy="354000"/>
          </a:xfrm>
          <a:prstGeom prst="straightConnector1">
            <a:avLst/>
          </a:prstGeom>
          <a:noFill/>
          <a:ln cap="flat" cmpd="sng" w="19050">
            <a:solidFill>
              <a:schemeClr val="dk2"/>
            </a:solidFill>
            <a:prstDash val="solid"/>
            <a:round/>
            <a:headEnd len="med" w="med" type="none"/>
            <a:tailEnd len="med" w="med" type="triangle"/>
          </a:ln>
        </p:spPr>
      </p:cxnSp>
      <p:sp>
        <p:nvSpPr>
          <p:cNvPr id="1145" name="Google Shape;1145;p63"/>
          <p:cNvSpPr/>
          <p:nvPr/>
        </p:nvSpPr>
        <p:spPr>
          <a:xfrm>
            <a:off x="992100" y="3276600"/>
            <a:ext cx="3275100" cy="762000"/>
          </a:xfrm>
          <a:prstGeom prst="rightArrow">
            <a:avLst>
              <a:gd fmla="val 66192" name="adj1"/>
              <a:gd fmla="val 5007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3"/>
          <p:cNvSpPr txBox="1"/>
          <p:nvPr/>
        </p:nvSpPr>
        <p:spPr>
          <a:xfrm>
            <a:off x="4267200" y="3495300"/>
            <a:ext cx="1905000" cy="3909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RasterDecoderImpl</a:t>
            </a:r>
            <a:endParaRPr>
              <a:solidFill>
                <a:srgbClr val="0000FF"/>
              </a:solidFill>
              <a:latin typeface="Consolas"/>
              <a:ea typeface="Consolas"/>
              <a:cs typeface="Consolas"/>
              <a:sym typeface="Consolas"/>
            </a:endParaRPr>
          </a:p>
        </p:txBody>
      </p:sp>
      <p:sp>
        <p:nvSpPr>
          <p:cNvPr id="1147" name="Google Shape;1147;p63"/>
          <p:cNvSpPr txBox="1"/>
          <p:nvPr/>
        </p:nvSpPr>
        <p:spPr>
          <a:xfrm>
            <a:off x="4267200" y="2885700"/>
            <a:ext cx="1905000" cy="3909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PaintOp::Raster</a:t>
            </a:r>
            <a:endParaRPr>
              <a:solidFill>
                <a:srgbClr val="0000FF"/>
              </a:solidFill>
              <a:latin typeface="Consolas"/>
              <a:ea typeface="Consolas"/>
              <a:cs typeface="Consolas"/>
              <a:sym typeface="Consolas"/>
            </a:endParaRPr>
          </a:p>
        </p:txBody>
      </p:sp>
      <p:cxnSp>
        <p:nvCxnSpPr>
          <p:cNvPr id="1148" name="Google Shape;1148;p63"/>
          <p:cNvCxnSpPr>
            <a:endCxn id="1147" idx="2"/>
          </p:cNvCxnSpPr>
          <p:nvPr/>
        </p:nvCxnSpPr>
        <p:spPr>
          <a:xfrm rot="10800000">
            <a:off x="5219700" y="3276600"/>
            <a:ext cx="0" cy="218700"/>
          </a:xfrm>
          <a:prstGeom prst="straightConnector1">
            <a:avLst/>
          </a:prstGeom>
          <a:noFill/>
          <a:ln cap="flat" cmpd="sng" w="19050">
            <a:solidFill>
              <a:schemeClr val="dk2"/>
            </a:solidFill>
            <a:prstDash val="solid"/>
            <a:round/>
            <a:headEnd len="med" w="med" type="none"/>
            <a:tailEnd len="med" w="med" type="triangle"/>
          </a:ln>
        </p:spPr>
      </p:cxnSp>
      <p:cxnSp>
        <p:nvCxnSpPr>
          <p:cNvPr id="1149" name="Google Shape;1149;p63"/>
          <p:cNvCxnSpPr>
            <a:stCxn id="1147" idx="3"/>
          </p:cNvCxnSpPr>
          <p:nvPr/>
        </p:nvCxnSpPr>
        <p:spPr>
          <a:xfrm flipH="1" rot="10800000">
            <a:off x="6172200" y="3047850"/>
            <a:ext cx="457200" cy="33300"/>
          </a:xfrm>
          <a:prstGeom prst="straightConnector1">
            <a:avLst/>
          </a:prstGeom>
          <a:noFill/>
          <a:ln cap="flat" cmpd="sng" w="19050">
            <a:solidFill>
              <a:schemeClr val="dk2"/>
            </a:solidFill>
            <a:prstDash val="solid"/>
            <a:round/>
            <a:headEnd len="med" w="med" type="none"/>
            <a:tailEnd len="med" w="med" type="triangle"/>
          </a:ln>
        </p:spPr>
      </p:cxnSp>
      <p:pic>
        <p:nvPicPr>
          <p:cNvPr descr="opengl_logo.png" id="1150" name="Google Shape;1150;p63"/>
          <p:cNvPicPr preferRelativeResize="0"/>
          <p:nvPr/>
        </p:nvPicPr>
        <p:blipFill>
          <a:blip r:embed="rId4">
            <a:alphaModFix/>
          </a:blip>
          <a:stretch>
            <a:fillRect/>
          </a:stretch>
        </p:blipFill>
        <p:spPr>
          <a:xfrm>
            <a:off x="7086600" y="3657600"/>
            <a:ext cx="1223400" cy="533830"/>
          </a:xfrm>
          <a:prstGeom prst="rect">
            <a:avLst/>
          </a:prstGeom>
          <a:noFill/>
          <a:ln>
            <a:noFill/>
          </a:ln>
        </p:spPr>
      </p:pic>
      <p:cxnSp>
        <p:nvCxnSpPr>
          <p:cNvPr id="1151" name="Google Shape;1151;p63"/>
          <p:cNvCxnSpPr>
            <a:stCxn id="1140" idx="2"/>
            <a:endCxn id="1150" idx="0"/>
          </p:cNvCxnSpPr>
          <p:nvPr/>
        </p:nvCxnSpPr>
        <p:spPr>
          <a:xfrm>
            <a:off x="7494413" y="3401875"/>
            <a:ext cx="204000" cy="255600"/>
          </a:xfrm>
          <a:prstGeom prst="straightConnector1">
            <a:avLst/>
          </a:prstGeom>
          <a:noFill/>
          <a:ln cap="flat" cmpd="sng" w="19050">
            <a:solidFill>
              <a:schemeClr val="dk2"/>
            </a:solidFill>
            <a:prstDash val="solid"/>
            <a:round/>
            <a:headEnd len="med" w="med" type="none"/>
            <a:tailEnd len="med" w="med" type="triangle"/>
          </a:ln>
        </p:spPr>
      </p:cxnSp>
      <p:grpSp>
        <p:nvGrpSpPr>
          <p:cNvPr id="1152" name="Google Shape;1152;p63"/>
          <p:cNvGrpSpPr/>
          <p:nvPr/>
        </p:nvGrpSpPr>
        <p:grpSpPr>
          <a:xfrm>
            <a:off x="1447800" y="3523500"/>
            <a:ext cx="2040224" cy="286500"/>
            <a:chOff x="3369976" y="4209420"/>
            <a:chExt cx="2040224" cy="286500"/>
          </a:xfrm>
        </p:grpSpPr>
        <p:sp>
          <p:nvSpPr>
            <p:cNvPr id="1153" name="Google Shape;1153;p63"/>
            <p:cNvSpPr/>
            <p:nvPr/>
          </p:nvSpPr>
          <p:spPr>
            <a:xfrm>
              <a:off x="3369976" y="4217676"/>
              <a:ext cx="897300" cy="278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1154" name="Google Shape;1154;p63"/>
            <p:cNvSpPr/>
            <p:nvPr/>
          </p:nvSpPr>
          <p:spPr>
            <a:xfrm>
              <a:off x="5029200" y="4209420"/>
              <a:ext cx="381000" cy="286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1155" name="Google Shape;1155;p63"/>
            <p:cNvSpPr/>
            <p:nvPr/>
          </p:nvSpPr>
          <p:spPr>
            <a:xfrm>
              <a:off x="4208100" y="4217700"/>
              <a:ext cx="897300" cy="278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64"/>
          <p:cNvSpPr/>
          <p:nvPr/>
        </p:nvSpPr>
        <p:spPr>
          <a:xfrm>
            <a:off x="5638800" y="1828800"/>
            <a:ext cx="3124200" cy="2743200"/>
          </a:xfrm>
          <a:prstGeom prst="frame">
            <a:avLst>
              <a:gd fmla="val 3750"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sp>
        <p:nvSpPr>
          <p:cNvPr id="1161" name="Google Shape;1161;p64"/>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4"/>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gpu</a:t>
            </a:r>
            <a:endParaRPr b="1" sz="3600">
              <a:solidFill>
                <a:srgbClr val="434343"/>
              </a:solidFill>
              <a:latin typeface="Droid Sans"/>
              <a:ea typeface="Droid Sans"/>
              <a:cs typeface="Droid Sans"/>
              <a:sym typeface="Droid Sans"/>
            </a:endParaRPr>
          </a:p>
        </p:txBody>
      </p:sp>
      <p:sp>
        <p:nvSpPr>
          <p:cNvPr id="1163" name="Google Shape;1163;p64"/>
          <p:cNvSpPr/>
          <p:nvPr/>
        </p:nvSpPr>
        <p:spPr>
          <a:xfrm>
            <a:off x="427500" y="1676400"/>
            <a:ext cx="2696700" cy="2819400"/>
          </a:xfrm>
          <a:prstGeom prst="frame">
            <a:avLst>
              <a:gd fmla="val 3412" name="adj1"/>
            </a:avLst>
          </a:prstGeom>
          <a:solidFill>
            <a:srgbClr val="EA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renderer process</a:t>
            </a:r>
            <a:endParaRPr b="1"/>
          </a:p>
        </p:txBody>
      </p:sp>
      <p:sp>
        <p:nvSpPr>
          <p:cNvPr id="1164" name="Google Shape;1164;p64"/>
          <p:cNvSpPr txBox="1"/>
          <p:nvPr/>
        </p:nvSpPr>
        <p:spPr>
          <a:xfrm>
            <a:off x="762000" y="2209800"/>
            <a:ext cx="1676400" cy="1981200"/>
          </a:xfrm>
          <a:prstGeom prst="rect">
            <a:avLst/>
          </a:prstGeom>
          <a:solidFill>
            <a:srgbClr val="B7B7B7"/>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GpuChannelHost</a:t>
            </a:r>
            <a:endParaRPr>
              <a:solidFill>
                <a:srgbClr val="0000FF"/>
              </a:solidFill>
              <a:latin typeface="Consolas"/>
              <a:ea typeface="Consolas"/>
              <a:cs typeface="Consolas"/>
              <a:sym typeface="Consolas"/>
            </a:endParaRPr>
          </a:p>
        </p:txBody>
      </p:sp>
      <p:sp>
        <p:nvSpPr>
          <p:cNvPr id="1165" name="Google Shape;1165;p64"/>
          <p:cNvSpPr txBox="1"/>
          <p:nvPr/>
        </p:nvSpPr>
        <p:spPr>
          <a:xfrm>
            <a:off x="2590800" y="1219200"/>
            <a:ext cx="6324600" cy="77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solidFill>
                  <a:schemeClr val="dk1"/>
                </a:solidFill>
                <a:latin typeface="Droid Serif"/>
                <a:ea typeface="Droid Serif"/>
                <a:cs typeface="Droid Serif"/>
                <a:sym typeface="Droid Serif"/>
              </a:rPr>
              <a:t>The request is sent through a </a:t>
            </a:r>
            <a:r>
              <a:rPr b="1" i="1" lang="en" sz="1800">
                <a:solidFill>
                  <a:schemeClr val="dk1"/>
                </a:solidFill>
                <a:latin typeface="Droid Serif"/>
                <a:ea typeface="Droid Serif"/>
                <a:cs typeface="Droid Serif"/>
                <a:sym typeface="Droid Serif"/>
              </a:rPr>
              <a:t>command buffer</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sp>
        <p:nvSpPr>
          <p:cNvPr id="1166" name="Google Shape;1166;p64"/>
          <p:cNvSpPr txBox="1"/>
          <p:nvPr/>
        </p:nvSpPr>
        <p:spPr>
          <a:xfrm>
            <a:off x="1219200" y="2590800"/>
            <a:ext cx="16764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RasterInterface</a:t>
            </a:r>
            <a:endParaRPr>
              <a:solidFill>
                <a:srgbClr val="0000FF"/>
              </a:solidFill>
              <a:latin typeface="Consolas"/>
              <a:ea typeface="Consolas"/>
              <a:cs typeface="Consolas"/>
              <a:sym typeface="Consolas"/>
            </a:endParaRPr>
          </a:p>
        </p:txBody>
      </p:sp>
      <p:sp>
        <p:nvSpPr>
          <p:cNvPr id="1167" name="Google Shape;1167;p64"/>
          <p:cNvSpPr txBox="1"/>
          <p:nvPr/>
        </p:nvSpPr>
        <p:spPr>
          <a:xfrm>
            <a:off x="5943600" y="2362200"/>
            <a:ext cx="1219200" cy="1981200"/>
          </a:xfrm>
          <a:prstGeom prst="rect">
            <a:avLst/>
          </a:prstGeom>
          <a:solidFill>
            <a:srgbClr val="B7B7B7"/>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Consolas"/>
                <a:ea typeface="Consolas"/>
                <a:cs typeface="Consolas"/>
                <a:sym typeface="Consolas"/>
              </a:rPr>
              <a:t>GpuChannel</a:t>
            </a:r>
            <a:endParaRPr>
              <a:solidFill>
                <a:srgbClr val="0000FF"/>
              </a:solidFill>
              <a:latin typeface="Consolas"/>
              <a:ea typeface="Consolas"/>
              <a:cs typeface="Consolas"/>
              <a:sym typeface="Consolas"/>
            </a:endParaRPr>
          </a:p>
        </p:txBody>
      </p:sp>
      <p:sp>
        <p:nvSpPr>
          <p:cNvPr id="1168" name="Google Shape;1168;p64"/>
          <p:cNvSpPr/>
          <p:nvPr/>
        </p:nvSpPr>
        <p:spPr>
          <a:xfrm>
            <a:off x="992174" y="2819453"/>
            <a:ext cx="5942100" cy="1447800"/>
          </a:xfrm>
          <a:prstGeom prst="rightArrow">
            <a:avLst>
              <a:gd fmla="val 66192" name="adj1"/>
              <a:gd fmla="val 5007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4"/>
          <p:cNvSpPr txBox="1"/>
          <p:nvPr/>
        </p:nvSpPr>
        <p:spPr>
          <a:xfrm>
            <a:off x="3048000" y="3200400"/>
            <a:ext cx="2362200" cy="6858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Droid Sans"/>
                <a:ea typeface="Droid Sans"/>
                <a:cs typeface="Droid Sans"/>
                <a:sym typeface="Droid Sans"/>
              </a:rPr>
              <a:t>RasterCHROMIUM</a:t>
            </a:r>
            <a:endParaRPr b="1" sz="1200">
              <a:latin typeface="Droid Sans"/>
              <a:ea typeface="Droid Sans"/>
              <a:cs typeface="Droid Sans"/>
              <a:sym typeface="Droid Sans"/>
            </a:endParaRPr>
          </a:p>
        </p:txBody>
      </p:sp>
      <p:grpSp>
        <p:nvGrpSpPr>
          <p:cNvPr id="1170" name="Google Shape;1170;p64"/>
          <p:cNvGrpSpPr/>
          <p:nvPr/>
        </p:nvGrpSpPr>
        <p:grpSpPr>
          <a:xfrm>
            <a:off x="3217576" y="3505200"/>
            <a:ext cx="2040224" cy="286500"/>
            <a:chOff x="3369976" y="4209420"/>
            <a:chExt cx="2040224" cy="286500"/>
          </a:xfrm>
        </p:grpSpPr>
        <p:sp>
          <p:nvSpPr>
            <p:cNvPr id="1171" name="Google Shape;1171;p64"/>
            <p:cNvSpPr/>
            <p:nvPr/>
          </p:nvSpPr>
          <p:spPr>
            <a:xfrm>
              <a:off x="3369976" y="4217676"/>
              <a:ext cx="897300" cy="278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1172" name="Google Shape;1172;p64"/>
            <p:cNvSpPr/>
            <p:nvPr/>
          </p:nvSpPr>
          <p:spPr>
            <a:xfrm>
              <a:off x="5029200" y="4209420"/>
              <a:ext cx="381000" cy="286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1173" name="Google Shape;1173;p64"/>
            <p:cNvSpPr/>
            <p:nvPr/>
          </p:nvSpPr>
          <p:spPr>
            <a:xfrm>
              <a:off x="4208100" y="4217700"/>
              <a:ext cx="897300" cy="278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grpSp>
      <p:sp>
        <p:nvSpPr>
          <p:cNvPr id="1174" name="Google Shape;1174;p64"/>
          <p:cNvSpPr txBox="1"/>
          <p:nvPr/>
        </p:nvSpPr>
        <p:spPr>
          <a:xfrm>
            <a:off x="6629400" y="2733300"/>
            <a:ext cx="1905000" cy="3909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RasterDecoderImpl</a:t>
            </a:r>
            <a:endParaRPr>
              <a:solidFill>
                <a:srgbClr val="0000FF"/>
              </a:solidFill>
              <a:latin typeface="Consolas"/>
              <a:ea typeface="Consolas"/>
              <a:cs typeface="Consolas"/>
              <a:sym typeface="Consolas"/>
            </a:endParaRPr>
          </a:p>
        </p:txBody>
      </p:sp>
      <p:sp>
        <p:nvSpPr>
          <p:cNvPr id="1175" name="Google Shape;1175;p64"/>
          <p:cNvSpPr txBox="1"/>
          <p:nvPr/>
        </p:nvSpPr>
        <p:spPr>
          <a:xfrm>
            <a:off x="2590800" y="3200400"/>
            <a:ext cx="381000" cy="6858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200">
              <a:latin typeface="Droid Sans"/>
              <a:ea typeface="Droid Sans"/>
              <a:cs typeface="Droid Sans"/>
              <a:sym typeface="Droid Sans"/>
            </a:endParaRPr>
          </a:p>
        </p:txBody>
      </p:sp>
      <p:sp>
        <p:nvSpPr>
          <p:cNvPr id="1176" name="Google Shape;1176;p64"/>
          <p:cNvSpPr txBox="1"/>
          <p:nvPr/>
        </p:nvSpPr>
        <p:spPr>
          <a:xfrm>
            <a:off x="5486400" y="3200400"/>
            <a:ext cx="381000" cy="6858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200">
              <a:latin typeface="Droid Sans"/>
              <a:ea typeface="Droid Sans"/>
              <a:cs typeface="Droid Sans"/>
              <a:sym typeface="Droid Sans"/>
            </a:endParaRPr>
          </a:p>
        </p:txBody>
      </p:sp>
      <p:sp>
        <p:nvSpPr>
          <p:cNvPr id="1177" name="Google Shape;1177;p64"/>
          <p:cNvSpPr txBox="1"/>
          <p:nvPr/>
        </p:nvSpPr>
        <p:spPr>
          <a:xfrm>
            <a:off x="5943600" y="3200400"/>
            <a:ext cx="381000" cy="6858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200">
              <a:latin typeface="Droid Sans"/>
              <a:ea typeface="Droid Sans"/>
              <a:cs typeface="Droid Sans"/>
              <a:sym typeface="Droid Sans"/>
            </a:endParaRPr>
          </a:p>
        </p:txBody>
      </p:sp>
      <p:sp>
        <p:nvSpPr>
          <p:cNvPr id="1178" name="Google Shape;1178;p64"/>
          <p:cNvSpPr txBox="1"/>
          <p:nvPr/>
        </p:nvSpPr>
        <p:spPr>
          <a:xfrm>
            <a:off x="1371600" y="3124200"/>
            <a:ext cx="1066800" cy="83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chemeClr val="dk1"/>
                </a:solidFill>
                <a:latin typeface="Droid Serif"/>
                <a:ea typeface="Droid Serif"/>
                <a:cs typeface="Droid Serif"/>
                <a:sym typeface="Droid Serif"/>
              </a:rPr>
              <a:t>GPU command</a:t>
            </a:r>
            <a:endParaRPr i="1">
              <a:solidFill>
                <a:schemeClr val="dk1"/>
              </a:solidFill>
              <a:latin typeface="Droid Serif"/>
              <a:ea typeface="Droid Serif"/>
              <a:cs typeface="Droid Serif"/>
              <a:sym typeface="Droid Serif"/>
            </a:endParaRPr>
          </a:p>
          <a:p>
            <a:pPr indent="0" lvl="0" marL="0" rtl="0" algn="r">
              <a:spcBef>
                <a:spcPts val="0"/>
              </a:spcBef>
              <a:spcAft>
                <a:spcPts val="0"/>
              </a:spcAft>
              <a:buNone/>
            </a:pPr>
            <a:r>
              <a:rPr i="1" lang="en">
                <a:solidFill>
                  <a:schemeClr val="dk1"/>
                </a:solidFill>
                <a:latin typeface="Droid Serif"/>
                <a:ea typeface="Droid Serif"/>
                <a:cs typeface="Droid Serif"/>
                <a:sym typeface="Droid Serif"/>
              </a:rPr>
              <a:t>buffer</a:t>
            </a:r>
            <a:endParaRPr i="1">
              <a:solidFill>
                <a:schemeClr val="dk1"/>
              </a:solidFill>
              <a:latin typeface="Droid Serif"/>
              <a:ea typeface="Droid Serif"/>
              <a:cs typeface="Droid Serif"/>
              <a:sym typeface="Droid Serif"/>
            </a:endParaRPr>
          </a:p>
        </p:txBody>
      </p:sp>
      <p:sp>
        <p:nvSpPr>
          <p:cNvPr id="1179" name="Google Shape;1179;p64"/>
          <p:cNvSpPr/>
          <p:nvPr/>
        </p:nvSpPr>
        <p:spPr>
          <a:xfrm>
            <a:off x="2438400" y="2438400"/>
            <a:ext cx="228600" cy="152400"/>
          </a:xfrm>
          <a:custGeom>
            <a:rect b="b" l="l" r="r" t="t"/>
            <a:pathLst>
              <a:path extrusionOk="0" h="6096" w="9144">
                <a:moveTo>
                  <a:pt x="9144" y="6096"/>
                </a:moveTo>
                <a:lnTo>
                  <a:pt x="9144" y="0"/>
                </a:lnTo>
                <a:lnTo>
                  <a:pt x="0" y="0"/>
                </a:lnTo>
              </a:path>
            </a:pathLst>
          </a:custGeom>
          <a:noFill/>
          <a:ln cap="flat" cmpd="sng" w="19050">
            <a:solidFill>
              <a:schemeClr val="dk2"/>
            </a:solidFill>
            <a:prstDash val="solid"/>
            <a:round/>
            <a:headEnd len="med" w="med" type="none"/>
            <a:tailEnd len="med" w="med" type="triangle"/>
          </a:ln>
        </p:spPr>
      </p:sp>
      <p:sp>
        <p:nvSpPr>
          <p:cNvPr id="1180" name="Google Shape;1180;p64"/>
          <p:cNvSpPr/>
          <p:nvPr/>
        </p:nvSpPr>
        <p:spPr>
          <a:xfrm>
            <a:off x="7162800" y="3124200"/>
            <a:ext cx="381000" cy="304800"/>
          </a:xfrm>
          <a:custGeom>
            <a:rect b="b" l="l" r="r" t="t"/>
            <a:pathLst>
              <a:path extrusionOk="0" h="12192" w="15240">
                <a:moveTo>
                  <a:pt x="0" y="12192"/>
                </a:moveTo>
                <a:lnTo>
                  <a:pt x="15240" y="12192"/>
                </a:lnTo>
                <a:lnTo>
                  <a:pt x="15240" y="0"/>
                </a:lnTo>
              </a:path>
            </a:pathLst>
          </a:custGeom>
          <a:noFill/>
          <a:ln cap="flat" cmpd="sng" w="19050">
            <a:solidFill>
              <a:schemeClr val="dk2"/>
            </a:solidFill>
            <a:prstDash val="solid"/>
            <a:round/>
            <a:headEnd len="med" w="med" type="none"/>
            <a:tailEnd len="med" w="med" type="triangle"/>
          </a:ln>
        </p:spPr>
      </p:sp>
      <p:pic>
        <p:nvPicPr>
          <p:cNvPr descr="logo.png" id="1181" name="Google Shape;1181;p64"/>
          <p:cNvPicPr preferRelativeResize="0"/>
          <p:nvPr/>
        </p:nvPicPr>
        <p:blipFill>
          <a:blip r:embed="rId3">
            <a:alphaModFix/>
          </a:blip>
          <a:stretch>
            <a:fillRect/>
          </a:stretch>
        </p:blipFill>
        <p:spPr>
          <a:xfrm>
            <a:off x="7368825" y="3733800"/>
            <a:ext cx="1165575" cy="533400"/>
          </a:xfrm>
          <a:prstGeom prst="rect">
            <a:avLst/>
          </a:prstGeom>
          <a:noFill/>
          <a:ln cap="flat" cmpd="sng" w="19050">
            <a:solidFill>
              <a:srgbClr val="FF9900"/>
            </a:solidFill>
            <a:prstDash val="solid"/>
            <a:round/>
            <a:headEnd len="sm" w="sm" type="none"/>
            <a:tailEnd len="sm" w="sm" type="none"/>
          </a:ln>
        </p:spPr>
      </p:pic>
      <p:cxnSp>
        <p:nvCxnSpPr>
          <p:cNvPr id="1182" name="Google Shape;1182;p64"/>
          <p:cNvCxnSpPr/>
          <p:nvPr/>
        </p:nvCxnSpPr>
        <p:spPr>
          <a:xfrm>
            <a:off x="8305800" y="3124200"/>
            <a:ext cx="0" cy="6096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65"/>
          <p:cNvSpPr/>
          <p:nvPr/>
        </p:nvSpPr>
        <p:spPr>
          <a:xfrm>
            <a:off x="304800" y="1143000"/>
            <a:ext cx="8458200" cy="3733800"/>
          </a:xfrm>
          <a:prstGeom prst="frame">
            <a:avLst>
              <a:gd fmla="val 2544"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sp>
        <p:nvSpPr>
          <p:cNvPr id="1188" name="Google Shape;1188;p65"/>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5"/>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gpu</a:t>
            </a:r>
            <a:endParaRPr b="1" sz="3600">
              <a:solidFill>
                <a:srgbClr val="434343"/>
              </a:solidFill>
              <a:latin typeface="Droid Sans"/>
              <a:ea typeface="Droid Sans"/>
              <a:cs typeface="Droid Sans"/>
              <a:sym typeface="Droid Sans"/>
            </a:endParaRPr>
          </a:p>
        </p:txBody>
      </p:sp>
      <p:sp>
        <p:nvSpPr>
          <p:cNvPr id="1190" name="Google Shape;1190;p65"/>
          <p:cNvSpPr txBox="1"/>
          <p:nvPr/>
        </p:nvSpPr>
        <p:spPr>
          <a:xfrm>
            <a:off x="3657600" y="1295400"/>
            <a:ext cx="4953000" cy="106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In the GPU process, the GL functions</a:t>
            </a:r>
            <a:endParaRPr i="1">
              <a:latin typeface="Droid Serif"/>
              <a:ea typeface="Droid Serif"/>
              <a:cs typeface="Droid Serif"/>
              <a:sym typeface="Droid Serif"/>
            </a:endParaRPr>
          </a:p>
          <a:p>
            <a:pPr indent="0" lvl="0" marL="0" rtl="0" algn="r">
              <a:spcBef>
                <a:spcPts val="0"/>
              </a:spcBef>
              <a:spcAft>
                <a:spcPts val="0"/>
              </a:spcAft>
              <a:buNone/>
            </a:pPr>
            <a:r>
              <a:rPr i="1" lang="en">
                <a:latin typeface="Droid Serif"/>
                <a:ea typeface="Droid Serif"/>
                <a:cs typeface="Droid Serif"/>
                <a:sym typeface="Droid Serif"/>
              </a:rPr>
              <a:t>link dynamically to native OpenGL.</a:t>
            </a:r>
            <a:endParaRPr i="1">
              <a:latin typeface="Droid Serif"/>
              <a:ea typeface="Droid Serif"/>
              <a:cs typeface="Droid Serif"/>
              <a:sym typeface="Droid Serif"/>
            </a:endParaRPr>
          </a:p>
          <a:p>
            <a:pPr indent="0" lvl="0" marL="0" rtl="0" algn="r">
              <a:spcBef>
                <a:spcPts val="0"/>
              </a:spcBef>
              <a:spcAft>
                <a:spcPts val="0"/>
              </a:spcAft>
              <a:buNone/>
            </a:pPr>
            <a:r>
              <a:t/>
            </a:r>
            <a:endParaRPr i="1">
              <a:latin typeface="Droid Serif"/>
              <a:ea typeface="Droid Serif"/>
              <a:cs typeface="Droid Serif"/>
              <a:sym typeface="Droid Serif"/>
            </a:endParaRPr>
          </a:p>
          <a:p>
            <a:pPr indent="0" lvl="0" marL="0" rtl="0" algn="r">
              <a:spcBef>
                <a:spcPts val="0"/>
              </a:spcBef>
              <a:spcAft>
                <a:spcPts val="0"/>
              </a:spcAft>
              <a:buNone/>
            </a:pPr>
            <a:r>
              <a:rPr i="1" lang="en">
                <a:latin typeface="Droid Serif"/>
                <a:ea typeface="Droid Serif"/>
                <a:cs typeface="Droid Serif"/>
                <a:sym typeface="Droid Serif"/>
              </a:rPr>
              <a:t>On Windows, we translate to DirectX.</a:t>
            </a:r>
            <a:endParaRPr i="1">
              <a:latin typeface="Droid Serif"/>
              <a:ea typeface="Droid Serif"/>
              <a:cs typeface="Droid Serif"/>
              <a:sym typeface="Droid Serif"/>
            </a:endParaRPr>
          </a:p>
        </p:txBody>
      </p:sp>
      <p:sp>
        <p:nvSpPr>
          <p:cNvPr id="1191" name="Google Shape;1191;p65"/>
          <p:cNvSpPr txBox="1"/>
          <p:nvPr/>
        </p:nvSpPr>
        <p:spPr>
          <a:xfrm>
            <a:off x="685800" y="1676400"/>
            <a:ext cx="2324700" cy="6858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GLApi</a:t>
            </a:r>
            <a:r>
              <a:rPr lang="en">
                <a:latin typeface="Consolas"/>
                <a:ea typeface="Consolas"/>
                <a:cs typeface="Consolas"/>
                <a:sym typeface="Consolas"/>
              </a:rPr>
              <a:t>::glDrawArraysFn</a:t>
            </a:r>
            <a:endParaRPr b="1">
              <a:solidFill>
                <a:srgbClr val="0000FF"/>
              </a:solidFill>
              <a:latin typeface="Consolas"/>
              <a:ea typeface="Consolas"/>
              <a:cs typeface="Consolas"/>
              <a:sym typeface="Consolas"/>
            </a:endParaRPr>
          </a:p>
        </p:txBody>
      </p:sp>
      <p:grpSp>
        <p:nvGrpSpPr>
          <p:cNvPr id="1192" name="Google Shape;1192;p65"/>
          <p:cNvGrpSpPr/>
          <p:nvPr/>
        </p:nvGrpSpPr>
        <p:grpSpPr>
          <a:xfrm>
            <a:off x="1447800" y="2057400"/>
            <a:ext cx="401050" cy="152400"/>
            <a:chOff x="1066800" y="2209800"/>
            <a:chExt cx="401050" cy="152400"/>
          </a:xfrm>
        </p:grpSpPr>
        <p:sp>
          <p:nvSpPr>
            <p:cNvPr id="1193" name="Google Shape;1193;p65"/>
            <p:cNvSpPr/>
            <p:nvPr/>
          </p:nvSpPr>
          <p:spPr>
            <a:xfrm>
              <a:off x="1066800" y="2209800"/>
              <a:ext cx="152400" cy="152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4" name="Google Shape;1194;p65"/>
            <p:cNvCxnSpPr/>
            <p:nvPr/>
          </p:nvCxnSpPr>
          <p:spPr>
            <a:xfrm>
              <a:off x="1160350" y="2290950"/>
              <a:ext cx="307500" cy="0"/>
            </a:xfrm>
            <a:prstGeom prst="straightConnector1">
              <a:avLst/>
            </a:prstGeom>
            <a:noFill/>
            <a:ln cap="flat" cmpd="sng" w="19050">
              <a:solidFill>
                <a:schemeClr val="dk2"/>
              </a:solidFill>
              <a:prstDash val="solid"/>
              <a:round/>
              <a:headEnd len="med" w="med" type="none"/>
              <a:tailEnd len="med" w="med" type="triangle"/>
            </a:ln>
          </p:spPr>
        </p:cxnSp>
      </p:grpSp>
      <p:sp>
        <p:nvSpPr>
          <p:cNvPr id="1195" name="Google Shape;1195;p65"/>
          <p:cNvSpPr txBox="1"/>
          <p:nvPr/>
        </p:nvSpPr>
        <p:spPr>
          <a:xfrm>
            <a:off x="1295400" y="2457600"/>
            <a:ext cx="2514600" cy="6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dlopen(</a:t>
            </a:r>
            <a:r>
              <a:rPr lang="en">
                <a:solidFill>
                  <a:srgbClr val="45818E"/>
                </a:solidFill>
                <a:latin typeface="Consolas"/>
                <a:ea typeface="Consolas"/>
                <a:cs typeface="Consolas"/>
                <a:sym typeface="Consolas"/>
              </a:rPr>
              <a:t>"</a:t>
            </a:r>
            <a:r>
              <a:rPr b="1" lang="en">
                <a:solidFill>
                  <a:srgbClr val="45818E"/>
                </a:solidFill>
                <a:latin typeface="Consolas"/>
                <a:ea typeface="Consolas"/>
                <a:cs typeface="Consolas"/>
                <a:sym typeface="Consolas"/>
              </a:rPr>
              <a:t>libGLESv2.so</a:t>
            </a:r>
            <a:r>
              <a:rPr lang="en">
                <a:solidFill>
                  <a:srgbClr val="45818E"/>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dlsym(</a:t>
            </a:r>
            <a:r>
              <a:rPr lang="en">
                <a:solidFill>
                  <a:srgbClr val="45818E"/>
                </a:solidFill>
                <a:latin typeface="Consolas"/>
                <a:ea typeface="Consolas"/>
                <a:cs typeface="Consolas"/>
                <a:sym typeface="Consolas"/>
              </a:rPr>
              <a:t>"glDrawArrays"</a:t>
            </a:r>
            <a:r>
              <a:rPr lang="en">
                <a:latin typeface="Consolas"/>
                <a:ea typeface="Consolas"/>
                <a:cs typeface="Consolas"/>
                <a:sym typeface="Consolas"/>
              </a:rPr>
              <a:t>)</a:t>
            </a:r>
            <a:endParaRPr>
              <a:latin typeface="Consolas"/>
              <a:ea typeface="Consolas"/>
              <a:cs typeface="Consolas"/>
              <a:sym typeface="Consolas"/>
            </a:endParaRPr>
          </a:p>
        </p:txBody>
      </p:sp>
      <p:sp>
        <p:nvSpPr>
          <p:cNvPr id="1196" name="Google Shape;1196;p65"/>
          <p:cNvSpPr/>
          <p:nvPr/>
        </p:nvSpPr>
        <p:spPr>
          <a:xfrm>
            <a:off x="1130600" y="2142200"/>
            <a:ext cx="277700" cy="733900"/>
          </a:xfrm>
          <a:custGeom>
            <a:rect b="b" l="l" r="r" t="t"/>
            <a:pathLst>
              <a:path extrusionOk="0" h="29356" w="11108">
                <a:moveTo>
                  <a:pt x="8331" y="29356"/>
                </a:moveTo>
                <a:lnTo>
                  <a:pt x="0" y="29356"/>
                </a:lnTo>
                <a:lnTo>
                  <a:pt x="0" y="0"/>
                </a:lnTo>
                <a:lnTo>
                  <a:pt x="11108" y="0"/>
                </a:lnTo>
              </a:path>
            </a:pathLst>
          </a:custGeom>
          <a:noFill/>
          <a:ln cap="flat" cmpd="sng" w="19050">
            <a:solidFill>
              <a:schemeClr val="dk2"/>
            </a:solidFill>
            <a:prstDash val="solid"/>
            <a:round/>
            <a:headEnd len="med" w="med" type="none"/>
            <a:tailEnd len="med" w="med" type="triangle"/>
          </a:ln>
        </p:spPr>
      </p:sp>
      <p:pic>
        <p:nvPicPr>
          <p:cNvPr descr="windows-logo.png" id="1197" name="Google Shape;1197;p65"/>
          <p:cNvPicPr preferRelativeResize="0"/>
          <p:nvPr/>
        </p:nvPicPr>
        <p:blipFill>
          <a:blip r:embed="rId3">
            <a:alphaModFix/>
          </a:blip>
          <a:stretch>
            <a:fillRect/>
          </a:stretch>
        </p:blipFill>
        <p:spPr>
          <a:xfrm>
            <a:off x="1371600" y="3276600"/>
            <a:ext cx="914400" cy="914400"/>
          </a:xfrm>
          <a:prstGeom prst="rect">
            <a:avLst/>
          </a:prstGeom>
          <a:noFill/>
          <a:ln>
            <a:noFill/>
          </a:ln>
        </p:spPr>
      </p:pic>
      <p:sp>
        <p:nvSpPr>
          <p:cNvPr id="1198" name="Google Shape;1198;p65"/>
          <p:cNvSpPr txBox="1"/>
          <p:nvPr/>
        </p:nvSpPr>
        <p:spPr>
          <a:xfrm>
            <a:off x="2105025" y="3843325"/>
            <a:ext cx="3352800" cy="6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LoadLibrary(</a:t>
            </a:r>
            <a:r>
              <a:rPr lang="en">
                <a:solidFill>
                  <a:srgbClr val="45818E"/>
                </a:solidFill>
                <a:latin typeface="Consolas"/>
                <a:ea typeface="Consolas"/>
                <a:cs typeface="Consolas"/>
                <a:sym typeface="Consolas"/>
              </a:rPr>
              <a:t>"</a:t>
            </a:r>
            <a:r>
              <a:rPr b="1" lang="en">
                <a:solidFill>
                  <a:srgbClr val="45818E"/>
                </a:solidFill>
                <a:latin typeface="Consolas"/>
                <a:ea typeface="Consolas"/>
                <a:cs typeface="Consolas"/>
                <a:sym typeface="Consolas"/>
              </a:rPr>
              <a:t>libglesv2.dll</a:t>
            </a:r>
            <a:r>
              <a:rPr lang="en">
                <a:solidFill>
                  <a:srgbClr val="45818E"/>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GetProcAddress(</a:t>
            </a:r>
            <a:r>
              <a:rPr lang="en">
                <a:solidFill>
                  <a:srgbClr val="45818E"/>
                </a:solidFill>
                <a:latin typeface="Consolas"/>
                <a:ea typeface="Consolas"/>
                <a:cs typeface="Consolas"/>
                <a:sym typeface="Consolas"/>
              </a:rPr>
              <a:t>"glDrawArrays"</a:t>
            </a:r>
            <a:r>
              <a:rPr lang="en">
                <a:latin typeface="Consolas"/>
                <a:ea typeface="Consolas"/>
                <a:cs typeface="Consolas"/>
                <a:sym typeface="Consolas"/>
              </a:rPr>
              <a:t>)</a:t>
            </a:r>
            <a:endParaRPr>
              <a:latin typeface="Consolas"/>
              <a:ea typeface="Consolas"/>
              <a:cs typeface="Consolas"/>
              <a:sym typeface="Consolas"/>
            </a:endParaRPr>
          </a:p>
        </p:txBody>
      </p:sp>
      <p:sp>
        <p:nvSpPr>
          <p:cNvPr id="1199" name="Google Shape;1199;p65"/>
          <p:cNvSpPr/>
          <p:nvPr/>
        </p:nvSpPr>
        <p:spPr>
          <a:xfrm>
            <a:off x="1131550" y="2838475"/>
            <a:ext cx="1011600" cy="1447802"/>
          </a:xfrm>
          <a:custGeom>
            <a:rect b="b" l="l" r="r" t="t"/>
            <a:pathLst>
              <a:path extrusionOk="0" h="53952" w="40464">
                <a:moveTo>
                  <a:pt x="0" y="0"/>
                </a:moveTo>
                <a:lnTo>
                  <a:pt x="0" y="53952"/>
                </a:lnTo>
                <a:lnTo>
                  <a:pt x="40464" y="53952"/>
                </a:lnTo>
              </a:path>
            </a:pathLst>
          </a:custGeom>
          <a:noFill/>
          <a:ln cap="flat" cmpd="sng" w="19050">
            <a:solidFill>
              <a:schemeClr val="dk2"/>
            </a:solidFill>
            <a:prstDash val="solid"/>
            <a:round/>
            <a:headEnd len="med" w="med" type="none"/>
            <a:tailEnd len="med" w="med" type="none"/>
          </a:ln>
        </p:spPr>
      </p:sp>
      <p:sp>
        <p:nvSpPr>
          <p:cNvPr id="1200" name="Google Shape;1200;p65"/>
          <p:cNvSpPr/>
          <p:nvPr/>
        </p:nvSpPr>
        <p:spPr>
          <a:xfrm rot="626336">
            <a:off x="4557781" y="2690021"/>
            <a:ext cx="3657537" cy="1333058"/>
          </a:xfrm>
          <a:prstGeom prst="bevel">
            <a:avLst>
              <a:gd fmla="val 5282" name="adj"/>
            </a:avLst>
          </a:prstGeom>
          <a:solidFill>
            <a:srgbClr val="F4CC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Impact"/>
                <a:ea typeface="Impact"/>
                <a:cs typeface="Impact"/>
                <a:sym typeface="Impact"/>
              </a:rPr>
              <a:t>ANGLE</a:t>
            </a:r>
            <a:endParaRPr sz="1800">
              <a:latin typeface="Impact"/>
              <a:ea typeface="Impact"/>
              <a:cs typeface="Impact"/>
              <a:sym typeface="Impact"/>
            </a:endParaRPr>
          </a:p>
        </p:txBody>
      </p:sp>
      <p:cxnSp>
        <p:nvCxnSpPr>
          <p:cNvPr id="1201" name="Google Shape;1201;p65"/>
          <p:cNvCxnSpPr/>
          <p:nvPr/>
        </p:nvCxnSpPr>
        <p:spPr>
          <a:xfrm flipH="1" rot="10800000">
            <a:off x="3967025" y="3699325"/>
            <a:ext cx="476100" cy="208200"/>
          </a:xfrm>
          <a:prstGeom prst="straightConnector1">
            <a:avLst/>
          </a:prstGeom>
          <a:noFill/>
          <a:ln cap="flat" cmpd="sng" w="19050">
            <a:solidFill>
              <a:schemeClr val="dk2"/>
            </a:solidFill>
            <a:prstDash val="solid"/>
            <a:round/>
            <a:headEnd len="med" w="med" type="none"/>
            <a:tailEnd len="med" w="med" type="triangle"/>
          </a:ln>
        </p:spPr>
      </p:cxnSp>
      <p:pic>
        <p:nvPicPr>
          <p:cNvPr descr="opengl_logo.png" id="1202" name="Google Shape;1202;p65"/>
          <p:cNvPicPr preferRelativeResize="0"/>
          <p:nvPr/>
        </p:nvPicPr>
        <p:blipFill>
          <a:blip r:embed="rId4">
            <a:alphaModFix/>
          </a:blip>
          <a:stretch>
            <a:fillRect/>
          </a:stretch>
        </p:blipFill>
        <p:spPr>
          <a:xfrm>
            <a:off x="4872600" y="3047570"/>
            <a:ext cx="1223400" cy="533830"/>
          </a:xfrm>
          <a:prstGeom prst="rect">
            <a:avLst/>
          </a:prstGeom>
          <a:noFill/>
          <a:ln>
            <a:noFill/>
          </a:ln>
        </p:spPr>
      </p:pic>
      <p:pic>
        <p:nvPicPr>
          <p:cNvPr descr="Pic 1.png" id="1203" name="Google Shape;1203;p65"/>
          <p:cNvPicPr preferRelativeResize="0"/>
          <p:nvPr/>
        </p:nvPicPr>
        <p:blipFill>
          <a:blip r:embed="rId5">
            <a:alphaModFix/>
          </a:blip>
          <a:stretch>
            <a:fillRect/>
          </a:stretch>
        </p:blipFill>
        <p:spPr>
          <a:xfrm rot="584464">
            <a:off x="6964445" y="3137144"/>
            <a:ext cx="819150" cy="838200"/>
          </a:xfrm>
          <a:prstGeom prst="rect">
            <a:avLst/>
          </a:prstGeom>
          <a:noFill/>
          <a:ln>
            <a:noFill/>
          </a:ln>
        </p:spPr>
      </p:pic>
      <p:sp>
        <p:nvSpPr>
          <p:cNvPr id="1204" name="Google Shape;1204;p65"/>
          <p:cNvSpPr/>
          <p:nvPr/>
        </p:nvSpPr>
        <p:spPr>
          <a:xfrm rot="697416">
            <a:off x="6041954" y="3434115"/>
            <a:ext cx="838291" cy="30477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66"/>
          <p:cNvSpPr/>
          <p:nvPr/>
        </p:nvSpPr>
        <p:spPr>
          <a:xfrm>
            <a:off x="838200" y="1219200"/>
            <a:ext cx="304800" cy="2667000"/>
          </a:xfrm>
          <a:prstGeom prst="down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change</a:t>
            </a:r>
            <a:endParaRPr b="1" sz="3600">
              <a:solidFill>
                <a:srgbClr val="434343"/>
              </a:solidFill>
              <a:latin typeface="Droid Sans"/>
              <a:ea typeface="Droid Sans"/>
              <a:cs typeface="Droid Sans"/>
              <a:sym typeface="Droid Sans"/>
            </a:endParaRPr>
          </a:p>
        </p:txBody>
      </p:sp>
      <p:sp>
        <p:nvSpPr>
          <p:cNvPr id="1212" name="Google Shape;1212;p66"/>
          <p:cNvSpPr txBox="1"/>
          <p:nvPr/>
        </p:nvSpPr>
        <p:spPr>
          <a:xfrm>
            <a:off x="609600" y="1371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1213" name="Google Shape;1213;p66"/>
          <p:cNvSpPr txBox="1"/>
          <p:nvPr/>
        </p:nvSpPr>
        <p:spPr>
          <a:xfrm>
            <a:off x="609600" y="1752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1214" name="Google Shape;1214;p66"/>
          <p:cNvSpPr txBox="1"/>
          <p:nvPr/>
        </p:nvSpPr>
        <p:spPr>
          <a:xfrm>
            <a:off x="609600" y="2133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215" name="Google Shape;1215;p66"/>
          <p:cNvSpPr txBox="1"/>
          <p:nvPr/>
        </p:nvSpPr>
        <p:spPr>
          <a:xfrm>
            <a:off x="609600" y="2514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1216" name="Google Shape;1216;p66"/>
          <p:cNvSpPr txBox="1"/>
          <p:nvPr/>
        </p:nvSpPr>
        <p:spPr>
          <a:xfrm>
            <a:off x="609600" y="2895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sp>
        <p:nvSpPr>
          <p:cNvPr id="1217" name="Google Shape;1217;p66"/>
          <p:cNvSpPr txBox="1"/>
          <p:nvPr/>
        </p:nvSpPr>
        <p:spPr>
          <a:xfrm>
            <a:off x="609600" y="3276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gpu</a:t>
            </a:r>
            <a:endParaRPr b="1">
              <a:solidFill>
                <a:srgbClr val="0000FF"/>
              </a:solidFill>
              <a:latin typeface="Droid Sans"/>
              <a:ea typeface="Droid Sans"/>
              <a:cs typeface="Droid Sans"/>
              <a:sym typeface="Droid Sans"/>
            </a:endParaRPr>
          </a:p>
        </p:txBody>
      </p:sp>
      <p:pic>
        <p:nvPicPr>
          <p:cNvPr descr="flat,800x800,075,t.jpg" id="1218" name="Google Shape;1218;p66"/>
          <p:cNvPicPr preferRelativeResize="0"/>
          <p:nvPr/>
        </p:nvPicPr>
        <p:blipFill>
          <a:blip r:embed="rId3">
            <a:alphaModFix/>
          </a:blip>
          <a:stretch>
            <a:fillRect/>
          </a:stretch>
        </p:blipFill>
        <p:spPr>
          <a:xfrm>
            <a:off x="609600" y="3866088"/>
            <a:ext cx="934512" cy="934512"/>
          </a:xfrm>
          <a:prstGeom prst="rect">
            <a:avLst/>
          </a:prstGeom>
          <a:noFill/>
          <a:ln cap="flat" cmpd="sng" w="9525">
            <a:solidFill>
              <a:srgbClr val="000000"/>
            </a:solidFill>
            <a:prstDash val="solid"/>
            <a:round/>
            <a:headEnd len="sm" w="sm" type="none"/>
            <a:tailEnd len="sm" w="sm" type="none"/>
          </a:ln>
        </p:spPr>
      </p:pic>
      <p:sp>
        <p:nvSpPr>
          <p:cNvPr id="1219" name="Google Shape;1219;p66"/>
          <p:cNvSpPr txBox="1"/>
          <p:nvPr/>
        </p:nvSpPr>
        <p:spPr>
          <a:xfrm>
            <a:off x="1865075" y="1192825"/>
            <a:ext cx="4038600" cy="10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We now have a complete </a:t>
            </a:r>
            <a:r>
              <a:rPr b="1" i="1" lang="en" sz="1800">
                <a:latin typeface="Droid Serif"/>
                <a:ea typeface="Droid Serif"/>
                <a:cs typeface="Droid Serif"/>
                <a:sym typeface="Droid Serif"/>
              </a:rPr>
              <a:t>pipeline</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sp>
        <p:nvSpPr>
          <p:cNvPr id="1220" name="Google Shape;1220;p66"/>
          <p:cNvSpPr txBox="1"/>
          <p:nvPr/>
        </p:nvSpPr>
        <p:spPr>
          <a:xfrm>
            <a:off x="1447800" y="4495800"/>
            <a:ext cx="1143000" cy="45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200">
                <a:latin typeface="Droid Serif"/>
                <a:ea typeface="Droid Serif"/>
                <a:cs typeface="Droid Serif"/>
                <a:sym typeface="Droid Serif"/>
              </a:rPr>
              <a:t>(in memory)</a:t>
            </a:r>
            <a:endParaRPr i="1" sz="1200">
              <a:latin typeface="Droid Serif"/>
              <a:ea typeface="Droid Serif"/>
              <a:cs typeface="Droid Serif"/>
              <a:sym typeface="Droid Serif"/>
            </a:endParaRPr>
          </a:p>
        </p:txBody>
      </p:sp>
      <p:grpSp>
        <p:nvGrpSpPr>
          <p:cNvPr id="1221" name="Google Shape;1221;p66"/>
          <p:cNvGrpSpPr/>
          <p:nvPr/>
        </p:nvGrpSpPr>
        <p:grpSpPr>
          <a:xfrm>
            <a:off x="1904975" y="1676400"/>
            <a:ext cx="6815125" cy="2808850"/>
            <a:chOff x="1904975" y="1676400"/>
            <a:chExt cx="6815125" cy="2808850"/>
          </a:xfrm>
        </p:grpSpPr>
        <p:sp>
          <p:nvSpPr>
            <p:cNvPr id="1222" name="Google Shape;1222;p66"/>
            <p:cNvSpPr txBox="1"/>
            <p:nvPr/>
          </p:nvSpPr>
          <p:spPr>
            <a:xfrm>
              <a:off x="2702075" y="2222775"/>
              <a:ext cx="2093100" cy="2153100"/>
            </a:xfrm>
            <a:prstGeom prst="rect">
              <a:avLst/>
            </a:prstGeom>
            <a:solidFill>
              <a:srgbClr val="FFF2CC"/>
            </a:solid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scrolling</a:t>
              </a:r>
              <a:endParaRPr sz="1800">
                <a:solidFill>
                  <a:schemeClr val="dk1"/>
                </a:solidFill>
                <a:latin typeface="Droid Serif"/>
                <a:ea typeface="Droid Serif"/>
                <a:cs typeface="Droid Serif"/>
                <a:sym typeface="Droid Serif"/>
              </a:endParaRPr>
            </a:p>
            <a:p>
              <a:pPr indent="-342900" lvl="0" marL="457200" rtl="0" algn="l">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zooming</a:t>
              </a:r>
              <a:endParaRPr sz="1800">
                <a:solidFill>
                  <a:schemeClr val="dk1"/>
                </a:solidFill>
                <a:latin typeface="Droid Serif"/>
                <a:ea typeface="Droid Serif"/>
                <a:cs typeface="Droid Serif"/>
                <a:sym typeface="Droid Serif"/>
              </a:endParaRPr>
            </a:p>
            <a:p>
              <a:pPr indent="-342900" lvl="0" marL="457200" rtl="0" algn="l">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animations</a:t>
              </a:r>
              <a:endParaRPr sz="1800">
                <a:solidFill>
                  <a:schemeClr val="dk1"/>
                </a:solidFill>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incremental loading</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JavaScript</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a:t>
              </a:r>
              <a:endParaRPr sz="1800">
                <a:latin typeface="Droid Serif"/>
                <a:ea typeface="Droid Serif"/>
                <a:cs typeface="Droid Serif"/>
                <a:sym typeface="Droid Serif"/>
              </a:endParaRPr>
            </a:p>
          </p:txBody>
        </p:sp>
        <p:pic>
          <p:nvPicPr>
            <p:cNvPr id="1223" name="Google Shape;1223;p66"/>
            <p:cNvPicPr preferRelativeResize="0"/>
            <p:nvPr/>
          </p:nvPicPr>
          <p:blipFill>
            <a:blip r:embed="rId4">
              <a:alphaModFix/>
            </a:blip>
            <a:stretch>
              <a:fillRect/>
            </a:stretch>
          </p:blipFill>
          <p:spPr>
            <a:xfrm>
              <a:off x="5688025" y="2544650"/>
              <a:ext cx="2910924" cy="1940600"/>
            </a:xfrm>
            <a:prstGeom prst="rect">
              <a:avLst/>
            </a:prstGeom>
            <a:noFill/>
            <a:ln>
              <a:noFill/>
            </a:ln>
          </p:spPr>
        </p:pic>
        <p:sp>
          <p:nvSpPr>
            <p:cNvPr id="1224" name="Google Shape;1224;p66"/>
            <p:cNvSpPr txBox="1"/>
            <p:nvPr/>
          </p:nvSpPr>
          <p:spPr>
            <a:xfrm>
              <a:off x="5517600" y="2958950"/>
              <a:ext cx="3202500" cy="146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351C75"/>
                  </a:solidFill>
                  <a:latin typeface="Corsiva"/>
                  <a:ea typeface="Corsiva"/>
                  <a:cs typeface="Corsiva"/>
                  <a:sym typeface="Corsiva"/>
                </a:rPr>
                <a:t>“Be the change you wish</a:t>
              </a:r>
              <a:endParaRPr sz="2400">
                <a:solidFill>
                  <a:srgbClr val="351C75"/>
                </a:solidFill>
                <a:latin typeface="Corsiva"/>
                <a:ea typeface="Corsiva"/>
                <a:cs typeface="Corsiva"/>
                <a:sym typeface="Corsiva"/>
              </a:endParaRPr>
            </a:p>
            <a:p>
              <a:pPr indent="0" lvl="0" marL="0" rtl="0" algn="ctr">
                <a:spcBef>
                  <a:spcPts val="0"/>
                </a:spcBef>
                <a:spcAft>
                  <a:spcPts val="0"/>
                </a:spcAft>
                <a:buNone/>
              </a:pPr>
              <a:r>
                <a:rPr lang="en" sz="2400">
                  <a:solidFill>
                    <a:srgbClr val="351C75"/>
                  </a:solidFill>
                  <a:latin typeface="Corsiva"/>
                  <a:ea typeface="Corsiva"/>
                  <a:cs typeface="Corsiva"/>
                  <a:sym typeface="Corsiva"/>
                </a:rPr>
                <a:t>to see in the pixels.”</a:t>
              </a:r>
              <a:endParaRPr sz="2400">
                <a:solidFill>
                  <a:srgbClr val="351C75"/>
                </a:solidFill>
                <a:latin typeface="Corsiva"/>
                <a:ea typeface="Corsiva"/>
                <a:cs typeface="Corsiva"/>
                <a:sym typeface="Corsiva"/>
              </a:endParaRPr>
            </a:p>
            <a:p>
              <a:pPr indent="0" lvl="0" marL="0" rtl="0" algn="ctr">
                <a:spcBef>
                  <a:spcPts val="0"/>
                </a:spcBef>
                <a:spcAft>
                  <a:spcPts val="0"/>
                </a:spcAft>
                <a:buNone/>
              </a:pPr>
              <a:r>
                <a:t/>
              </a:r>
              <a:endParaRPr>
                <a:solidFill>
                  <a:srgbClr val="351C75"/>
                </a:solidFill>
                <a:latin typeface="Corsiva"/>
                <a:ea typeface="Corsiva"/>
                <a:cs typeface="Corsiva"/>
                <a:sym typeface="Corsiva"/>
              </a:endParaRPr>
            </a:p>
            <a:p>
              <a:pPr indent="0" lvl="0" marL="0" rtl="0" algn="ctr">
                <a:spcBef>
                  <a:spcPts val="0"/>
                </a:spcBef>
                <a:spcAft>
                  <a:spcPts val="0"/>
                </a:spcAft>
                <a:buNone/>
              </a:pPr>
              <a:r>
                <a:rPr lang="en">
                  <a:solidFill>
                    <a:srgbClr val="351C75"/>
                  </a:solidFill>
                  <a:latin typeface="Corsiva"/>
                  <a:ea typeface="Corsiva"/>
                  <a:cs typeface="Corsiva"/>
                  <a:sym typeface="Corsiva"/>
                </a:rPr>
                <a:t>—not Gandhi</a:t>
              </a:r>
              <a:endParaRPr>
                <a:solidFill>
                  <a:srgbClr val="351C75"/>
                </a:solidFill>
                <a:latin typeface="Corsiva"/>
                <a:ea typeface="Corsiva"/>
                <a:cs typeface="Corsiva"/>
                <a:sym typeface="Corsiva"/>
              </a:endParaRPr>
            </a:p>
          </p:txBody>
        </p:sp>
        <p:sp>
          <p:nvSpPr>
            <p:cNvPr id="1225" name="Google Shape;1225;p66"/>
            <p:cNvSpPr txBox="1"/>
            <p:nvPr/>
          </p:nvSpPr>
          <p:spPr>
            <a:xfrm>
              <a:off x="1904975" y="1676400"/>
              <a:ext cx="4038600" cy="10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But what if state can </a:t>
              </a:r>
              <a:r>
                <a:rPr b="1" i="1" lang="en" sz="1800">
                  <a:latin typeface="Droid Serif"/>
                  <a:ea typeface="Droid Serif"/>
                  <a:cs typeface="Droid Serif"/>
                  <a:sym typeface="Droid Serif"/>
                </a:rPr>
                <a:t>change</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67"/>
          <p:cNvSpPr/>
          <p:nvPr/>
        </p:nvSpPr>
        <p:spPr>
          <a:xfrm>
            <a:off x="7315176" y="2057394"/>
            <a:ext cx="1066824" cy="609606"/>
          </a:xfrm>
          <a:prstGeom prst="irregularSeal2">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7"/>
          <p:cNvSpPr/>
          <p:nvPr/>
        </p:nvSpPr>
        <p:spPr>
          <a:xfrm>
            <a:off x="2590800" y="1981200"/>
            <a:ext cx="457218" cy="381024"/>
          </a:xfrm>
          <a:prstGeom prst="irregularSeal2">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frames</a:t>
            </a:r>
            <a:endParaRPr b="1" sz="3600">
              <a:solidFill>
                <a:srgbClr val="434343"/>
              </a:solidFill>
              <a:latin typeface="Droid Sans"/>
              <a:ea typeface="Droid Sans"/>
              <a:cs typeface="Droid Sans"/>
              <a:sym typeface="Droid Sans"/>
            </a:endParaRPr>
          </a:p>
        </p:txBody>
      </p:sp>
      <p:pic>
        <p:nvPicPr>
          <p:cNvPr descr="flat,800x800,075,t.jpg" id="1234" name="Google Shape;1234;p67"/>
          <p:cNvPicPr preferRelativeResize="0"/>
          <p:nvPr/>
        </p:nvPicPr>
        <p:blipFill>
          <a:blip r:embed="rId3">
            <a:alphaModFix/>
          </a:blip>
          <a:stretch>
            <a:fillRect/>
          </a:stretch>
        </p:blipFill>
        <p:spPr>
          <a:xfrm>
            <a:off x="1354800" y="2133600"/>
            <a:ext cx="381000" cy="401112"/>
          </a:xfrm>
          <a:prstGeom prst="rect">
            <a:avLst/>
          </a:prstGeom>
          <a:noFill/>
          <a:ln cap="flat" cmpd="sng" w="9525">
            <a:solidFill>
              <a:srgbClr val="000000"/>
            </a:solidFill>
            <a:prstDash val="solid"/>
            <a:round/>
            <a:headEnd len="sm" w="sm" type="none"/>
            <a:tailEnd len="sm" w="sm" type="none"/>
          </a:ln>
        </p:spPr>
      </p:pic>
      <p:sp>
        <p:nvSpPr>
          <p:cNvPr id="1235" name="Google Shape;1235;p67"/>
          <p:cNvSpPr txBox="1"/>
          <p:nvPr/>
        </p:nvSpPr>
        <p:spPr>
          <a:xfrm>
            <a:off x="669000" y="1143000"/>
            <a:ext cx="5350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The renderer produces </a:t>
            </a:r>
            <a:r>
              <a:rPr b="1" i="1" lang="en" sz="1800">
                <a:latin typeface="Droid Serif"/>
                <a:ea typeface="Droid Serif"/>
                <a:cs typeface="Droid Serif"/>
                <a:sym typeface="Droid Serif"/>
              </a:rPr>
              <a:t>animation frames</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cxnSp>
        <p:nvCxnSpPr>
          <p:cNvPr id="1236" name="Google Shape;1236;p67"/>
          <p:cNvCxnSpPr/>
          <p:nvPr/>
        </p:nvCxnSpPr>
        <p:spPr>
          <a:xfrm>
            <a:off x="838200" y="3429000"/>
            <a:ext cx="3429900" cy="22500"/>
          </a:xfrm>
          <a:prstGeom prst="straightConnector1">
            <a:avLst/>
          </a:prstGeom>
          <a:noFill/>
          <a:ln cap="flat" cmpd="sng" w="28575">
            <a:solidFill>
              <a:schemeClr val="dk2"/>
            </a:solidFill>
            <a:prstDash val="solid"/>
            <a:round/>
            <a:headEnd len="med" w="med" type="none"/>
            <a:tailEnd len="med" w="med" type="triangle"/>
          </a:ln>
        </p:spPr>
      </p:cxnSp>
      <p:sp>
        <p:nvSpPr>
          <p:cNvPr id="1237" name="Google Shape;1237;p67"/>
          <p:cNvSpPr txBox="1"/>
          <p:nvPr/>
        </p:nvSpPr>
        <p:spPr>
          <a:xfrm>
            <a:off x="4267200" y="3276600"/>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time</a:t>
            </a:r>
            <a:endParaRPr b="1" i="1">
              <a:latin typeface="Droid Serif"/>
              <a:ea typeface="Droid Serif"/>
              <a:cs typeface="Droid Serif"/>
              <a:sym typeface="Droid Serif"/>
            </a:endParaRPr>
          </a:p>
        </p:txBody>
      </p:sp>
      <p:cxnSp>
        <p:nvCxnSpPr>
          <p:cNvPr id="1238" name="Google Shape;1238;p67"/>
          <p:cNvCxnSpPr/>
          <p:nvPr/>
        </p:nvCxnSpPr>
        <p:spPr>
          <a:xfrm>
            <a:off x="1050000" y="3429000"/>
            <a:ext cx="0" cy="533400"/>
          </a:xfrm>
          <a:prstGeom prst="straightConnector1">
            <a:avLst/>
          </a:prstGeom>
          <a:noFill/>
          <a:ln cap="flat" cmpd="sng" w="19050">
            <a:solidFill>
              <a:schemeClr val="dk2"/>
            </a:solidFill>
            <a:prstDash val="dash"/>
            <a:round/>
            <a:headEnd len="med" w="med" type="none"/>
            <a:tailEnd len="med" w="med" type="none"/>
          </a:ln>
        </p:spPr>
      </p:cxnSp>
      <p:cxnSp>
        <p:nvCxnSpPr>
          <p:cNvPr id="1239" name="Google Shape;1239;p67"/>
          <p:cNvCxnSpPr/>
          <p:nvPr/>
        </p:nvCxnSpPr>
        <p:spPr>
          <a:xfrm>
            <a:off x="1583400" y="3429000"/>
            <a:ext cx="0" cy="533400"/>
          </a:xfrm>
          <a:prstGeom prst="straightConnector1">
            <a:avLst/>
          </a:prstGeom>
          <a:noFill/>
          <a:ln cap="flat" cmpd="sng" w="19050">
            <a:solidFill>
              <a:schemeClr val="dk2"/>
            </a:solidFill>
            <a:prstDash val="dash"/>
            <a:round/>
            <a:headEnd len="med" w="med" type="none"/>
            <a:tailEnd len="med" w="med" type="none"/>
          </a:ln>
        </p:spPr>
      </p:cxnSp>
      <p:cxnSp>
        <p:nvCxnSpPr>
          <p:cNvPr id="1240" name="Google Shape;1240;p67"/>
          <p:cNvCxnSpPr/>
          <p:nvPr/>
        </p:nvCxnSpPr>
        <p:spPr>
          <a:xfrm>
            <a:off x="1050000" y="3733800"/>
            <a:ext cx="533400" cy="0"/>
          </a:xfrm>
          <a:prstGeom prst="straightConnector1">
            <a:avLst/>
          </a:prstGeom>
          <a:noFill/>
          <a:ln cap="flat" cmpd="sng" w="19050">
            <a:solidFill>
              <a:schemeClr val="dk2"/>
            </a:solidFill>
            <a:prstDash val="solid"/>
            <a:round/>
            <a:headEnd len="med" w="med" type="triangle"/>
            <a:tailEnd len="med" w="med" type="triangle"/>
          </a:ln>
        </p:spPr>
      </p:cxnSp>
      <p:sp>
        <p:nvSpPr>
          <p:cNvPr id="1241" name="Google Shape;1241;p67"/>
          <p:cNvSpPr txBox="1"/>
          <p:nvPr/>
        </p:nvSpPr>
        <p:spPr>
          <a:xfrm>
            <a:off x="973800" y="3886200"/>
            <a:ext cx="2286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VSync signal</a:t>
            </a:r>
            <a:endParaRPr i="1">
              <a:latin typeface="Droid Serif"/>
              <a:ea typeface="Droid Serif"/>
              <a:cs typeface="Droid Serif"/>
              <a:sym typeface="Droid Serif"/>
            </a:endParaRPr>
          </a:p>
        </p:txBody>
      </p:sp>
      <p:sp>
        <p:nvSpPr>
          <p:cNvPr id="1242" name="Google Shape;1242;p67"/>
          <p:cNvSpPr/>
          <p:nvPr/>
        </p:nvSpPr>
        <p:spPr>
          <a:xfrm>
            <a:off x="1050000" y="29718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3" name="Google Shape;1243;p67"/>
          <p:cNvCxnSpPr/>
          <p:nvPr/>
        </p:nvCxnSpPr>
        <p:spPr>
          <a:xfrm rot="10800000">
            <a:off x="1354800" y="2536500"/>
            <a:ext cx="0" cy="435300"/>
          </a:xfrm>
          <a:prstGeom prst="straightConnector1">
            <a:avLst/>
          </a:prstGeom>
          <a:noFill/>
          <a:ln cap="flat" cmpd="sng" w="19050">
            <a:solidFill>
              <a:schemeClr val="dk2"/>
            </a:solidFill>
            <a:prstDash val="solid"/>
            <a:round/>
            <a:headEnd len="med" w="med" type="none"/>
            <a:tailEnd len="med" w="med" type="triangle"/>
          </a:ln>
        </p:spPr>
      </p:cxnSp>
      <p:pic>
        <p:nvPicPr>
          <p:cNvPr descr="flat,800x800,075,t.jpg" id="1244" name="Google Shape;1244;p67"/>
          <p:cNvPicPr preferRelativeResize="0"/>
          <p:nvPr/>
        </p:nvPicPr>
        <p:blipFill>
          <a:blip r:embed="rId3">
            <a:alphaModFix/>
          </a:blip>
          <a:stretch>
            <a:fillRect/>
          </a:stretch>
        </p:blipFill>
        <p:spPr>
          <a:xfrm rot="5400000">
            <a:off x="1888200" y="2133600"/>
            <a:ext cx="381000" cy="401112"/>
          </a:xfrm>
          <a:prstGeom prst="rect">
            <a:avLst/>
          </a:prstGeom>
          <a:noFill/>
          <a:ln cap="flat" cmpd="sng" w="9525">
            <a:solidFill>
              <a:srgbClr val="000000"/>
            </a:solidFill>
            <a:prstDash val="solid"/>
            <a:round/>
            <a:headEnd len="sm" w="sm" type="none"/>
            <a:tailEnd len="sm" w="sm" type="none"/>
          </a:ln>
        </p:spPr>
      </p:pic>
      <p:sp>
        <p:nvSpPr>
          <p:cNvPr id="1245" name="Google Shape;1245;p67"/>
          <p:cNvSpPr/>
          <p:nvPr/>
        </p:nvSpPr>
        <p:spPr>
          <a:xfrm>
            <a:off x="1583400" y="29718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6" name="Google Shape;1246;p67"/>
          <p:cNvCxnSpPr/>
          <p:nvPr/>
        </p:nvCxnSpPr>
        <p:spPr>
          <a:xfrm rot="10800000">
            <a:off x="1888200" y="2536500"/>
            <a:ext cx="0" cy="435300"/>
          </a:xfrm>
          <a:prstGeom prst="straightConnector1">
            <a:avLst/>
          </a:prstGeom>
          <a:noFill/>
          <a:ln cap="flat" cmpd="sng" w="19050">
            <a:solidFill>
              <a:schemeClr val="dk2"/>
            </a:solidFill>
            <a:prstDash val="solid"/>
            <a:round/>
            <a:headEnd len="med" w="med" type="none"/>
            <a:tailEnd len="med" w="med" type="triangle"/>
          </a:ln>
        </p:spPr>
      </p:cxnSp>
      <p:cxnSp>
        <p:nvCxnSpPr>
          <p:cNvPr id="1247" name="Google Shape;1247;p67"/>
          <p:cNvCxnSpPr/>
          <p:nvPr/>
        </p:nvCxnSpPr>
        <p:spPr>
          <a:xfrm>
            <a:off x="2116800" y="3429000"/>
            <a:ext cx="0" cy="533400"/>
          </a:xfrm>
          <a:prstGeom prst="straightConnector1">
            <a:avLst/>
          </a:prstGeom>
          <a:noFill/>
          <a:ln cap="flat" cmpd="sng" w="19050">
            <a:solidFill>
              <a:schemeClr val="dk2"/>
            </a:solidFill>
            <a:prstDash val="dash"/>
            <a:round/>
            <a:headEnd len="med" w="med" type="none"/>
            <a:tailEnd len="med" w="med" type="none"/>
          </a:ln>
        </p:spPr>
      </p:cxnSp>
      <p:cxnSp>
        <p:nvCxnSpPr>
          <p:cNvPr id="1248" name="Google Shape;1248;p67"/>
          <p:cNvCxnSpPr/>
          <p:nvPr/>
        </p:nvCxnSpPr>
        <p:spPr>
          <a:xfrm>
            <a:off x="2650200" y="3429000"/>
            <a:ext cx="0" cy="533400"/>
          </a:xfrm>
          <a:prstGeom prst="straightConnector1">
            <a:avLst/>
          </a:prstGeom>
          <a:noFill/>
          <a:ln cap="flat" cmpd="sng" w="19050">
            <a:solidFill>
              <a:schemeClr val="dk2"/>
            </a:solidFill>
            <a:prstDash val="dash"/>
            <a:round/>
            <a:headEnd len="med" w="med" type="none"/>
            <a:tailEnd len="med" w="med" type="none"/>
          </a:ln>
        </p:spPr>
      </p:cxnSp>
      <p:pic>
        <p:nvPicPr>
          <p:cNvPr descr="flat,800x800,075,t.jpg" id="1249" name="Google Shape;1249;p67"/>
          <p:cNvPicPr preferRelativeResize="0"/>
          <p:nvPr/>
        </p:nvPicPr>
        <p:blipFill>
          <a:blip r:embed="rId3">
            <a:alphaModFix/>
          </a:blip>
          <a:stretch>
            <a:fillRect/>
          </a:stretch>
        </p:blipFill>
        <p:spPr>
          <a:xfrm rot="10800000">
            <a:off x="2895600" y="2133600"/>
            <a:ext cx="381000" cy="401112"/>
          </a:xfrm>
          <a:prstGeom prst="rect">
            <a:avLst/>
          </a:prstGeom>
          <a:noFill/>
          <a:ln cap="flat" cmpd="sng" w="9525">
            <a:solidFill>
              <a:srgbClr val="000000"/>
            </a:solidFill>
            <a:prstDash val="solid"/>
            <a:round/>
            <a:headEnd len="sm" w="sm" type="none"/>
            <a:tailEnd len="sm" w="sm" type="none"/>
          </a:ln>
        </p:spPr>
      </p:pic>
      <p:sp>
        <p:nvSpPr>
          <p:cNvPr id="1250" name="Google Shape;1250;p67"/>
          <p:cNvSpPr/>
          <p:nvPr/>
        </p:nvSpPr>
        <p:spPr>
          <a:xfrm>
            <a:off x="2116800" y="2971800"/>
            <a:ext cx="8550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1" name="Google Shape;1251;p67"/>
          <p:cNvCxnSpPr/>
          <p:nvPr/>
        </p:nvCxnSpPr>
        <p:spPr>
          <a:xfrm rot="10800000">
            <a:off x="2971800" y="2536500"/>
            <a:ext cx="0" cy="435300"/>
          </a:xfrm>
          <a:prstGeom prst="straightConnector1">
            <a:avLst/>
          </a:prstGeom>
          <a:noFill/>
          <a:ln cap="flat" cmpd="sng" w="19050">
            <a:solidFill>
              <a:schemeClr val="dk2"/>
            </a:solidFill>
            <a:prstDash val="solid"/>
            <a:round/>
            <a:headEnd len="med" w="med" type="none"/>
            <a:tailEnd len="med" w="med" type="triangle"/>
          </a:ln>
        </p:spPr>
      </p:cxnSp>
      <p:pic>
        <p:nvPicPr>
          <p:cNvPr descr="flat,800x800,075,t.jpg" id="1252" name="Google Shape;1252;p67"/>
          <p:cNvPicPr preferRelativeResize="0"/>
          <p:nvPr/>
        </p:nvPicPr>
        <p:blipFill>
          <a:blip r:embed="rId3">
            <a:alphaModFix/>
          </a:blip>
          <a:stretch>
            <a:fillRect/>
          </a:stretch>
        </p:blipFill>
        <p:spPr>
          <a:xfrm rot="-5400000">
            <a:off x="3352800" y="2133600"/>
            <a:ext cx="381000" cy="401112"/>
          </a:xfrm>
          <a:prstGeom prst="rect">
            <a:avLst/>
          </a:prstGeom>
          <a:noFill/>
          <a:ln cap="flat" cmpd="sng" w="9525">
            <a:solidFill>
              <a:srgbClr val="000000"/>
            </a:solidFill>
            <a:prstDash val="solid"/>
            <a:round/>
            <a:headEnd len="sm" w="sm" type="none"/>
            <a:tailEnd len="sm" w="sm" type="none"/>
          </a:ln>
        </p:spPr>
      </p:pic>
      <p:sp>
        <p:nvSpPr>
          <p:cNvPr id="1253" name="Google Shape;1253;p67"/>
          <p:cNvSpPr/>
          <p:nvPr/>
        </p:nvSpPr>
        <p:spPr>
          <a:xfrm>
            <a:off x="3048000" y="29718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4" name="Google Shape;1254;p67"/>
          <p:cNvCxnSpPr/>
          <p:nvPr/>
        </p:nvCxnSpPr>
        <p:spPr>
          <a:xfrm rot="10800000">
            <a:off x="3352800" y="2536500"/>
            <a:ext cx="0" cy="435300"/>
          </a:xfrm>
          <a:prstGeom prst="straightConnector1">
            <a:avLst/>
          </a:prstGeom>
          <a:noFill/>
          <a:ln cap="flat" cmpd="sng" w="19050">
            <a:solidFill>
              <a:schemeClr val="dk2"/>
            </a:solidFill>
            <a:prstDash val="solid"/>
            <a:round/>
            <a:headEnd len="med" w="med" type="none"/>
            <a:tailEnd len="med" w="med" type="triangle"/>
          </a:ln>
        </p:spPr>
      </p:cxnSp>
      <p:sp>
        <p:nvSpPr>
          <p:cNvPr id="1255" name="Google Shape;1255;p67"/>
          <p:cNvSpPr/>
          <p:nvPr/>
        </p:nvSpPr>
        <p:spPr>
          <a:xfrm>
            <a:off x="4114800" y="4213500"/>
            <a:ext cx="1524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7"/>
          <p:cNvSpPr txBox="1"/>
          <p:nvPr/>
        </p:nvSpPr>
        <p:spPr>
          <a:xfrm>
            <a:off x="4226875" y="4093350"/>
            <a:ext cx="29358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 time spent to render the frame</a:t>
            </a:r>
            <a:endParaRPr i="1">
              <a:latin typeface="Droid Serif"/>
              <a:ea typeface="Droid Serif"/>
              <a:cs typeface="Droid Serif"/>
              <a:sym typeface="Droid Serif"/>
            </a:endParaRPr>
          </a:p>
        </p:txBody>
      </p:sp>
      <p:sp>
        <p:nvSpPr>
          <p:cNvPr id="1257" name="Google Shape;1257;p67"/>
          <p:cNvSpPr txBox="1"/>
          <p:nvPr/>
        </p:nvSpPr>
        <p:spPr>
          <a:xfrm>
            <a:off x="4876800" y="1981200"/>
            <a:ext cx="35052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Below 60 frames per second,</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scrolling and animations look "</a:t>
            </a:r>
            <a:r>
              <a:rPr b="1" i="1" lang="en">
                <a:latin typeface="Droid Serif"/>
                <a:ea typeface="Droid Serif"/>
                <a:cs typeface="Droid Serif"/>
                <a:sym typeface="Droid Serif"/>
              </a:rPr>
              <a:t>janky</a:t>
            </a:r>
            <a:r>
              <a:rPr i="1" lang="en">
                <a:latin typeface="Droid Serif"/>
                <a:ea typeface="Droid Serif"/>
                <a:cs typeface="Droid Serif"/>
                <a:sym typeface="Droid Serif"/>
              </a:rPr>
              <a:t>".</a:t>
            </a:r>
            <a:endParaRPr i="1">
              <a:latin typeface="Droid Serif"/>
              <a:ea typeface="Droid Serif"/>
              <a:cs typeface="Droid Serif"/>
              <a:sym typeface="Droid Serif"/>
            </a:endParaRPr>
          </a:p>
        </p:txBody>
      </p:sp>
      <p:cxnSp>
        <p:nvCxnSpPr>
          <p:cNvPr id="1258" name="Google Shape;1258;p67"/>
          <p:cNvCxnSpPr/>
          <p:nvPr/>
        </p:nvCxnSpPr>
        <p:spPr>
          <a:xfrm>
            <a:off x="3200400" y="3429000"/>
            <a:ext cx="0" cy="53340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6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invalidation</a:t>
            </a:r>
            <a:endParaRPr b="1" sz="3600">
              <a:solidFill>
                <a:srgbClr val="434343"/>
              </a:solidFill>
              <a:latin typeface="Droid Sans"/>
              <a:ea typeface="Droid Sans"/>
              <a:cs typeface="Droid Sans"/>
              <a:sym typeface="Droid Sans"/>
            </a:endParaRPr>
          </a:p>
        </p:txBody>
      </p:sp>
      <p:sp>
        <p:nvSpPr>
          <p:cNvPr id="1265" name="Google Shape;1265;p68"/>
          <p:cNvSpPr txBox="1"/>
          <p:nvPr/>
        </p:nvSpPr>
        <p:spPr>
          <a:xfrm>
            <a:off x="609600" y="1143000"/>
            <a:ext cx="76962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Each pipeline stage tracks granular asynchronous </a:t>
            </a:r>
            <a:r>
              <a:rPr b="1" i="1" lang="en" sz="1800">
                <a:latin typeface="Droid Serif"/>
                <a:ea typeface="Droid Serif"/>
                <a:cs typeface="Droid Serif"/>
                <a:sym typeface="Droid Serif"/>
              </a:rPr>
              <a:t>invalidations</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sp>
        <p:nvSpPr>
          <p:cNvPr id="1266" name="Google Shape;1266;p68"/>
          <p:cNvSpPr txBox="1"/>
          <p:nvPr/>
        </p:nvSpPr>
        <p:spPr>
          <a:xfrm>
            <a:off x="1284475" y="1828025"/>
            <a:ext cx="36798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Node::</a:t>
            </a:r>
            <a:r>
              <a:rPr b="1" lang="en">
                <a:latin typeface="Consolas"/>
                <a:ea typeface="Consolas"/>
                <a:cs typeface="Consolas"/>
                <a:sym typeface="Consolas"/>
              </a:rPr>
              <a:t>SetNeedsStyleRecalc</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1267" name="Google Shape;1267;p68"/>
          <p:cNvSpPr txBox="1"/>
          <p:nvPr/>
        </p:nvSpPr>
        <p:spPr>
          <a:xfrm>
            <a:off x="5628475" y="1828025"/>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1268" name="Google Shape;1268;p68"/>
          <p:cNvSpPr txBox="1"/>
          <p:nvPr/>
        </p:nvSpPr>
        <p:spPr>
          <a:xfrm>
            <a:off x="1284475" y="2361425"/>
            <a:ext cx="3679800" cy="3810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LayoutObject::</a:t>
            </a:r>
            <a:r>
              <a:rPr b="1" lang="en">
                <a:latin typeface="Consolas"/>
                <a:ea typeface="Consolas"/>
                <a:cs typeface="Consolas"/>
                <a:sym typeface="Consolas"/>
              </a:rPr>
              <a:t>SetNeedsLayout</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1269" name="Google Shape;1269;p68"/>
          <p:cNvSpPr txBox="1"/>
          <p:nvPr/>
        </p:nvSpPr>
        <p:spPr>
          <a:xfrm>
            <a:off x="1284475" y="2894825"/>
            <a:ext cx="3679800" cy="3810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PaintInvalidator::</a:t>
            </a:r>
            <a:r>
              <a:rPr b="1" lang="en">
                <a:latin typeface="Consolas"/>
                <a:ea typeface="Consolas"/>
                <a:cs typeface="Consolas"/>
                <a:sym typeface="Consolas"/>
              </a:rPr>
              <a:t>InvalidatePaint</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1270" name="Google Shape;1270;p68"/>
          <p:cNvSpPr txBox="1"/>
          <p:nvPr/>
        </p:nvSpPr>
        <p:spPr>
          <a:xfrm>
            <a:off x="1284475" y="3428225"/>
            <a:ext cx="3679800" cy="3810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RasterInvalidator</a:t>
            </a:r>
            <a:r>
              <a:rPr lang="en">
                <a:latin typeface="Consolas"/>
                <a:ea typeface="Consolas"/>
                <a:cs typeface="Consolas"/>
                <a:sym typeface="Consolas"/>
              </a:rPr>
              <a:t>::Generate()</a:t>
            </a:r>
            <a:endParaRPr b="1">
              <a:solidFill>
                <a:srgbClr val="0000FF"/>
              </a:solidFill>
              <a:latin typeface="Consolas"/>
              <a:ea typeface="Consolas"/>
              <a:cs typeface="Consolas"/>
              <a:sym typeface="Consolas"/>
            </a:endParaRPr>
          </a:p>
        </p:txBody>
      </p:sp>
      <p:sp>
        <p:nvSpPr>
          <p:cNvPr id="1271" name="Google Shape;1271;p68"/>
          <p:cNvSpPr txBox="1"/>
          <p:nvPr/>
        </p:nvSpPr>
        <p:spPr>
          <a:xfrm>
            <a:off x="5628475" y="2361425"/>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272" name="Google Shape;1272;p68"/>
          <p:cNvSpPr txBox="1"/>
          <p:nvPr/>
        </p:nvSpPr>
        <p:spPr>
          <a:xfrm>
            <a:off x="5628475" y="2894825"/>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1273" name="Google Shape;1273;p68"/>
          <p:cNvSpPr txBox="1"/>
          <p:nvPr/>
        </p:nvSpPr>
        <p:spPr>
          <a:xfrm>
            <a:off x="5628475" y="3428225"/>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cxnSp>
        <p:nvCxnSpPr>
          <p:cNvPr id="1274" name="Google Shape;1274;p68"/>
          <p:cNvCxnSpPr/>
          <p:nvPr/>
        </p:nvCxnSpPr>
        <p:spPr>
          <a:xfrm>
            <a:off x="4964275" y="2018525"/>
            <a:ext cx="664200" cy="0"/>
          </a:xfrm>
          <a:prstGeom prst="straightConnector1">
            <a:avLst/>
          </a:prstGeom>
          <a:noFill/>
          <a:ln cap="flat" cmpd="sng" w="19050">
            <a:solidFill>
              <a:schemeClr val="dk2"/>
            </a:solidFill>
            <a:prstDash val="dash"/>
            <a:round/>
            <a:headEnd len="med" w="med" type="none"/>
            <a:tailEnd len="med" w="med" type="triangle"/>
          </a:ln>
        </p:spPr>
      </p:cxnSp>
      <p:cxnSp>
        <p:nvCxnSpPr>
          <p:cNvPr id="1275" name="Google Shape;1275;p68"/>
          <p:cNvCxnSpPr/>
          <p:nvPr/>
        </p:nvCxnSpPr>
        <p:spPr>
          <a:xfrm>
            <a:off x="4964275" y="2551925"/>
            <a:ext cx="664200" cy="0"/>
          </a:xfrm>
          <a:prstGeom prst="straightConnector1">
            <a:avLst/>
          </a:prstGeom>
          <a:noFill/>
          <a:ln cap="flat" cmpd="sng" w="19050">
            <a:solidFill>
              <a:schemeClr val="dk2"/>
            </a:solidFill>
            <a:prstDash val="dash"/>
            <a:round/>
            <a:headEnd len="med" w="med" type="none"/>
            <a:tailEnd len="med" w="med" type="triangle"/>
          </a:ln>
        </p:spPr>
      </p:cxnSp>
      <p:cxnSp>
        <p:nvCxnSpPr>
          <p:cNvPr id="1276" name="Google Shape;1276;p68"/>
          <p:cNvCxnSpPr/>
          <p:nvPr/>
        </p:nvCxnSpPr>
        <p:spPr>
          <a:xfrm>
            <a:off x="4964275" y="3085325"/>
            <a:ext cx="664200" cy="0"/>
          </a:xfrm>
          <a:prstGeom prst="straightConnector1">
            <a:avLst/>
          </a:prstGeom>
          <a:noFill/>
          <a:ln cap="flat" cmpd="sng" w="19050">
            <a:solidFill>
              <a:schemeClr val="dk2"/>
            </a:solidFill>
            <a:prstDash val="dash"/>
            <a:round/>
            <a:headEnd len="med" w="med" type="none"/>
            <a:tailEnd len="med" w="med" type="triangle"/>
          </a:ln>
        </p:spPr>
      </p:cxnSp>
      <p:cxnSp>
        <p:nvCxnSpPr>
          <p:cNvPr id="1277" name="Google Shape;1277;p68"/>
          <p:cNvCxnSpPr/>
          <p:nvPr/>
        </p:nvCxnSpPr>
        <p:spPr>
          <a:xfrm>
            <a:off x="4964275" y="3618725"/>
            <a:ext cx="664200" cy="0"/>
          </a:xfrm>
          <a:prstGeom prst="straightConnector1">
            <a:avLst/>
          </a:prstGeom>
          <a:noFill/>
          <a:ln cap="flat" cmpd="sng" w="19050">
            <a:solidFill>
              <a:schemeClr val="dk2"/>
            </a:solidFill>
            <a:prstDash val="dash"/>
            <a:round/>
            <a:headEnd len="med" w="med" type="none"/>
            <a:tailEnd len="med" w="med" type="triangle"/>
          </a:ln>
        </p:spPr>
      </p:cxnSp>
      <p:sp>
        <p:nvSpPr>
          <p:cNvPr id="1278" name="Google Shape;1278;p68"/>
          <p:cNvSpPr txBox="1"/>
          <p:nvPr/>
        </p:nvSpPr>
        <p:spPr>
          <a:xfrm>
            <a:off x="1284475" y="4152125"/>
            <a:ext cx="5001600" cy="5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Outputs are reused from previous frames when possible.</a:t>
            </a:r>
            <a:endParaRPr i="1">
              <a:latin typeface="Droid Serif"/>
              <a:ea typeface="Droid Serif"/>
              <a:cs typeface="Droid Serif"/>
              <a:sym typeface="Droid Serif"/>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69"/>
          <p:cNvSpPr/>
          <p:nvPr/>
        </p:nvSpPr>
        <p:spPr>
          <a:xfrm>
            <a:off x="3265050" y="2552175"/>
            <a:ext cx="1451100" cy="819300"/>
          </a:xfrm>
          <a:prstGeom prst="rightArrow">
            <a:avLst>
              <a:gd fmla="val 50000" name="adj1"/>
              <a:gd fmla="val 50000" name="adj2"/>
            </a:avLst>
          </a:prstGeom>
          <a:solidFill>
            <a:srgbClr val="FFF2CC"/>
          </a:solid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repaint</a:t>
            </a:r>
            <a:endParaRPr b="1" sz="3600">
              <a:solidFill>
                <a:srgbClr val="434343"/>
              </a:solidFill>
              <a:latin typeface="Droid Sans"/>
              <a:ea typeface="Droid Sans"/>
              <a:cs typeface="Droid Sans"/>
              <a:sym typeface="Droid Sans"/>
            </a:endParaRPr>
          </a:p>
        </p:txBody>
      </p:sp>
      <p:sp>
        <p:nvSpPr>
          <p:cNvPr id="1286" name="Google Shape;1286;p69"/>
          <p:cNvSpPr txBox="1"/>
          <p:nvPr/>
        </p:nvSpPr>
        <p:spPr>
          <a:xfrm>
            <a:off x="641850" y="1205213"/>
            <a:ext cx="72912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Paint + raster remain expensive if a large region is transformed…</a:t>
            </a:r>
            <a:endParaRPr i="1" sz="1800">
              <a:latin typeface="Droid Serif"/>
              <a:ea typeface="Droid Serif"/>
              <a:cs typeface="Droid Serif"/>
              <a:sym typeface="Droid Serif"/>
            </a:endParaRPr>
          </a:p>
        </p:txBody>
      </p:sp>
      <p:pic>
        <p:nvPicPr>
          <p:cNvPr descr="Screen Shot 2017-10-16 at 6.20.36 PM.png" id="1287" name="Google Shape;1287;p69"/>
          <p:cNvPicPr preferRelativeResize="0"/>
          <p:nvPr/>
        </p:nvPicPr>
        <p:blipFill rotWithShape="1">
          <a:blip r:embed="rId3">
            <a:alphaModFix/>
          </a:blip>
          <a:srcRect b="19987" l="0" r="0" t="0"/>
          <a:stretch/>
        </p:blipFill>
        <p:spPr>
          <a:xfrm>
            <a:off x="1611575" y="2235550"/>
            <a:ext cx="1653475" cy="1452550"/>
          </a:xfrm>
          <a:prstGeom prst="rect">
            <a:avLst/>
          </a:prstGeom>
          <a:noFill/>
          <a:ln cap="flat" cmpd="sng" w="19050">
            <a:solidFill>
              <a:srgbClr val="666666"/>
            </a:solidFill>
            <a:prstDash val="solid"/>
            <a:round/>
            <a:headEnd len="sm" w="sm" type="none"/>
            <a:tailEnd len="sm" w="sm" type="none"/>
          </a:ln>
        </p:spPr>
      </p:pic>
      <p:pic>
        <p:nvPicPr>
          <p:cNvPr descr="Screen Shot 2017-10-16 at 6.20.36 PM.png" id="1288" name="Google Shape;1288;p69"/>
          <p:cNvPicPr preferRelativeResize="0"/>
          <p:nvPr/>
        </p:nvPicPr>
        <p:blipFill rotWithShape="1">
          <a:blip r:embed="rId3">
            <a:alphaModFix/>
          </a:blip>
          <a:srcRect b="0" l="0" r="0" t="22069"/>
          <a:stretch/>
        </p:blipFill>
        <p:spPr>
          <a:xfrm>
            <a:off x="4634025" y="2254475"/>
            <a:ext cx="1653475" cy="1414700"/>
          </a:xfrm>
          <a:prstGeom prst="rect">
            <a:avLst/>
          </a:prstGeom>
          <a:noFill/>
          <a:ln cap="flat" cmpd="sng" w="19050">
            <a:solidFill>
              <a:srgbClr val="666666"/>
            </a:solidFill>
            <a:prstDash val="solid"/>
            <a:round/>
            <a:headEnd len="sm" w="sm" type="none"/>
            <a:tailEnd len="sm" w="sm" type="none"/>
          </a:ln>
        </p:spPr>
      </p:pic>
      <p:pic>
        <p:nvPicPr>
          <p:cNvPr descr="vertical_scroll.png" id="1289" name="Google Shape;1289;p69"/>
          <p:cNvPicPr preferRelativeResize="0"/>
          <p:nvPr/>
        </p:nvPicPr>
        <p:blipFill>
          <a:blip r:embed="rId4">
            <a:alphaModFix/>
          </a:blip>
          <a:stretch>
            <a:fillRect/>
          </a:stretch>
        </p:blipFill>
        <p:spPr>
          <a:xfrm>
            <a:off x="3512100" y="2580825"/>
            <a:ext cx="761999" cy="762001"/>
          </a:xfrm>
          <a:prstGeom prst="rect">
            <a:avLst/>
          </a:prstGeom>
          <a:noFill/>
          <a:ln>
            <a:noFill/>
          </a:ln>
        </p:spPr>
      </p:pic>
      <p:sp>
        <p:nvSpPr>
          <p:cNvPr id="1290" name="Google Shape;1290;p69"/>
          <p:cNvSpPr txBox="1"/>
          <p:nvPr/>
        </p:nvSpPr>
        <p:spPr>
          <a:xfrm>
            <a:off x="3479850" y="2415725"/>
            <a:ext cx="762000" cy="38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scroll</a:t>
            </a:r>
            <a:endParaRPr i="1">
              <a:latin typeface="Droid Serif"/>
              <a:ea typeface="Droid Serif"/>
              <a:cs typeface="Droid Serif"/>
              <a:sym typeface="Droid Serif"/>
            </a:endParaRPr>
          </a:p>
        </p:txBody>
      </p:sp>
      <p:sp>
        <p:nvSpPr>
          <p:cNvPr id="1291" name="Google Shape;1291;p69"/>
          <p:cNvSpPr/>
          <p:nvPr/>
        </p:nvSpPr>
        <p:spPr>
          <a:xfrm>
            <a:off x="4635575" y="2241225"/>
            <a:ext cx="1653600" cy="1452600"/>
          </a:xfrm>
          <a:prstGeom prst="rect">
            <a:avLst/>
          </a:prstGeom>
          <a:solidFill>
            <a:srgbClr val="82E4F4">
              <a:alpha val="2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9"/>
          <p:cNvSpPr txBox="1"/>
          <p:nvPr/>
        </p:nvSpPr>
        <p:spPr>
          <a:xfrm>
            <a:off x="4026425" y="3693825"/>
            <a:ext cx="2390700" cy="38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all the pixels changed!</a:t>
            </a:r>
            <a:endParaRPr i="1">
              <a:latin typeface="Droid Serif"/>
              <a:ea typeface="Droid Serif"/>
              <a:cs typeface="Droid Serif"/>
              <a:sym typeface="Droid Serif"/>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70"/>
          <p:cNvSpPr/>
          <p:nvPr/>
        </p:nvSpPr>
        <p:spPr>
          <a:xfrm>
            <a:off x="6238338" y="1795775"/>
            <a:ext cx="457218" cy="381024"/>
          </a:xfrm>
          <a:prstGeom prst="irregularSeal2">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atest" id="1298" name="Google Shape;1298;p70"/>
          <p:cNvPicPr preferRelativeResize="0"/>
          <p:nvPr/>
        </p:nvPicPr>
        <p:blipFill>
          <a:blip r:embed="rId3">
            <a:alphaModFix/>
          </a:blip>
          <a:stretch>
            <a:fillRect/>
          </a:stretch>
        </p:blipFill>
        <p:spPr>
          <a:xfrm>
            <a:off x="685800" y="2438401"/>
            <a:ext cx="1041634" cy="685799"/>
          </a:xfrm>
          <a:prstGeom prst="rect">
            <a:avLst/>
          </a:prstGeom>
          <a:noFill/>
          <a:ln>
            <a:noFill/>
          </a:ln>
        </p:spPr>
      </p:pic>
      <p:sp>
        <p:nvSpPr>
          <p:cNvPr id="1299" name="Google Shape;1299;p7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jank</a:t>
            </a:r>
            <a:endParaRPr b="1" sz="3600">
              <a:solidFill>
                <a:srgbClr val="434343"/>
              </a:solidFill>
              <a:latin typeface="Droid Sans"/>
              <a:ea typeface="Droid Sans"/>
              <a:cs typeface="Droid Sans"/>
              <a:sym typeface="Droid Sans"/>
            </a:endParaRPr>
          </a:p>
        </p:txBody>
      </p:sp>
      <p:sp>
        <p:nvSpPr>
          <p:cNvPr id="1301" name="Google Shape;1301;p70"/>
          <p:cNvSpPr txBox="1"/>
          <p:nvPr/>
        </p:nvSpPr>
        <p:spPr>
          <a:xfrm>
            <a:off x="609600" y="1143000"/>
            <a:ext cx="70104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 and anything on the </a:t>
            </a:r>
            <a:r>
              <a:rPr b="1" i="1" lang="en" sz="1800">
                <a:latin typeface="Droid Serif"/>
                <a:ea typeface="Droid Serif"/>
                <a:cs typeface="Droid Serif"/>
                <a:sym typeface="Droid Serif"/>
              </a:rPr>
              <a:t>main thread</a:t>
            </a:r>
            <a:r>
              <a:rPr i="1" lang="en" sz="1800">
                <a:latin typeface="Droid Serif"/>
                <a:ea typeface="Droid Serif"/>
                <a:cs typeface="Droid Serif"/>
                <a:sym typeface="Droid Serif"/>
              </a:rPr>
              <a:t> competes with JavaScript.</a:t>
            </a:r>
            <a:endParaRPr i="1" sz="1800">
              <a:latin typeface="Droid Serif"/>
              <a:ea typeface="Droid Serif"/>
              <a:cs typeface="Droid Serif"/>
              <a:sym typeface="Droid Serif"/>
            </a:endParaRPr>
          </a:p>
        </p:txBody>
      </p:sp>
      <p:sp>
        <p:nvSpPr>
          <p:cNvPr id="1302" name="Google Shape;1302;p70"/>
          <p:cNvSpPr txBox="1"/>
          <p:nvPr/>
        </p:nvSpPr>
        <p:spPr>
          <a:xfrm>
            <a:off x="2286000" y="3581400"/>
            <a:ext cx="4429500" cy="10668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&lt;script&gt;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mineSomeBitcoins();</a:t>
            </a:r>
            <a:r>
              <a:rPr lang="en" sz="1800">
                <a:solidFill>
                  <a:srgbClr val="38761D"/>
                </a:solidFill>
                <a:latin typeface="Consolas"/>
                <a:ea typeface="Consolas"/>
                <a:cs typeface="Consolas"/>
                <a:sym typeface="Consolas"/>
              </a:rPr>
              <a:t> // why not?</a:t>
            </a:r>
            <a:endParaRPr sz="1800">
              <a:solidFill>
                <a:srgbClr val="38761D"/>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&lt;/script&gt;</a:t>
            </a:r>
            <a:endParaRPr sz="1800">
              <a:solidFill>
                <a:srgbClr val="0000FF"/>
              </a:solidFill>
              <a:latin typeface="Consolas"/>
              <a:ea typeface="Consolas"/>
              <a:cs typeface="Consolas"/>
              <a:sym typeface="Consolas"/>
            </a:endParaRPr>
          </a:p>
        </p:txBody>
      </p:sp>
      <p:pic>
        <p:nvPicPr>
          <p:cNvPr descr="flat,800x800,075,t.jpg" id="1303" name="Google Shape;1303;p70"/>
          <p:cNvPicPr preferRelativeResize="0"/>
          <p:nvPr/>
        </p:nvPicPr>
        <p:blipFill>
          <a:blip r:embed="rId4">
            <a:alphaModFix/>
          </a:blip>
          <a:stretch>
            <a:fillRect/>
          </a:stretch>
        </p:blipFill>
        <p:spPr>
          <a:xfrm>
            <a:off x="2116800" y="1905000"/>
            <a:ext cx="381000" cy="401112"/>
          </a:xfrm>
          <a:prstGeom prst="rect">
            <a:avLst/>
          </a:prstGeom>
          <a:noFill/>
          <a:ln cap="flat" cmpd="sng" w="9525">
            <a:solidFill>
              <a:srgbClr val="000000"/>
            </a:solidFill>
            <a:prstDash val="solid"/>
            <a:round/>
            <a:headEnd len="sm" w="sm" type="none"/>
            <a:tailEnd len="sm" w="sm" type="none"/>
          </a:ln>
        </p:spPr>
      </p:pic>
      <p:cxnSp>
        <p:nvCxnSpPr>
          <p:cNvPr id="1304" name="Google Shape;1304;p70"/>
          <p:cNvCxnSpPr/>
          <p:nvPr/>
        </p:nvCxnSpPr>
        <p:spPr>
          <a:xfrm>
            <a:off x="1828800" y="3200400"/>
            <a:ext cx="5562600" cy="0"/>
          </a:xfrm>
          <a:prstGeom prst="straightConnector1">
            <a:avLst/>
          </a:prstGeom>
          <a:noFill/>
          <a:ln cap="flat" cmpd="sng" w="28575">
            <a:solidFill>
              <a:schemeClr val="dk2"/>
            </a:solidFill>
            <a:prstDash val="solid"/>
            <a:round/>
            <a:headEnd len="med" w="med" type="none"/>
            <a:tailEnd len="med" w="med" type="triangle"/>
          </a:ln>
        </p:spPr>
      </p:cxnSp>
      <p:sp>
        <p:nvSpPr>
          <p:cNvPr id="1305" name="Google Shape;1305;p70"/>
          <p:cNvSpPr txBox="1"/>
          <p:nvPr/>
        </p:nvSpPr>
        <p:spPr>
          <a:xfrm>
            <a:off x="7467600" y="2971800"/>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time</a:t>
            </a:r>
            <a:endParaRPr b="1" i="1">
              <a:latin typeface="Droid Serif"/>
              <a:ea typeface="Droid Serif"/>
              <a:cs typeface="Droid Serif"/>
              <a:sym typeface="Droid Serif"/>
            </a:endParaRPr>
          </a:p>
        </p:txBody>
      </p:sp>
      <p:sp>
        <p:nvSpPr>
          <p:cNvPr id="1306" name="Google Shape;1306;p70"/>
          <p:cNvSpPr/>
          <p:nvPr/>
        </p:nvSpPr>
        <p:spPr>
          <a:xfrm>
            <a:off x="1812000" y="27432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7" name="Google Shape;1307;p70"/>
          <p:cNvCxnSpPr/>
          <p:nvPr/>
        </p:nvCxnSpPr>
        <p:spPr>
          <a:xfrm rot="10800000">
            <a:off x="2116800" y="2307900"/>
            <a:ext cx="0" cy="435300"/>
          </a:xfrm>
          <a:prstGeom prst="straightConnector1">
            <a:avLst/>
          </a:prstGeom>
          <a:noFill/>
          <a:ln cap="flat" cmpd="sng" w="19050">
            <a:solidFill>
              <a:schemeClr val="dk2"/>
            </a:solidFill>
            <a:prstDash val="solid"/>
            <a:round/>
            <a:headEnd len="med" w="med" type="none"/>
            <a:tailEnd len="med" w="med" type="triangle"/>
          </a:ln>
        </p:spPr>
      </p:cxnSp>
      <p:pic>
        <p:nvPicPr>
          <p:cNvPr descr="flat,800x800,075,t.jpg" id="1308" name="Google Shape;1308;p70"/>
          <p:cNvPicPr preferRelativeResize="0"/>
          <p:nvPr/>
        </p:nvPicPr>
        <p:blipFill>
          <a:blip r:embed="rId4">
            <a:alphaModFix/>
          </a:blip>
          <a:stretch>
            <a:fillRect/>
          </a:stretch>
        </p:blipFill>
        <p:spPr>
          <a:xfrm rot="5400000">
            <a:off x="2650200" y="1905000"/>
            <a:ext cx="381000" cy="401112"/>
          </a:xfrm>
          <a:prstGeom prst="rect">
            <a:avLst/>
          </a:prstGeom>
          <a:noFill/>
          <a:ln cap="flat" cmpd="sng" w="9525">
            <a:solidFill>
              <a:srgbClr val="000000"/>
            </a:solidFill>
            <a:prstDash val="solid"/>
            <a:round/>
            <a:headEnd len="sm" w="sm" type="none"/>
            <a:tailEnd len="sm" w="sm" type="none"/>
          </a:ln>
        </p:spPr>
      </p:pic>
      <p:sp>
        <p:nvSpPr>
          <p:cNvPr id="1309" name="Google Shape;1309;p70"/>
          <p:cNvSpPr/>
          <p:nvPr/>
        </p:nvSpPr>
        <p:spPr>
          <a:xfrm>
            <a:off x="2345400" y="27432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0" name="Google Shape;1310;p70"/>
          <p:cNvCxnSpPr/>
          <p:nvPr/>
        </p:nvCxnSpPr>
        <p:spPr>
          <a:xfrm rot="10800000">
            <a:off x="2650200" y="2307900"/>
            <a:ext cx="0" cy="435300"/>
          </a:xfrm>
          <a:prstGeom prst="straightConnector1">
            <a:avLst/>
          </a:prstGeom>
          <a:noFill/>
          <a:ln cap="flat" cmpd="sng" w="19050">
            <a:solidFill>
              <a:schemeClr val="dk2"/>
            </a:solidFill>
            <a:prstDash val="solid"/>
            <a:round/>
            <a:headEnd len="med" w="med" type="none"/>
            <a:tailEnd len="med" w="med" type="triangle"/>
          </a:ln>
        </p:spPr>
      </p:cxnSp>
      <p:pic>
        <p:nvPicPr>
          <p:cNvPr descr="flat,800x800,075,t.jpg" id="1311" name="Google Shape;1311;p70"/>
          <p:cNvPicPr preferRelativeResize="0"/>
          <p:nvPr/>
        </p:nvPicPr>
        <p:blipFill>
          <a:blip r:embed="rId4">
            <a:alphaModFix/>
          </a:blip>
          <a:stretch>
            <a:fillRect/>
          </a:stretch>
        </p:blipFill>
        <p:spPr>
          <a:xfrm rot="-5400000">
            <a:off x="6619344" y="1905000"/>
            <a:ext cx="381000" cy="401112"/>
          </a:xfrm>
          <a:prstGeom prst="rect">
            <a:avLst/>
          </a:prstGeom>
          <a:noFill/>
          <a:ln cap="flat" cmpd="sng" w="9525">
            <a:solidFill>
              <a:srgbClr val="000000"/>
            </a:solidFill>
            <a:prstDash val="solid"/>
            <a:round/>
            <a:headEnd len="sm" w="sm" type="none"/>
            <a:tailEnd len="sm" w="sm" type="none"/>
          </a:ln>
        </p:spPr>
      </p:pic>
      <p:sp>
        <p:nvSpPr>
          <p:cNvPr id="1312" name="Google Shape;1312;p70"/>
          <p:cNvSpPr/>
          <p:nvPr/>
        </p:nvSpPr>
        <p:spPr>
          <a:xfrm>
            <a:off x="6314544" y="27432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3" name="Google Shape;1313;p70"/>
          <p:cNvCxnSpPr/>
          <p:nvPr/>
        </p:nvCxnSpPr>
        <p:spPr>
          <a:xfrm rot="10800000">
            <a:off x="6619344" y="2307900"/>
            <a:ext cx="0" cy="435300"/>
          </a:xfrm>
          <a:prstGeom prst="straightConnector1">
            <a:avLst/>
          </a:prstGeom>
          <a:noFill/>
          <a:ln cap="flat" cmpd="sng" w="19050">
            <a:solidFill>
              <a:schemeClr val="dk2"/>
            </a:solidFill>
            <a:prstDash val="solid"/>
            <a:round/>
            <a:headEnd len="med" w="med" type="none"/>
            <a:tailEnd len="med" w="med" type="triangle"/>
          </a:ln>
        </p:spPr>
      </p:cxnSp>
      <p:sp>
        <p:nvSpPr>
          <p:cNvPr id="1314" name="Google Shape;1314;p70"/>
          <p:cNvSpPr/>
          <p:nvPr/>
        </p:nvSpPr>
        <p:spPr>
          <a:xfrm>
            <a:off x="2743200" y="2743200"/>
            <a:ext cx="3505200" cy="152400"/>
          </a:xfrm>
          <a:prstGeom prst="rect">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5" name="Google Shape;1315;p70"/>
          <p:cNvCxnSpPr/>
          <p:nvPr/>
        </p:nvCxnSpPr>
        <p:spPr>
          <a:xfrm rot="10800000">
            <a:off x="4119625" y="2950700"/>
            <a:ext cx="0" cy="1007700"/>
          </a:xfrm>
          <a:prstGeom prst="straightConnector1">
            <a:avLst/>
          </a:prstGeom>
          <a:noFill/>
          <a:ln cap="flat" cmpd="sng" w="19050">
            <a:solidFill>
              <a:schemeClr val="dk2"/>
            </a:solidFill>
            <a:prstDash val="solid"/>
            <a:round/>
            <a:headEnd len="med" w="med" type="none"/>
            <a:tailEnd len="med" w="med" type="triangle"/>
          </a:ln>
        </p:spPr>
      </p:cxnSp>
      <p:sp>
        <p:nvSpPr>
          <p:cNvPr id="1316" name="Google Shape;1316;p70"/>
          <p:cNvSpPr txBox="1"/>
          <p:nvPr/>
        </p:nvSpPr>
        <p:spPr>
          <a:xfrm rot="-1353">
            <a:off x="704694" y="2533160"/>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7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enter: compositing</a:t>
            </a:r>
            <a:endParaRPr b="1" sz="3600">
              <a:solidFill>
                <a:srgbClr val="434343"/>
              </a:solidFill>
              <a:latin typeface="Droid Sans"/>
              <a:ea typeface="Droid Sans"/>
              <a:cs typeface="Droid Sans"/>
              <a:sym typeface="Droid Sans"/>
            </a:endParaRPr>
          </a:p>
        </p:txBody>
      </p:sp>
      <p:pic>
        <p:nvPicPr>
          <p:cNvPr descr="Screen Shot 2017-10-15 at 7.21.16 PM.png" id="1323" name="Google Shape;1323;p71"/>
          <p:cNvPicPr preferRelativeResize="0"/>
          <p:nvPr/>
        </p:nvPicPr>
        <p:blipFill>
          <a:blip r:embed="rId3">
            <a:alphaModFix/>
          </a:blip>
          <a:stretch>
            <a:fillRect/>
          </a:stretch>
        </p:blipFill>
        <p:spPr>
          <a:xfrm>
            <a:off x="4840575" y="1171950"/>
            <a:ext cx="3713065" cy="2857500"/>
          </a:xfrm>
          <a:prstGeom prst="rect">
            <a:avLst/>
          </a:prstGeom>
          <a:noFill/>
          <a:ln>
            <a:noFill/>
          </a:ln>
        </p:spPr>
      </p:pic>
      <p:sp>
        <p:nvSpPr>
          <p:cNvPr id="1324" name="Google Shape;1324;p71"/>
          <p:cNvSpPr txBox="1"/>
          <p:nvPr/>
        </p:nvSpPr>
        <p:spPr>
          <a:xfrm rot="3622769">
            <a:off x="6887439" y="2004137"/>
            <a:ext cx="2262808" cy="598828"/>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layers in Developer Tools</a:t>
            </a:r>
            <a:endParaRPr i="1">
              <a:latin typeface="Droid Serif"/>
              <a:ea typeface="Droid Serif"/>
              <a:cs typeface="Droid Serif"/>
              <a:sym typeface="Droid Serif"/>
            </a:endParaRPr>
          </a:p>
        </p:txBody>
      </p:sp>
      <p:pic>
        <p:nvPicPr>
          <p:cNvPr descr="latest" id="1325" name="Google Shape;1325;p71"/>
          <p:cNvPicPr preferRelativeResize="0"/>
          <p:nvPr/>
        </p:nvPicPr>
        <p:blipFill>
          <a:blip r:embed="rId4">
            <a:alphaModFix/>
          </a:blip>
          <a:stretch>
            <a:fillRect/>
          </a:stretch>
        </p:blipFill>
        <p:spPr>
          <a:xfrm>
            <a:off x="547475" y="2842751"/>
            <a:ext cx="1041634" cy="685799"/>
          </a:xfrm>
          <a:prstGeom prst="rect">
            <a:avLst/>
          </a:prstGeom>
          <a:noFill/>
          <a:ln>
            <a:noFill/>
          </a:ln>
        </p:spPr>
      </p:pic>
      <p:sp>
        <p:nvSpPr>
          <p:cNvPr id="1326" name="Google Shape;1326;p71"/>
          <p:cNvSpPr txBox="1"/>
          <p:nvPr/>
        </p:nvSpPr>
        <p:spPr>
          <a:xfrm rot="-1353">
            <a:off x="566369" y="2937510"/>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descr="latest" id="1327" name="Google Shape;1327;p71"/>
          <p:cNvPicPr preferRelativeResize="0"/>
          <p:nvPr/>
        </p:nvPicPr>
        <p:blipFill>
          <a:blip r:embed="rId4">
            <a:alphaModFix/>
          </a:blip>
          <a:stretch>
            <a:fillRect/>
          </a:stretch>
        </p:blipFill>
        <p:spPr>
          <a:xfrm>
            <a:off x="547475" y="3782426"/>
            <a:ext cx="1041634" cy="685799"/>
          </a:xfrm>
          <a:prstGeom prst="rect">
            <a:avLst/>
          </a:prstGeom>
          <a:noFill/>
          <a:ln>
            <a:noFill/>
          </a:ln>
        </p:spPr>
      </p:pic>
      <p:sp>
        <p:nvSpPr>
          <p:cNvPr id="1328" name="Google Shape;1328;p71"/>
          <p:cNvSpPr txBox="1"/>
          <p:nvPr/>
        </p:nvSpPr>
        <p:spPr>
          <a:xfrm rot="-1353">
            <a:off x="500075" y="3877301"/>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329" name="Google Shape;1329;p71"/>
          <p:cNvCxnSpPr/>
          <p:nvPr/>
        </p:nvCxnSpPr>
        <p:spPr>
          <a:xfrm>
            <a:off x="1589100" y="3409375"/>
            <a:ext cx="2629800" cy="0"/>
          </a:xfrm>
          <a:prstGeom prst="straightConnector1">
            <a:avLst/>
          </a:prstGeom>
          <a:noFill/>
          <a:ln cap="flat" cmpd="sng" w="28575">
            <a:solidFill>
              <a:schemeClr val="dk2"/>
            </a:solidFill>
            <a:prstDash val="solid"/>
            <a:round/>
            <a:headEnd len="med" w="med" type="none"/>
            <a:tailEnd len="med" w="med" type="triangle"/>
          </a:ln>
        </p:spPr>
      </p:cxnSp>
      <p:cxnSp>
        <p:nvCxnSpPr>
          <p:cNvPr id="1330" name="Google Shape;1330;p71"/>
          <p:cNvCxnSpPr/>
          <p:nvPr/>
        </p:nvCxnSpPr>
        <p:spPr>
          <a:xfrm flipH="1" rot="10800000">
            <a:off x="1566375" y="4369925"/>
            <a:ext cx="3184500" cy="900"/>
          </a:xfrm>
          <a:prstGeom prst="straightConnector1">
            <a:avLst/>
          </a:prstGeom>
          <a:noFill/>
          <a:ln cap="flat" cmpd="sng" w="28575">
            <a:solidFill>
              <a:schemeClr val="dk2"/>
            </a:solidFill>
            <a:prstDash val="solid"/>
            <a:round/>
            <a:headEnd len="med" w="med" type="none"/>
            <a:tailEnd len="med" w="med" type="triangle"/>
          </a:ln>
        </p:spPr>
      </p:cxnSp>
      <p:sp>
        <p:nvSpPr>
          <p:cNvPr id="1331" name="Google Shape;1331;p71"/>
          <p:cNvSpPr txBox="1"/>
          <p:nvPr/>
        </p:nvSpPr>
        <p:spPr>
          <a:xfrm>
            <a:off x="1589100" y="2937350"/>
            <a:ext cx="12768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build layers</a:t>
            </a:r>
            <a:endParaRPr b="1">
              <a:solidFill>
                <a:srgbClr val="0000FF"/>
              </a:solidFill>
              <a:latin typeface="Droid Sans"/>
              <a:ea typeface="Droid Sans"/>
              <a:cs typeface="Droid Sans"/>
              <a:sym typeface="Droid Sans"/>
            </a:endParaRPr>
          </a:p>
        </p:txBody>
      </p:sp>
      <p:sp>
        <p:nvSpPr>
          <p:cNvPr id="1332" name="Google Shape;1332;p71"/>
          <p:cNvSpPr txBox="1"/>
          <p:nvPr/>
        </p:nvSpPr>
        <p:spPr>
          <a:xfrm>
            <a:off x="3190638" y="3850375"/>
            <a:ext cx="12195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draw layers</a:t>
            </a:r>
            <a:endParaRPr b="1">
              <a:solidFill>
                <a:srgbClr val="0000FF"/>
              </a:solidFill>
              <a:latin typeface="Droid Sans"/>
              <a:ea typeface="Droid Sans"/>
              <a:cs typeface="Droid Sans"/>
              <a:sym typeface="Droid Sans"/>
            </a:endParaRPr>
          </a:p>
        </p:txBody>
      </p:sp>
      <p:cxnSp>
        <p:nvCxnSpPr>
          <p:cNvPr id="1333" name="Google Shape;1333;p71"/>
          <p:cNvCxnSpPr/>
          <p:nvPr/>
        </p:nvCxnSpPr>
        <p:spPr>
          <a:xfrm>
            <a:off x="3051325" y="3135925"/>
            <a:ext cx="0" cy="831900"/>
          </a:xfrm>
          <a:prstGeom prst="straightConnector1">
            <a:avLst/>
          </a:prstGeom>
          <a:noFill/>
          <a:ln cap="flat" cmpd="sng" w="28575">
            <a:solidFill>
              <a:srgbClr val="FF00FF"/>
            </a:solidFill>
            <a:prstDash val="dash"/>
            <a:round/>
            <a:headEnd len="med" w="med" type="diamond"/>
            <a:tailEnd len="med" w="med" type="triangle"/>
          </a:ln>
        </p:spPr>
      </p:cxnSp>
      <p:sp>
        <p:nvSpPr>
          <p:cNvPr id="1334" name="Google Shape;1334;p71"/>
          <p:cNvSpPr txBox="1"/>
          <p:nvPr/>
        </p:nvSpPr>
        <p:spPr>
          <a:xfrm>
            <a:off x="2059988" y="3669188"/>
            <a:ext cx="949200" cy="44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a:solidFill>
                  <a:srgbClr val="FF00FF"/>
                </a:solidFill>
                <a:latin typeface="Droid Serif"/>
                <a:ea typeface="Droid Serif"/>
                <a:cs typeface="Droid Serif"/>
                <a:sym typeface="Droid Serif"/>
              </a:rPr>
              <a:t>commit</a:t>
            </a:r>
            <a:endParaRPr b="1" i="1">
              <a:solidFill>
                <a:srgbClr val="FF00FF"/>
              </a:solidFill>
              <a:latin typeface="Droid Serif"/>
              <a:ea typeface="Droid Serif"/>
              <a:cs typeface="Droid Serif"/>
              <a:sym typeface="Droid Serif"/>
            </a:endParaRPr>
          </a:p>
        </p:txBody>
      </p:sp>
      <p:sp>
        <p:nvSpPr>
          <p:cNvPr id="1335" name="Google Shape;1335;p71"/>
          <p:cNvSpPr txBox="1"/>
          <p:nvPr/>
        </p:nvSpPr>
        <p:spPr>
          <a:xfrm rot="-1727">
            <a:off x="5116450" y="4294510"/>
            <a:ext cx="35823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38761D"/>
                </a:solidFill>
                <a:latin typeface="Droid Serif"/>
                <a:ea typeface="Droid Serif"/>
                <a:cs typeface="Droid Serif"/>
                <a:sym typeface="Droid Serif"/>
              </a:rPr>
              <a:t>* ("impl" = compositor thread) </a:t>
            </a:r>
            <a:r>
              <a:rPr lang="en">
                <a:solidFill>
                  <a:srgbClr val="38761D"/>
                </a:solidFill>
                <a:latin typeface="Droid Serif"/>
                <a:ea typeface="Droid Serif"/>
                <a:cs typeface="Droid Serif"/>
                <a:sym typeface="Droid Serif"/>
              </a:rPr>
              <a:t>¯\_(ツ)_/¯</a:t>
            </a:r>
            <a:endParaRPr>
              <a:solidFill>
                <a:srgbClr val="38761D"/>
              </a:solidFill>
              <a:latin typeface="Droid Serif"/>
              <a:ea typeface="Droid Serif"/>
              <a:cs typeface="Droid Serif"/>
              <a:sym typeface="Droid Serif"/>
            </a:endParaRPr>
          </a:p>
        </p:txBody>
      </p:sp>
      <p:sp>
        <p:nvSpPr>
          <p:cNvPr id="1336" name="Google Shape;1336;p71"/>
          <p:cNvSpPr txBox="1"/>
          <p:nvPr/>
        </p:nvSpPr>
        <p:spPr>
          <a:xfrm>
            <a:off x="442575" y="1226125"/>
            <a:ext cx="4964400" cy="1392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Decompose the page into </a:t>
            </a:r>
            <a:r>
              <a:rPr b="1" i="1" lang="en" sz="1800">
                <a:latin typeface="Droid Serif"/>
                <a:ea typeface="Droid Serif"/>
                <a:cs typeface="Droid Serif"/>
                <a:sym typeface="Droid Serif"/>
              </a:rPr>
              <a:t>layers</a:t>
            </a:r>
            <a:endParaRPr i="1" sz="1800">
              <a:latin typeface="Droid Serif"/>
              <a:ea typeface="Droid Serif"/>
              <a:cs typeface="Droid Serif"/>
              <a:sym typeface="Droid Serif"/>
            </a:endParaRPr>
          </a:p>
          <a:p>
            <a:pPr indent="0" lvl="0" marL="457200" rtl="0" algn="l">
              <a:spcBef>
                <a:spcPts val="0"/>
              </a:spcBef>
              <a:spcAft>
                <a:spcPts val="0"/>
              </a:spcAft>
              <a:buNone/>
            </a:pPr>
            <a:r>
              <a:rPr i="1" lang="en" sz="1800">
                <a:latin typeface="Droid Serif"/>
                <a:ea typeface="Droid Serif"/>
                <a:cs typeface="Droid Serif"/>
                <a:sym typeface="Droid Serif"/>
              </a:rPr>
              <a:t>which raster independently.</a:t>
            </a:r>
            <a:br>
              <a:rPr i="1" lang="en" sz="1800">
                <a:latin typeface="Droid Serif"/>
                <a:ea typeface="Droid Serif"/>
                <a:cs typeface="Droid Serif"/>
                <a:sym typeface="Droid Serif"/>
              </a:rPr>
            </a:b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Combine the layers on another thread.</a:t>
            </a:r>
            <a:endParaRPr i="1" sz="1800">
              <a:latin typeface="Droid Serif"/>
              <a:ea typeface="Droid Serif"/>
              <a:cs typeface="Droid Serif"/>
              <a:sym typeface="Droid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p:nvPr/>
        </p:nvSpPr>
        <p:spPr>
          <a:xfrm>
            <a:off x="4119625" y="1049150"/>
            <a:ext cx="1395650" cy="3888600"/>
          </a:xfrm>
          <a:custGeom>
            <a:rect b="b" l="l" r="r" t="t"/>
            <a:pathLst>
              <a:path extrusionOk="0" h="155544" w="55826">
                <a:moveTo>
                  <a:pt x="0" y="30416"/>
                </a:moveTo>
                <a:lnTo>
                  <a:pt x="55826" y="0"/>
                </a:lnTo>
                <a:lnTo>
                  <a:pt x="55441" y="155544"/>
                </a:lnTo>
                <a:lnTo>
                  <a:pt x="0" y="148614"/>
                </a:lnTo>
                <a:close/>
              </a:path>
            </a:pathLst>
          </a:custGeom>
          <a:solidFill>
            <a:srgbClr val="CCCCCC"/>
          </a:solidFill>
          <a:ln>
            <a:noFill/>
          </a:ln>
        </p:spPr>
      </p:sp>
      <p:sp>
        <p:nvSpPr>
          <p:cNvPr id="134" name="Google Shape;134;p1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content</a:t>
            </a:r>
            <a:endParaRPr b="1" sz="3600">
              <a:solidFill>
                <a:srgbClr val="434343"/>
              </a:solidFill>
              <a:latin typeface="Droid Sans"/>
              <a:ea typeface="Droid Sans"/>
              <a:cs typeface="Droid Sans"/>
              <a:sym typeface="Droid Sans"/>
            </a:endParaRPr>
          </a:p>
        </p:txBody>
      </p:sp>
      <p:pic>
        <p:nvPicPr>
          <p:cNvPr descr="Screen Shot 2017-10-08 at 6.46.48 PM.png" id="136" name="Google Shape;136;p18"/>
          <p:cNvPicPr preferRelativeResize="0"/>
          <p:nvPr/>
        </p:nvPicPr>
        <p:blipFill>
          <a:blip r:embed="rId3">
            <a:alphaModFix/>
          </a:blip>
          <a:stretch>
            <a:fillRect/>
          </a:stretch>
        </p:blipFill>
        <p:spPr>
          <a:xfrm>
            <a:off x="5465550" y="1031325"/>
            <a:ext cx="2971439" cy="3930899"/>
          </a:xfrm>
          <a:prstGeom prst="rect">
            <a:avLst/>
          </a:prstGeom>
          <a:noFill/>
          <a:ln cap="flat" cmpd="sng" w="9525">
            <a:solidFill>
              <a:srgbClr val="000000"/>
            </a:solidFill>
            <a:prstDash val="solid"/>
            <a:round/>
            <a:headEnd len="sm" w="sm" type="none"/>
            <a:tailEnd len="sm" w="sm" type="none"/>
          </a:ln>
        </p:spPr>
      </p:pic>
      <p:pic>
        <p:nvPicPr>
          <p:cNvPr descr="Screen Shot 2017-10-08 at 6.55.26 PM.png" id="137" name="Google Shape;137;p18"/>
          <p:cNvPicPr preferRelativeResize="0"/>
          <p:nvPr/>
        </p:nvPicPr>
        <p:blipFill>
          <a:blip r:embed="rId4">
            <a:alphaModFix/>
          </a:blip>
          <a:stretch>
            <a:fillRect/>
          </a:stretch>
        </p:blipFill>
        <p:spPr>
          <a:xfrm>
            <a:off x="498900" y="1743325"/>
            <a:ext cx="3630348" cy="3055276"/>
          </a:xfrm>
          <a:prstGeom prst="rect">
            <a:avLst/>
          </a:prstGeom>
          <a:noFill/>
          <a:ln cap="flat" cmpd="sng" w="9525">
            <a:solidFill>
              <a:srgbClr val="000000"/>
            </a:solidFill>
            <a:prstDash val="solid"/>
            <a:round/>
            <a:headEnd len="sm" w="sm" type="none"/>
            <a:tailEnd len="sm" w="sm" type="none"/>
          </a:ln>
        </p:spPr>
      </p:pic>
      <p:sp>
        <p:nvSpPr>
          <p:cNvPr id="138" name="Google Shape;138;p18"/>
          <p:cNvSpPr txBox="1"/>
          <p:nvPr/>
        </p:nvSpPr>
        <p:spPr>
          <a:xfrm>
            <a:off x="554700" y="1184725"/>
            <a:ext cx="33723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8761D"/>
                </a:solidFill>
                <a:latin typeface="Consolas"/>
                <a:ea typeface="Consolas"/>
                <a:cs typeface="Consolas"/>
                <a:sym typeface="Consolas"/>
              </a:rPr>
              <a:t>https</a:t>
            </a:r>
            <a:r>
              <a:rPr lang="en" sz="1800">
                <a:solidFill>
                  <a:srgbClr val="999999"/>
                </a:solidFill>
                <a:latin typeface="Consolas"/>
                <a:ea typeface="Consolas"/>
                <a:cs typeface="Consolas"/>
                <a:sym typeface="Consolas"/>
              </a:rPr>
              <a:t>://</a:t>
            </a:r>
            <a:r>
              <a:rPr lang="en" sz="1800">
                <a:latin typeface="Consolas"/>
                <a:ea typeface="Consolas"/>
                <a:cs typeface="Consolas"/>
                <a:sym typeface="Consolas"/>
              </a:rPr>
              <a:t>www.nytimes.com</a:t>
            </a:r>
            <a:endParaRPr sz="1800">
              <a:solidFill>
                <a:srgbClr val="0000FF"/>
              </a:solidFill>
              <a:latin typeface="Consolas"/>
              <a:ea typeface="Consolas"/>
              <a:cs typeface="Consolas"/>
              <a:sym typeface="Consola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72"/>
          <p:cNvSpPr/>
          <p:nvPr/>
        </p:nvSpPr>
        <p:spPr>
          <a:xfrm>
            <a:off x="1219200" y="3565500"/>
            <a:ext cx="1828800" cy="549300"/>
          </a:xfrm>
          <a:prstGeom prst="rect">
            <a:avLst/>
          </a:prstGeom>
          <a:solidFill>
            <a:srgbClr val="FFF2CC"/>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layers</a:t>
            </a:r>
            <a:endParaRPr b="1" sz="3600">
              <a:solidFill>
                <a:srgbClr val="434343"/>
              </a:solidFill>
              <a:latin typeface="Droid Sans"/>
              <a:ea typeface="Droid Sans"/>
              <a:cs typeface="Droid Sans"/>
              <a:sym typeface="Droid Sans"/>
            </a:endParaRPr>
          </a:p>
        </p:txBody>
      </p:sp>
      <p:sp>
        <p:nvSpPr>
          <p:cNvPr id="1344" name="Google Shape;1344;p72"/>
          <p:cNvSpPr txBox="1"/>
          <p:nvPr/>
        </p:nvSpPr>
        <p:spPr>
          <a:xfrm>
            <a:off x="535175" y="1310250"/>
            <a:ext cx="3488700" cy="1218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AAA</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&lt;p</a:t>
            </a:r>
            <a:r>
              <a:rPr lang="en">
                <a:latin typeface="Consolas"/>
                <a:ea typeface="Consolas"/>
                <a:cs typeface="Consolas"/>
                <a:sym typeface="Consolas"/>
              </a:rPr>
              <a:t> </a:t>
            </a:r>
            <a:r>
              <a:rPr lang="en">
                <a:highlight>
                  <a:srgbClr val="FFFF00"/>
                </a:highlight>
                <a:latin typeface="Consolas"/>
                <a:ea typeface="Consolas"/>
                <a:cs typeface="Consolas"/>
                <a:sym typeface="Consolas"/>
              </a:rPr>
              <a:t>class=</a:t>
            </a:r>
            <a:r>
              <a:rPr lang="en">
                <a:solidFill>
                  <a:srgbClr val="45818E"/>
                </a:solidFill>
                <a:highlight>
                  <a:srgbClr val="FFFF00"/>
                </a:highlight>
                <a:latin typeface="Consolas"/>
                <a:ea typeface="Consolas"/>
                <a:cs typeface="Consolas"/>
                <a:sym typeface="Consolas"/>
              </a:rPr>
              <a:t>"wobble"</a:t>
            </a:r>
            <a:r>
              <a:rPr lang="en">
                <a:solidFill>
                  <a:srgbClr val="0000FF"/>
                </a:solidFill>
                <a:latin typeface="Consolas"/>
                <a:ea typeface="Consolas"/>
                <a:cs typeface="Consolas"/>
                <a:sym typeface="Consolas"/>
              </a:rPr>
              <a:t>&gt;</a:t>
            </a:r>
            <a:r>
              <a:rPr lang="en">
                <a:latin typeface="Consolas"/>
                <a:ea typeface="Consolas"/>
                <a:cs typeface="Consolas"/>
                <a:sym typeface="Consolas"/>
              </a:rPr>
              <a:t> BBB </a:t>
            </a:r>
            <a:r>
              <a:rPr lang="en">
                <a:solidFill>
                  <a:srgbClr val="0000FF"/>
                </a:solidFill>
                <a:latin typeface="Consolas"/>
                <a:ea typeface="Consolas"/>
                <a:cs typeface="Consolas"/>
                <a:sym typeface="Consolas"/>
              </a:rPr>
              <a:t>&lt;/p&gt;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CCC</a:t>
            </a:r>
            <a:endParaRPr>
              <a:latin typeface="Consolas"/>
              <a:ea typeface="Consolas"/>
              <a:cs typeface="Consolas"/>
              <a:sym typeface="Consolas"/>
            </a:endParaRPr>
          </a:p>
        </p:txBody>
      </p:sp>
      <p:sp>
        <p:nvSpPr>
          <p:cNvPr id="1345" name="Google Shape;1345;p72"/>
          <p:cNvSpPr txBox="1"/>
          <p:nvPr/>
        </p:nvSpPr>
        <p:spPr>
          <a:xfrm>
            <a:off x="838200" y="28194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1346" name="Google Shape;1346;p72"/>
          <p:cNvSpPr txBox="1"/>
          <p:nvPr/>
        </p:nvSpPr>
        <p:spPr>
          <a:xfrm>
            <a:off x="1066800" y="32004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1347" name="Google Shape;1347;p72"/>
          <p:cNvSpPr txBox="1"/>
          <p:nvPr/>
        </p:nvSpPr>
        <p:spPr>
          <a:xfrm>
            <a:off x="1087425" y="4191000"/>
            <a:ext cx="638700" cy="30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348" name="Google Shape;1348;p72"/>
          <p:cNvSpPr txBox="1"/>
          <p:nvPr/>
        </p:nvSpPr>
        <p:spPr>
          <a:xfrm>
            <a:off x="1316025" y="36805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cxnSp>
        <p:nvCxnSpPr>
          <p:cNvPr id="1349" name="Google Shape;1349;p72"/>
          <p:cNvCxnSpPr>
            <a:endCxn id="1346" idx="1"/>
          </p:cNvCxnSpPr>
          <p:nvPr/>
        </p:nvCxnSpPr>
        <p:spPr>
          <a:xfrm flipH="1" rot="-5400000">
            <a:off x="886200" y="31722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1350" name="Google Shape;1350;p72"/>
          <p:cNvCxnSpPr>
            <a:endCxn id="1348" idx="1"/>
          </p:cNvCxnSpPr>
          <p:nvPr/>
        </p:nvCxnSpPr>
        <p:spPr>
          <a:xfrm flipH="1" rot="-5400000">
            <a:off x="1072725" y="3589600"/>
            <a:ext cx="318300" cy="168300"/>
          </a:xfrm>
          <a:prstGeom prst="curvedConnector2">
            <a:avLst/>
          </a:prstGeom>
          <a:noFill/>
          <a:ln cap="flat" cmpd="sng" w="19050">
            <a:solidFill>
              <a:schemeClr val="dk2"/>
            </a:solidFill>
            <a:prstDash val="solid"/>
            <a:round/>
            <a:headEnd len="med" w="med" type="none"/>
            <a:tailEnd len="med" w="med" type="none"/>
          </a:ln>
        </p:spPr>
      </p:cxnSp>
      <p:cxnSp>
        <p:nvCxnSpPr>
          <p:cNvPr id="1351" name="Google Shape;1351;p72"/>
          <p:cNvCxnSpPr>
            <a:endCxn id="1347" idx="1"/>
          </p:cNvCxnSpPr>
          <p:nvPr/>
        </p:nvCxnSpPr>
        <p:spPr>
          <a:xfrm flipH="1" rot="-5400000">
            <a:off x="405975" y="3661950"/>
            <a:ext cx="1205700" cy="157200"/>
          </a:xfrm>
          <a:prstGeom prst="curvedConnector2">
            <a:avLst/>
          </a:prstGeom>
          <a:noFill/>
          <a:ln cap="flat" cmpd="sng" w="19050">
            <a:solidFill>
              <a:schemeClr val="dk2"/>
            </a:solidFill>
            <a:prstDash val="solid"/>
            <a:round/>
            <a:headEnd len="med" w="med" type="none"/>
            <a:tailEnd len="med" w="med" type="none"/>
          </a:ln>
        </p:spPr>
      </p:cxnSp>
      <p:sp>
        <p:nvSpPr>
          <p:cNvPr id="1352" name="Google Shape;1352;p72"/>
          <p:cNvSpPr txBox="1"/>
          <p:nvPr/>
        </p:nvSpPr>
        <p:spPr>
          <a:xfrm>
            <a:off x="1828200" y="3200400"/>
            <a:ext cx="638700" cy="30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353" name="Google Shape;1353;p72"/>
          <p:cNvSpPr txBox="1"/>
          <p:nvPr/>
        </p:nvSpPr>
        <p:spPr>
          <a:xfrm>
            <a:off x="2230425" y="3680500"/>
            <a:ext cx="638700" cy="30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1354" name="Google Shape;1354;p72"/>
          <p:cNvCxnSpPr>
            <a:stCxn id="1346" idx="3"/>
            <a:endCxn id="1352" idx="1"/>
          </p:cNvCxnSpPr>
          <p:nvPr/>
        </p:nvCxnSpPr>
        <p:spPr>
          <a:xfrm>
            <a:off x="1600200" y="3352800"/>
            <a:ext cx="228000" cy="0"/>
          </a:xfrm>
          <a:prstGeom prst="straightConnector1">
            <a:avLst/>
          </a:prstGeom>
          <a:noFill/>
          <a:ln cap="flat" cmpd="sng" w="19050">
            <a:solidFill>
              <a:schemeClr val="dk2"/>
            </a:solidFill>
            <a:prstDash val="solid"/>
            <a:round/>
            <a:headEnd len="med" w="med" type="none"/>
            <a:tailEnd len="med" w="med" type="none"/>
          </a:ln>
        </p:spPr>
      </p:cxnSp>
      <p:cxnSp>
        <p:nvCxnSpPr>
          <p:cNvPr id="1355" name="Google Shape;1355;p72"/>
          <p:cNvCxnSpPr>
            <a:stCxn id="1348" idx="3"/>
            <a:endCxn id="1353" idx="1"/>
          </p:cNvCxnSpPr>
          <p:nvPr/>
        </p:nvCxnSpPr>
        <p:spPr>
          <a:xfrm>
            <a:off x="2001825" y="3832900"/>
            <a:ext cx="228600" cy="0"/>
          </a:xfrm>
          <a:prstGeom prst="straightConnector1">
            <a:avLst/>
          </a:prstGeom>
          <a:noFill/>
          <a:ln cap="flat" cmpd="sng" w="19050">
            <a:solidFill>
              <a:schemeClr val="dk2"/>
            </a:solidFill>
            <a:prstDash val="solid"/>
            <a:round/>
            <a:headEnd len="med" w="med" type="none"/>
            <a:tailEnd len="med" w="med" type="none"/>
          </a:ln>
        </p:spPr>
      </p:cxnSp>
      <p:sp>
        <p:nvSpPr>
          <p:cNvPr id="1356" name="Google Shape;1356;p72"/>
          <p:cNvSpPr txBox="1"/>
          <p:nvPr/>
        </p:nvSpPr>
        <p:spPr>
          <a:xfrm>
            <a:off x="3832375" y="4003775"/>
            <a:ext cx="4724400" cy="55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A simple layer captures</a:t>
            </a:r>
            <a:endParaRPr i="1" sz="1800">
              <a:latin typeface="Droid Serif"/>
              <a:ea typeface="Droid Serif"/>
              <a:cs typeface="Droid Serif"/>
              <a:sym typeface="Droid Serif"/>
            </a:endParaRPr>
          </a:p>
          <a:p>
            <a:pPr indent="0" lvl="0" marL="0" rtl="0" algn="r">
              <a:spcBef>
                <a:spcPts val="0"/>
              </a:spcBef>
              <a:spcAft>
                <a:spcPts val="0"/>
              </a:spcAft>
              <a:buNone/>
            </a:pPr>
            <a:r>
              <a:rPr i="1" lang="en" sz="1800">
                <a:latin typeface="Droid Serif"/>
                <a:ea typeface="Droid Serif"/>
                <a:cs typeface="Droid Serif"/>
                <a:sym typeface="Droid Serif"/>
              </a:rPr>
              <a:t>a subtree of content.</a:t>
            </a:r>
            <a:endParaRPr i="1" sz="1800">
              <a:latin typeface="Droid Serif"/>
              <a:ea typeface="Droid Serif"/>
              <a:cs typeface="Droid Serif"/>
              <a:sym typeface="Droid Serif"/>
            </a:endParaRPr>
          </a:p>
        </p:txBody>
      </p:sp>
      <p:pic>
        <p:nvPicPr>
          <p:cNvPr id="1357" name="Google Shape;1357;p72"/>
          <p:cNvPicPr preferRelativeResize="0"/>
          <p:nvPr/>
        </p:nvPicPr>
        <p:blipFill>
          <a:blip r:embed="rId3">
            <a:alphaModFix/>
          </a:blip>
          <a:stretch>
            <a:fillRect/>
          </a:stretch>
        </p:blipFill>
        <p:spPr>
          <a:xfrm>
            <a:off x="4473400" y="1310250"/>
            <a:ext cx="1859050" cy="2168900"/>
          </a:xfrm>
          <a:prstGeom prst="rect">
            <a:avLst/>
          </a:prstGeom>
          <a:noFill/>
          <a:ln>
            <a:noFill/>
          </a:ln>
        </p:spPr>
      </p:pic>
      <p:sp>
        <p:nvSpPr>
          <p:cNvPr id="1358" name="Google Shape;1358;p72"/>
          <p:cNvSpPr txBox="1"/>
          <p:nvPr/>
        </p:nvSpPr>
        <p:spPr>
          <a:xfrm>
            <a:off x="1524000" y="4093175"/>
            <a:ext cx="1572900" cy="38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FF9900"/>
                </a:solidFill>
                <a:latin typeface="Droid Serif"/>
                <a:ea typeface="Droid Serif"/>
                <a:cs typeface="Droid Serif"/>
                <a:sym typeface="Droid Serif"/>
              </a:rPr>
              <a:t>layer</a:t>
            </a:r>
            <a:endParaRPr i="1">
              <a:solidFill>
                <a:srgbClr val="FF9900"/>
              </a:solidFill>
              <a:latin typeface="Droid Serif"/>
              <a:ea typeface="Droid Serif"/>
              <a:cs typeface="Droid Serif"/>
              <a:sym typeface="Droid Serif"/>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pic>
        <p:nvPicPr>
          <p:cNvPr id="1363" name="Google Shape;1363;p73"/>
          <p:cNvPicPr preferRelativeResize="0"/>
          <p:nvPr/>
        </p:nvPicPr>
        <p:blipFill>
          <a:blip r:embed="rId3">
            <a:alphaModFix/>
          </a:blip>
          <a:stretch>
            <a:fillRect/>
          </a:stretch>
        </p:blipFill>
        <p:spPr>
          <a:xfrm>
            <a:off x="4499213" y="1310250"/>
            <a:ext cx="1807425" cy="2168900"/>
          </a:xfrm>
          <a:prstGeom prst="rect">
            <a:avLst/>
          </a:prstGeom>
          <a:noFill/>
          <a:ln>
            <a:noFill/>
          </a:ln>
        </p:spPr>
      </p:pic>
      <p:sp>
        <p:nvSpPr>
          <p:cNvPr id="1364" name="Google Shape;1364;p73"/>
          <p:cNvSpPr/>
          <p:nvPr/>
        </p:nvSpPr>
        <p:spPr>
          <a:xfrm>
            <a:off x="1066800" y="3200400"/>
            <a:ext cx="1981200" cy="914400"/>
          </a:xfrm>
          <a:prstGeom prst="rect">
            <a:avLst/>
          </a:prstGeom>
          <a:solidFill>
            <a:srgbClr val="FFF2CC"/>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layers</a:t>
            </a:r>
            <a:endParaRPr b="1" sz="3600">
              <a:solidFill>
                <a:srgbClr val="434343"/>
              </a:solidFill>
              <a:latin typeface="Droid Sans"/>
              <a:ea typeface="Droid Sans"/>
              <a:cs typeface="Droid Sans"/>
              <a:sym typeface="Droid Sans"/>
            </a:endParaRPr>
          </a:p>
        </p:txBody>
      </p:sp>
      <p:sp>
        <p:nvSpPr>
          <p:cNvPr id="1367" name="Google Shape;1367;p73"/>
          <p:cNvSpPr txBox="1"/>
          <p:nvPr/>
        </p:nvSpPr>
        <p:spPr>
          <a:xfrm>
            <a:off x="535175" y="1310250"/>
            <a:ext cx="2925000" cy="1218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&lt;div</a:t>
            </a:r>
            <a:r>
              <a:rPr lang="en">
                <a:solidFill>
                  <a:schemeClr val="dk1"/>
                </a:solidFill>
                <a:latin typeface="Consolas"/>
                <a:ea typeface="Consolas"/>
                <a:cs typeface="Consolas"/>
                <a:sym typeface="Consolas"/>
              </a:rPr>
              <a:t> </a:t>
            </a:r>
            <a:r>
              <a:rPr lang="en">
                <a:solidFill>
                  <a:schemeClr val="dk1"/>
                </a:solidFill>
                <a:highlight>
                  <a:srgbClr val="FFFF00"/>
                </a:highlight>
                <a:latin typeface="Consolas"/>
                <a:ea typeface="Consolas"/>
                <a:cs typeface="Consolas"/>
                <a:sym typeface="Consolas"/>
              </a:rPr>
              <a:t>class=</a:t>
            </a:r>
            <a:r>
              <a:rPr lang="en">
                <a:solidFill>
                  <a:srgbClr val="45818E"/>
                </a:solidFill>
                <a:highlight>
                  <a:srgbClr val="FFFF00"/>
                </a:highlight>
                <a:latin typeface="Consolas"/>
                <a:ea typeface="Consolas"/>
                <a:cs typeface="Consolas"/>
                <a:sym typeface="Consolas"/>
              </a:rPr>
              <a:t>"wobble"</a:t>
            </a:r>
            <a:r>
              <a:rPr lang="en">
                <a:solidFill>
                  <a:srgbClr val="0000FF"/>
                </a:solidFill>
                <a:latin typeface="Consolas"/>
                <a:ea typeface="Consolas"/>
                <a:cs typeface="Consolas"/>
                <a:sym typeface="Consolas"/>
              </a:rPr>
              <a:t>&gt;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AAA</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&lt;p&gt;</a:t>
            </a:r>
            <a:r>
              <a:rPr lang="en">
                <a:latin typeface="Consolas"/>
                <a:ea typeface="Consolas"/>
                <a:cs typeface="Consolas"/>
                <a:sym typeface="Consolas"/>
              </a:rPr>
              <a:t> BBB </a:t>
            </a:r>
            <a:r>
              <a:rPr lang="en">
                <a:solidFill>
                  <a:srgbClr val="0000FF"/>
                </a:solidFill>
                <a:latin typeface="Consolas"/>
                <a:ea typeface="Consolas"/>
                <a:cs typeface="Consolas"/>
                <a:sym typeface="Consolas"/>
              </a:rPr>
              <a:t>&lt;/p&gt;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CCC</a:t>
            </a:r>
            <a:endParaRPr>
              <a:latin typeface="Consolas"/>
              <a:ea typeface="Consolas"/>
              <a:cs typeface="Consolas"/>
              <a:sym typeface="Consolas"/>
            </a:endParaRPr>
          </a:p>
        </p:txBody>
      </p:sp>
      <p:sp>
        <p:nvSpPr>
          <p:cNvPr id="1368" name="Google Shape;1368;p73"/>
          <p:cNvSpPr txBox="1"/>
          <p:nvPr/>
        </p:nvSpPr>
        <p:spPr>
          <a:xfrm>
            <a:off x="838200" y="28194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1369" name="Google Shape;1369;p73"/>
          <p:cNvSpPr txBox="1"/>
          <p:nvPr/>
        </p:nvSpPr>
        <p:spPr>
          <a:xfrm>
            <a:off x="1147775" y="330995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1370" name="Google Shape;1370;p73"/>
          <p:cNvSpPr txBox="1"/>
          <p:nvPr/>
        </p:nvSpPr>
        <p:spPr>
          <a:xfrm>
            <a:off x="1087425" y="4191000"/>
            <a:ext cx="638700" cy="30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371" name="Google Shape;1371;p73"/>
          <p:cNvSpPr txBox="1"/>
          <p:nvPr/>
        </p:nvSpPr>
        <p:spPr>
          <a:xfrm>
            <a:off x="1316025" y="36805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cxnSp>
        <p:nvCxnSpPr>
          <p:cNvPr id="1372" name="Google Shape;1372;p73"/>
          <p:cNvCxnSpPr>
            <a:endCxn id="1369" idx="1"/>
          </p:cNvCxnSpPr>
          <p:nvPr/>
        </p:nvCxnSpPr>
        <p:spPr>
          <a:xfrm flipH="1" rot="-5400000">
            <a:off x="872975" y="3187550"/>
            <a:ext cx="335400" cy="214200"/>
          </a:xfrm>
          <a:prstGeom prst="curvedConnector2">
            <a:avLst/>
          </a:prstGeom>
          <a:noFill/>
          <a:ln cap="flat" cmpd="sng" w="19050">
            <a:solidFill>
              <a:schemeClr val="dk2"/>
            </a:solidFill>
            <a:prstDash val="solid"/>
            <a:round/>
            <a:headEnd len="med" w="med" type="none"/>
            <a:tailEnd len="med" w="med" type="none"/>
          </a:ln>
        </p:spPr>
      </p:cxnSp>
      <p:cxnSp>
        <p:nvCxnSpPr>
          <p:cNvPr id="1373" name="Google Shape;1373;p73"/>
          <p:cNvCxnSpPr>
            <a:endCxn id="1371" idx="1"/>
          </p:cNvCxnSpPr>
          <p:nvPr/>
        </p:nvCxnSpPr>
        <p:spPr>
          <a:xfrm flipH="1" rot="-5400000">
            <a:off x="1157475" y="3674350"/>
            <a:ext cx="215400" cy="101700"/>
          </a:xfrm>
          <a:prstGeom prst="curvedConnector2">
            <a:avLst/>
          </a:prstGeom>
          <a:noFill/>
          <a:ln cap="flat" cmpd="sng" w="19050">
            <a:solidFill>
              <a:schemeClr val="dk2"/>
            </a:solidFill>
            <a:prstDash val="solid"/>
            <a:round/>
            <a:headEnd len="med" w="med" type="none"/>
            <a:tailEnd len="med" w="med" type="none"/>
          </a:ln>
        </p:spPr>
      </p:cxnSp>
      <p:cxnSp>
        <p:nvCxnSpPr>
          <p:cNvPr id="1374" name="Google Shape;1374;p73"/>
          <p:cNvCxnSpPr>
            <a:endCxn id="1370" idx="1"/>
          </p:cNvCxnSpPr>
          <p:nvPr/>
        </p:nvCxnSpPr>
        <p:spPr>
          <a:xfrm flipH="1" rot="-5400000">
            <a:off x="405975" y="3661950"/>
            <a:ext cx="1205700" cy="157200"/>
          </a:xfrm>
          <a:prstGeom prst="curvedConnector2">
            <a:avLst/>
          </a:prstGeom>
          <a:noFill/>
          <a:ln cap="flat" cmpd="sng" w="19050">
            <a:solidFill>
              <a:schemeClr val="dk2"/>
            </a:solidFill>
            <a:prstDash val="solid"/>
            <a:round/>
            <a:headEnd len="med" w="med" type="none"/>
            <a:tailEnd len="med" w="med" type="none"/>
          </a:ln>
        </p:spPr>
      </p:cxnSp>
      <p:sp>
        <p:nvSpPr>
          <p:cNvPr id="1375" name="Google Shape;1375;p73"/>
          <p:cNvSpPr txBox="1"/>
          <p:nvPr/>
        </p:nvSpPr>
        <p:spPr>
          <a:xfrm>
            <a:off x="1909175" y="3309950"/>
            <a:ext cx="638700" cy="30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376" name="Google Shape;1376;p73"/>
          <p:cNvSpPr txBox="1"/>
          <p:nvPr/>
        </p:nvSpPr>
        <p:spPr>
          <a:xfrm>
            <a:off x="2230425" y="3680500"/>
            <a:ext cx="638700" cy="30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1377" name="Google Shape;1377;p73"/>
          <p:cNvCxnSpPr>
            <a:stCxn id="1369" idx="3"/>
            <a:endCxn id="1375" idx="1"/>
          </p:cNvCxnSpPr>
          <p:nvPr/>
        </p:nvCxnSpPr>
        <p:spPr>
          <a:xfrm>
            <a:off x="1681175" y="3462350"/>
            <a:ext cx="228000" cy="0"/>
          </a:xfrm>
          <a:prstGeom prst="straightConnector1">
            <a:avLst/>
          </a:prstGeom>
          <a:noFill/>
          <a:ln cap="flat" cmpd="sng" w="19050">
            <a:solidFill>
              <a:schemeClr val="dk2"/>
            </a:solidFill>
            <a:prstDash val="solid"/>
            <a:round/>
            <a:headEnd len="med" w="med" type="none"/>
            <a:tailEnd len="med" w="med" type="none"/>
          </a:ln>
        </p:spPr>
      </p:cxnSp>
      <p:cxnSp>
        <p:nvCxnSpPr>
          <p:cNvPr id="1378" name="Google Shape;1378;p73"/>
          <p:cNvCxnSpPr>
            <a:stCxn id="1371" idx="3"/>
            <a:endCxn id="1376" idx="1"/>
          </p:cNvCxnSpPr>
          <p:nvPr/>
        </p:nvCxnSpPr>
        <p:spPr>
          <a:xfrm>
            <a:off x="2001825" y="3832900"/>
            <a:ext cx="228600" cy="0"/>
          </a:xfrm>
          <a:prstGeom prst="straightConnector1">
            <a:avLst/>
          </a:prstGeom>
          <a:noFill/>
          <a:ln cap="flat" cmpd="sng" w="19050">
            <a:solidFill>
              <a:schemeClr val="dk2"/>
            </a:solidFill>
            <a:prstDash val="solid"/>
            <a:round/>
            <a:headEnd len="med" w="med" type="none"/>
            <a:tailEnd len="med" w="med" type="none"/>
          </a:ln>
        </p:spPr>
      </p:cxnSp>
      <p:sp>
        <p:nvSpPr>
          <p:cNvPr id="1379" name="Google Shape;1379;p73"/>
          <p:cNvSpPr txBox="1"/>
          <p:nvPr/>
        </p:nvSpPr>
        <p:spPr>
          <a:xfrm>
            <a:off x="1524000" y="4093175"/>
            <a:ext cx="1572900" cy="38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FF9900"/>
                </a:solidFill>
                <a:latin typeface="Droid Serif"/>
                <a:ea typeface="Droid Serif"/>
                <a:cs typeface="Droid Serif"/>
                <a:sym typeface="Droid Serif"/>
              </a:rPr>
              <a:t>layer</a:t>
            </a:r>
            <a:endParaRPr i="1">
              <a:solidFill>
                <a:srgbClr val="FF9900"/>
              </a:solidFill>
              <a:latin typeface="Droid Serif"/>
              <a:ea typeface="Droid Serif"/>
              <a:cs typeface="Droid Serif"/>
              <a:sym typeface="Droid Serif"/>
            </a:endParaRPr>
          </a:p>
        </p:txBody>
      </p:sp>
      <p:sp>
        <p:nvSpPr>
          <p:cNvPr id="1380" name="Google Shape;1380;p73"/>
          <p:cNvSpPr txBox="1"/>
          <p:nvPr/>
        </p:nvSpPr>
        <p:spPr>
          <a:xfrm>
            <a:off x="3832375" y="4003775"/>
            <a:ext cx="4724400" cy="55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A simple layer captures</a:t>
            </a:r>
            <a:endParaRPr i="1" sz="1800">
              <a:latin typeface="Droid Serif"/>
              <a:ea typeface="Droid Serif"/>
              <a:cs typeface="Droid Serif"/>
              <a:sym typeface="Droid Serif"/>
            </a:endParaRPr>
          </a:p>
          <a:p>
            <a:pPr indent="0" lvl="0" marL="0" rtl="0" algn="r">
              <a:spcBef>
                <a:spcPts val="0"/>
              </a:spcBef>
              <a:spcAft>
                <a:spcPts val="0"/>
              </a:spcAft>
              <a:buNone/>
            </a:pPr>
            <a:r>
              <a:rPr i="1" lang="en" sz="1800">
                <a:latin typeface="Droid Serif"/>
                <a:ea typeface="Droid Serif"/>
                <a:cs typeface="Droid Serif"/>
                <a:sym typeface="Droid Serif"/>
              </a:rPr>
              <a:t>a subtree of content.</a:t>
            </a:r>
            <a:endParaRPr i="1" sz="1800">
              <a:latin typeface="Droid Serif"/>
              <a:ea typeface="Droid Serif"/>
              <a:cs typeface="Droid Serif"/>
              <a:sym typeface="Droid Serif"/>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74"/>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4"/>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compositing</a:t>
            </a:r>
            <a:endParaRPr b="1" sz="3600">
              <a:solidFill>
                <a:srgbClr val="434343"/>
              </a:solidFill>
              <a:latin typeface="Droid Sans"/>
              <a:ea typeface="Droid Sans"/>
              <a:cs typeface="Droid Sans"/>
              <a:sym typeface="Droid Sans"/>
            </a:endParaRPr>
          </a:p>
        </p:txBody>
      </p:sp>
      <p:sp>
        <p:nvSpPr>
          <p:cNvPr id="1387" name="Google Shape;1387;p74"/>
          <p:cNvSpPr txBox="1"/>
          <p:nvPr/>
        </p:nvSpPr>
        <p:spPr>
          <a:xfrm>
            <a:off x="460500" y="3097925"/>
            <a:ext cx="1680600" cy="7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Droid Serif"/>
                <a:ea typeface="Droid Serif"/>
                <a:cs typeface="Droid Serif"/>
                <a:sym typeface="Droid Serif"/>
              </a:rPr>
              <a:t>Animation:</a:t>
            </a:r>
            <a:endParaRPr b="1" i="1" sz="1800">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a layer </a:t>
            </a:r>
            <a:r>
              <a:rPr i="1" lang="en" u="sng">
                <a:latin typeface="Droid Serif"/>
                <a:ea typeface="Droid Serif"/>
                <a:cs typeface="Droid Serif"/>
                <a:sym typeface="Droid Serif"/>
              </a:rPr>
              <a:t>moves</a:t>
            </a:r>
            <a:endParaRPr i="1" u="sng">
              <a:latin typeface="Droid Serif"/>
              <a:ea typeface="Droid Serif"/>
              <a:cs typeface="Droid Serif"/>
              <a:sym typeface="Droid Serif"/>
            </a:endParaRPr>
          </a:p>
        </p:txBody>
      </p:sp>
      <p:sp>
        <p:nvSpPr>
          <p:cNvPr id="1388" name="Google Shape;1388;p74"/>
          <p:cNvSpPr txBox="1"/>
          <p:nvPr/>
        </p:nvSpPr>
        <p:spPr>
          <a:xfrm>
            <a:off x="6705775" y="1226125"/>
            <a:ext cx="1680600" cy="7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Droid Serif"/>
                <a:ea typeface="Droid Serif"/>
                <a:cs typeface="Droid Serif"/>
                <a:sym typeface="Droid Serif"/>
              </a:rPr>
              <a:t>Pinch Zoom:</a:t>
            </a:r>
            <a:endParaRPr b="1" i="1" sz="1800">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a layer </a:t>
            </a:r>
            <a:r>
              <a:rPr i="1" lang="en" u="sng">
                <a:latin typeface="Droid Serif"/>
                <a:ea typeface="Droid Serif"/>
                <a:cs typeface="Droid Serif"/>
                <a:sym typeface="Droid Serif"/>
              </a:rPr>
              <a:t>scales</a:t>
            </a:r>
            <a:endParaRPr i="1" u="sng">
              <a:latin typeface="Droid Serif"/>
              <a:ea typeface="Droid Serif"/>
              <a:cs typeface="Droid Serif"/>
              <a:sym typeface="Droid Serif"/>
            </a:endParaRPr>
          </a:p>
        </p:txBody>
      </p:sp>
      <p:pic>
        <p:nvPicPr>
          <p:cNvPr descr="doge.gif" id="1389" name="Google Shape;1389;p74"/>
          <p:cNvPicPr preferRelativeResize="0"/>
          <p:nvPr/>
        </p:nvPicPr>
        <p:blipFill>
          <a:blip r:embed="rId3">
            <a:alphaModFix/>
          </a:blip>
          <a:stretch>
            <a:fillRect/>
          </a:stretch>
        </p:blipFill>
        <p:spPr>
          <a:xfrm>
            <a:off x="460500" y="1285713"/>
            <a:ext cx="2095525" cy="1891425"/>
          </a:xfrm>
          <a:prstGeom prst="rect">
            <a:avLst/>
          </a:prstGeom>
          <a:noFill/>
          <a:ln>
            <a:noFill/>
          </a:ln>
        </p:spPr>
      </p:pic>
      <p:pic>
        <p:nvPicPr>
          <p:cNvPr descr="scrolling.gif" id="1390" name="Google Shape;1390;p74"/>
          <p:cNvPicPr preferRelativeResize="0"/>
          <p:nvPr/>
        </p:nvPicPr>
        <p:blipFill>
          <a:blip r:embed="rId4">
            <a:alphaModFix/>
          </a:blip>
          <a:stretch>
            <a:fillRect/>
          </a:stretch>
        </p:blipFill>
        <p:spPr>
          <a:xfrm>
            <a:off x="3874751" y="1063948"/>
            <a:ext cx="2095525" cy="3639951"/>
          </a:xfrm>
          <a:prstGeom prst="rect">
            <a:avLst/>
          </a:prstGeom>
          <a:noFill/>
          <a:ln>
            <a:noFill/>
          </a:ln>
        </p:spPr>
      </p:pic>
      <p:sp>
        <p:nvSpPr>
          <p:cNvPr id="1391" name="Google Shape;1391;p74"/>
          <p:cNvSpPr txBox="1"/>
          <p:nvPr/>
        </p:nvSpPr>
        <p:spPr>
          <a:xfrm>
            <a:off x="2556025" y="3838100"/>
            <a:ext cx="1774500" cy="8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Droid Serif"/>
                <a:ea typeface="Droid Serif"/>
                <a:cs typeface="Droid Serif"/>
                <a:sym typeface="Droid Serif"/>
              </a:rPr>
              <a:t>Scrolling:</a:t>
            </a:r>
            <a:endParaRPr b="1" i="1" sz="1800">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a layer moves; another </a:t>
            </a:r>
            <a:r>
              <a:rPr i="1" lang="en" u="sng">
                <a:latin typeface="Droid Serif"/>
                <a:ea typeface="Droid Serif"/>
                <a:cs typeface="Droid Serif"/>
                <a:sym typeface="Droid Serif"/>
              </a:rPr>
              <a:t>clips</a:t>
            </a:r>
            <a:endParaRPr i="1" u="sng">
              <a:latin typeface="Droid Serif"/>
              <a:ea typeface="Droid Serif"/>
              <a:cs typeface="Droid Serif"/>
              <a:sym typeface="Droid Serif"/>
            </a:endParaRPr>
          </a:p>
        </p:txBody>
      </p:sp>
      <p:pic>
        <p:nvPicPr>
          <p:cNvPr descr="zoom.gif" id="1392" name="Google Shape;1392;p74"/>
          <p:cNvPicPr preferRelativeResize="0"/>
          <p:nvPr/>
        </p:nvPicPr>
        <p:blipFill>
          <a:blip r:embed="rId5">
            <a:alphaModFix/>
          </a:blip>
          <a:stretch>
            <a:fillRect/>
          </a:stretch>
        </p:blipFill>
        <p:spPr>
          <a:xfrm>
            <a:off x="6764399" y="1961350"/>
            <a:ext cx="1579076" cy="2778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75"/>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5"/>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threaded input</a:t>
            </a:r>
            <a:endParaRPr b="1" sz="3600">
              <a:solidFill>
                <a:srgbClr val="434343"/>
              </a:solidFill>
              <a:latin typeface="Droid Sans"/>
              <a:ea typeface="Droid Sans"/>
              <a:cs typeface="Droid Sans"/>
              <a:sym typeface="Droid Sans"/>
            </a:endParaRPr>
          </a:p>
        </p:txBody>
      </p:sp>
      <p:sp>
        <p:nvSpPr>
          <p:cNvPr id="1399" name="Google Shape;1399;p75"/>
          <p:cNvSpPr txBox="1"/>
          <p:nvPr/>
        </p:nvSpPr>
        <p:spPr>
          <a:xfrm>
            <a:off x="5811000" y="3851000"/>
            <a:ext cx="3165600" cy="9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The compositor thread</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can handle </a:t>
            </a:r>
            <a:r>
              <a:rPr b="1" i="1" lang="en" sz="1800">
                <a:latin typeface="Droid Serif"/>
                <a:ea typeface="Droid Serif"/>
                <a:cs typeface="Droid Serif"/>
                <a:sym typeface="Droid Serif"/>
              </a:rPr>
              <a:t>input</a:t>
            </a:r>
            <a:r>
              <a:rPr i="1" lang="en" sz="1800">
                <a:latin typeface="Droid Serif"/>
                <a:ea typeface="Droid Serif"/>
                <a:cs typeface="Droid Serif"/>
                <a:sym typeface="Droid Serif"/>
              </a:rPr>
              <a:t> events.</a:t>
            </a:r>
            <a:endParaRPr i="1" sz="1800">
              <a:latin typeface="Droid Serif"/>
              <a:ea typeface="Droid Serif"/>
              <a:cs typeface="Droid Serif"/>
              <a:sym typeface="Droid Serif"/>
            </a:endParaRPr>
          </a:p>
        </p:txBody>
      </p:sp>
      <p:pic>
        <p:nvPicPr>
          <p:cNvPr descr="latest" id="1400" name="Google Shape;1400;p75"/>
          <p:cNvPicPr preferRelativeResize="0"/>
          <p:nvPr/>
        </p:nvPicPr>
        <p:blipFill>
          <a:blip r:embed="rId3">
            <a:alphaModFix/>
          </a:blip>
          <a:stretch>
            <a:fillRect/>
          </a:stretch>
        </p:blipFill>
        <p:spPr>
          <a:xfrm>
            <a:off x="1127900" y="1472226"/>
            <a:ext cx="1041634" cy="685799"/>
          </a:xfrm>
          <a:prstGeom prst="rect">
            <a:avLst/>
          </a:prstGeom>
          <a:noFill/>
          <a:ln>
            <a:noFill/>
          </a:ln>
        </p:spPr>
      </p:pic>
      <p:sp>
        <p:nvSpPr>
          <p:cNvPr id="1401" name="Google Shape;1401;p75"/>
          <p:cNvSpPr txBox="1"/>
          <p:nvPr/>
        </p:nvSpPr>
        <p:spPr>
          <a:xfrm rot="-1353">
            <a:off x="1146794" y="1566985"/>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descr="latest" id="1402" name="Google Shape;1402;p75"/>
          <p:cNvPicPr preferRelativeResize="0"/>
          <p:nvPr/>
        </p:nvPicPr>
        <p:blipFill>
          <a:blip r:embed="rId3">
            <a:alphaModFix/>
          </a:blip>
          <a:stretch>
            <a:fillRect/>
          </a:stretch>
        </p:blipFill>
        <p:spPr>
          <a:xfrm>
            <a:off x="1127900" y="2411901"/>
            <a:ext cx="1041634" cy="685799"/>
          </a:xfrm>
          <a:prstGeom prst="rect">
            <a:avLst/>
          </a:prstGeom>
          <a:noFill/>
          <a:ln>
            <a:noFill/>
          </a:ln>
        </p:spPr>
      </p:pic>
      <p:sp>
        <p:nvSpPr>
          <p:cNvPr id="1403" name="Google Shape;1403;p75"/>
          <p:cNvSpPr txBox="1"/>
          <p:nvPr/>
        </p:nvSpPr>
        <p:spPr>
          <a:xfrm rot="-1569">
            <a:off x="1185075" y="2506734"/>
            <a:ext cx="657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404" name="Google Shape;1404;p75"/>
          <p:cNvCxnSpPr/>
          <p:nvPr/>
        </p:nvCxnSpPr>
        <p:spPr>
          <a:xfrm>
            <a:off x="2169525" y="2038850"/>
            <a:ext cx="3489900" cy="0"/>
          </a:xfrm>
          <a:prstGeom prst="straightConnector1">
            <a:avLst/>
          </a:prstGeom>
          <a:noFill/>
          <a:ln cap="flat" cmpd="sng" w="28575">
            <a:solidFill>
              <a:schemeClr val="dk2"/>
            </a:solidFill>
            <a:prstDash val="solid"/>
            <a:round/>
            <a:headEnd len="med" w="med" type="none"/>
            <a:tailEnd len="med" w="med" type="triangle"/>
          </a:ln>
        </p:spPr>
      </p:cxnSp>
      <p:cxnSp>
        <p:nvCxnSpPr>
          <p:cNvPr id="1405" name="Google Shape;1405;p75"/>
          <p:cNvCxnSpPr/>
          <p:nvPr/>
        </p:nvCxnSpPr>
        <p:spPr>
          <a:xfrm>
            <a:off x="2146800" y="3000300"/>
            <a:ext cx="3496500" cy="0"/>
          </a:xfrm>
          <a:prstGeom prst="straightConnector1">
            <a:avLst/>
          </a:prstGeom>
          <a:noFill/>
          <a:ln cap="flat" cmpd="sng" w="28575">
            <a:solidFill>
              <a:schemeClr val="dk2"/>
            </a:solidFill>
            <a:prstDash val="solid"/>
            <a:round/>
            <a:headEnd len="med" w="med" type="none"/>
            <a:tailEnd len="med" w="med" type="triangle"/>
          </a:ln>
        </p:spPr>
      </p:cxnSp>
      <p:sp>
        <p:nvSpPr>
          <p:cNvPr id="1406" name="Google Shape;1406;p75"/>
          <p:cNvSpPr txBox="1"/>
          <p:nvPr/>
        </p:nvSpPr>
        <p:spPr>
          <a:xfrm>
            <a:off x="3077745" y="2479925"/>
            <a:ext cx="7113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1407" name="Google Shape;1407;p75"/>
          <p:cNvSpPr txBox="1"/>
          <p:nvPr/>
        </p:nvSpPr>
        <p:spPr>
          <a:xfrm>
            <a:off x="3850895" y="2479925"/>
            <a:ext cx="7113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1408" name="Google Shape;1408;p75"/>
          <p:cNvSpPr txBox="1"/>
          <p:nvPr/>
        </p:nvSpPr>
        <p:spPr>
          <a:xfrm>
            <a:off x="4624045" y="2479925"/>
            <a:ext cx="7113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1409" name="Google Shape;1409;p75"/>
          <p:cNvSpPr/>
          <p:nvPr/>
        </p:nvSpPr>
        <p:spPr>
          <a:xfrm>
            <a:off x="2335950" y="1591125"/>
            <a:ext cx="3165600" cy="2790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Droid Sans"/>
                <a:ea typeface="Droid Sans"/>
                <a:cs typeface="Droid Sans"/>
                <a:sym typeface="Droid Sans"/>
              </a:rPr>
              <a:t>busy</a:t>
            </a:r>
            <a:endParaRPr i="1">
              <a:latin typeface="Droid Sans"/>
              <a:ea typeface="Droid Sans"/>
              <a:cs typeface="Droid Sans"/>
              <a:sym typeface="Droid Sans"/>
            </a:endParaRPr>
          </a:p>
        </p:txBody>
      </p:sp>
      <p:pic>
        <p:nvPicPr>
          <p:cNvPr descr="vertical_scroll.png" id="1410" name="Google Shape;1410;p75"/>
          <p:cNvPicPr preferRelativeResize="0"/>
          <p:nvPr/>
        </p:nvPicPr>
        <p:blipFill>
          <a:blip r:embed="rId4">
            <a:alphaModFix/>
          </a:blip>
          <a:stretch>
            <a:fillRect/>
          </a:stretch>
        </p:blipFill>
        <p:spPr>
          <a:xfrm>
            <a:off x="2513325" y="3898000"/>
            <a:ext cx="761999" cy="762001"/>
          </a:xfrm>
          <a:prstGeom prst="rect">
            <a:avLst/>
          </a:prstGeom>
          <a:noFill/>
          <a:ln>
            <a:noFill/>
          </a:ln>
        </p:spPr>
      </p:pic>
      <p:pic>
        <p:nvPicPr>
          <p:cNvPr descr="vertical_scroll.png" id="1411" name="Google Shape;1411;p75"/>
          <p:cNvPicPr preferRelativeResize="0"/>
          <p:nvPr/>
        </p:nvPicPr>
        <p:blipFill>
          <a:blip r:embed="rId4">
            <a:alphaModFix/>
          </a:blip>
          <a:stretch>
            <a:fillRect/>
          </a:stretch>
        </p:blipFill>
        <p:spPr>
          <a:xfrm>
            <a:off x="3353475" y="3898000"/>
            <a:ext cx="761999" cy="762001"/>
          </a:xfrm>
          <a:prstGeom prst="rect">
            <a:avLst/>
          </a:prstGeom>
          <a:noFill/>
          <a:ln>
            <a:noFill/>
          </a:ln>
        </p:spPr>
      </p:pic>
      <p:pic>
        <p:nvPicPr>
          <p:cNvPr descr="vertical_scroll.png" id="1412" name="Google Shape;1412;p75"/>
          <p:cNvPicPr preferRelativeResize="0"/>
          <p:nvPr/>
        </p:nvPicPr>
        <p:blipFill>
          <a:blip r:embed="rId4">
            <a:alphaModFix/>
          </a:blip>
          <a:stretch>
            <a:fillRect/>
          </a:stretch>
        </p:blipFill>
        <p:spPr>
          <a:xfrm>
            <a:off x="4115475" y="3898000"/>
            <a:ext cx="761999" cy="762001"/>
          </a:xfrm>
          <a:prstGeom prst="rect">
            <a:avLst/>
          </a:prstGeom>
          <a:noFill/>
          <a:ln>
            <a:noFill/>
          </a:ln>
        </p:spPr>
      </p:pic>
      <p:cxnSp>
        <p:nvCxnSpPr>
          <p:cNvPr id="1413" name="Google Shape;1413;p75"/>
          <p:cNvCxnSpPr>
            <a:stCxn id="1412" idx="0"/>
          </p:cNvCxnSpPr>
          <p:nvPr/>
        </p:nvCxnSpPr>
        <p:spPr>
          <a:xfrm flipH="1" rot="10800000">
            <a:off x="4496475" y="3103900"/>
            <a:ext cx="114000" cy="794100"/>
          </a:xfrm>
          <a:prstGeom prst="straightConnector1">
            <a:avLst/>
          </a:prstGeom>
          <a:noFill/>
          <a:ln cap="flat" cmpd="sng" w="19050">
            <a:solidFill>
              <a:schemeClr val="dk2"/>
            </a:solidFill>
            <a:prstDash val="solid"/>
            <a:round/>
            <a:headEnd len="med" w="med" type="none"/>
            <a:tailEnd len="med" w="med" type="triangle"/>
          </a:ln>
        </p:spPr>
      </p:cxnSp>
      <p:sp>
        <p:nvSpPr>
          <p:cNvPr id="1414" name="Google Shape;1414;p75"/>
          <p:cNvSpPr txBox="1"/>
          <p:nvPr/>
        </p:nvSpPr>
        <p:spPr>
          <a:xfrm>
            <a:off x="898425" y="3961750"/>
            <a:ext cx="1572900" cy="38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input from</a:t>
            </a:r>
            <a:endParaRPr i="1">
              <a:latin typeface="Droid Serif"/>
              <a:ea typeface="Droid Serif"/>
              <a:cs typeface="Droid Serif"/>
              <a:sym typeface="Droid Serif"/>
            </a:endParaRPr>
          </a:p>
          <a:p>
            <a:pPr indent="0" lvl="0" marL="0" rtl="0" algn="r">
              <a:spcBef>
                <a:spcPts val="0"/>
              </a:spcBef>
              <a:spcAft>
                <a:spcPts val="0"/>
              </a:spcAft>
              <a:buNone/>
            </a:pPr>
            <a:r>
              <a:rPr i="1" lang="en">
                <a:latin typeface="Droid Serif"/>
                <a:ea typeface="Droid Serif"/>
                <a:cs typeface="Droid Serif"/>
                <a:sym typeface="Droid Serif"/>
              </a:rPr>
              <a:t>browser process</a:t>
            </a:r>
            <a:endParaRPr i="1">
              <a:latin typeface="Droid Serif"/>
              <a:ea typeface="Droid Serif"/>
              <a:cs typeface="Droid Serif"/>
              <a:sym typeface="Droid Serif"/>
            </a:endParaRPr>
          </a:p>
        </p:txBody>
      </p:sp>
      <p:cxnSp>
        <p:nvCxnSpPr>
          <p:cNvPr id="1415" name="Google Shape;1415;p75"/>
          <p:cNvCxnSpPr/>
          <p:nvPr/>
        </p:nvCxnSpPr>
        <p:spPr>
          <a:xfrm flipH="1" rot="10800000">
            <a:off x="3736900" y="3103900"/>
            <a:ext cx="114000" cy="794100"/>
          </a:xfrm>
          <a:prstGeom prst="straightConnector1">
            <a:avLst/>
          </a:prstGeom>
          <a:noFill/>
          <a:ln cap="flat" cmpd="sng" w="19050">
            <a:solidFill>
              <a:schemeClr val="dk2"/>
            </a:solidFill>
            <a:prstDash val="solid"/>
            <a:round/>
            <a:headEnd len="med" w="med" type="none"/>
            <a:tailEnd len="med" w="med" type="triangle"/>
          </a:ln>
        </p:spPr>
      </p:cxnSp>
      <p:cxnSp>
        <p:nvCxnSpPr>
          <p:cNvPr id="1416" name="Google Shape;1416;p75"/>
          <p:cNvCxnSpPr/>
          <p:nvPr/>
        </p:nvCxnSpPr>
        <p:spPr>
          <a:xfrm flipH="1" rot="10800000">
            <a:off x="2963750" y="3079675"/>
            <a:ext cx="123900" cy="868200"/>
          </a:xfrm>
          <a:prstGeom prst="straightConnector1">
            <a:avLst/>
          </a:prstGeom>
          <a:noFill/>
          <a:ln cap="flat" cmpd="sng" w="19050">
            <a:solidFill>
              <a:schemeClr val="dk2"/>
            </a:solidFill>
            <a:prstDash val="solid"/>
            <a:round/>
            <a:headEnd len="med" w="med" type="none"/>
            <a:tailEnd len="med" w="med" type="triangle"/>
          </a:ln>
        </p:spPr>
      </p:cxnSp>
      <p:sp>
        <p:nvSpPr>
          <p:cNvPr id="1417" name="Google Shape;1417;p75"/>
          <p:cNvSpPr/>
          <p:nvPr/>
        </p:nvSpPr>
        <p:spPr>
          <a:xfrm>
            <a:off x="515975" y="1227175"/>
            <a:ext cx="5466000" cy="2294700"/>
          </a:xfrm>
          <a:prstGeom prst="frame">
            <a:avLst>
              <a:gd fmla="val 3271" name="adj1"/>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5"/>
          <p:cNvSpPr txBox="1"/>
          <p:nvPr/>
        </p:nvSpPr>
        <p:spPr>
          <a:xfrm rot="-5400000">
            <a:off x="-211825" y="1995100"/>
            <a:ext cx="1836600" cy="38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renderer process</a:t>
            </a:r>
            <a:endParaRPr i="1">
              <a:latin typeface="Droid Serif"/>
              <a:ea typeface="Droid Serif"/>
              <a:cs typeface="Droid Serif"/>
              <a:sym typeface="Droid Serif"/>
            </a:endParaRPr>
          </a:p>
        </p:txBody>
      </p:sp>
      <p:pic>
        <p:nvPicPr>
          <p:cNvPr descr="scrolling.gif" id="1419" name="Google Shape;1419;p75"/>
          <p:cNvPicPr preferRelativeResize="0"/>
          <p:nvPr/>
        </p:nvPicPr>
        <p:blipFill>
          <a:blip r:embed="rId5">
            <a:alphaModFix/>
          </a:blip>
          <a:stretch>
            <a:fillRect/>
          </a:stretch>
        </p:blipFill>
        <p:spPr>
          <a:xfrm>
            <a:off x="7059200" y="1179474"/>
            <a:ext cx="1357425" cy="235785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76"/>
          <p:cNvSpPr txBox="1"/>
          <p:nvPr/>
        </p:nvSpPr>
        <p:spPr>
          <a:xfrm>
            <a:off x="5720250" y="1174525"/>
            <a:ext cx="1550700" cy="17394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LayerTreeHost</a:t>
            </a:r>
            <a:endParaRPr b="1">
              <a:solidFill>
                <a:srgbClr val="0000FF"/>
              </a:solidFill>
              <a:latin typeface="Droid Sans"/>
              <a:ea typeface="Droid Sans"/>
              <a:cs typeface="Droid Sans"/>
              <a:sym typeface="Droid Sans"/>
            </a:endParaRPr>
          </a:p>
        </p:txBody>
      </p:sp>
      <p:sp>
        <p:nvSpPr>
          <p:cNvPr id="1425" name="Google Shape;1425;p7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layer promotion</a:t>
            </a:r>
            <a:endParaRPr b="1" sz="3600">
              <a:solidFill>
                <a:srgbClr val="434343"/>
              </a:solidFill>
              <a:latin typeface="Droid Sans"/>
              <a:ea typeface="Droid Sans"/>
              <a:cs typeface="Droid Sans"/>
              <a:sym typeface="Droid Sans"/>
            </a:endParaRPr>
          </a:p>
        </p:txBody>
      </p:sp>
      <p:sp>
        <p:nvSpPr>
          <p:cNvPr id="1427" name="Google Shape;1427;p76"/>
          <p:cNvSpPr txBox="1"/>
          <p:nvPr/>
        </p:nvSpPr>
        <p:spPr>
          <a:xfrm>
            <a:off x="3549850" y="3904600"/>
            <a:ext cx="4724400" cy="83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Layers are created by "promoting" elements with </a:t>
            </a:r>
            <a:r>
              <a:rPr b="1" i="1" lang="en" sz="1800">
                <a:latin typeface="Droid Serif"/>
                <a:ea typeface="Droid Serif"/>
                <a:cs typeface="Droid Serif"/>
                <a:sym typeface="Droid Serif"/>
              </a:rPr>
              <a:t>compositing triggers</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sp>
        <p:nvSpPr>
          <p:cNvPr id="1428" name="Google Shape;1428;p76"/>
          <p:cNvSpPr txBox="1"/>
          <p:nvPr/>
        </p:nvSpPr>
        <p:spPr>
          <a:xfrm>
            <a:off x="538650" y="1618600"/>
            <a:ext cx="1169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1429" name="Google Shape;1429;p76"/>
          <p:cNvSpPr txBox="1"/>
          <p:nvPr/>
        </p:nvSpPr>
        <p:spPr>
          <a:xfrm>
            <a:off x="767250" y="19996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1430" name="Google Shape;1430;p76"/>
          <p:cNvSpPr txBox="1"/>
          <p:nvPr/>
        </p:nvSpPr>
        <p:spPr>
          <a:xfrm>
            <a:off x="995850" y="2380600"/>
            <a:ext cx="2693700" cy="4572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1431" name="Google Shape;1431;p76"/>
          <p:cNvSpPr txBox="1"/>
          <p:nvPr/>
        </p:nvSpPr>
        <p:spPr>
          <a:xfrm>
            <a:off x="1235250" y="29101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sp>
        <p:nvSpPr>
          <p:cNvPr id="1432" name="Google Shape;1432;p76"/>
          <p:cNvSpPr txBox="1"/>
          <p:nvPr/>
        </p:nvSpPr>
        <p:spPr>
          <a:xfrm>
            <a:off x="1224450" y="32950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cxnSp>
        <p:nvCxnSpPr>
          <p:cNvPr id="1433" name="Google Shape;1433;p76"/>
          <p:cNvCxnSpPr>
            <a:endCxn id="1429" idx="1"/>
          </p:cNvCxnSpPr>
          <p:nvPr/>
        </p:nvCxnSpPr>
        <p:spPr>
          <a:xfrm flipH="1" rot="-5400000">
            <a:off x="575400" y="19601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1434" name="Google Shape;1434;p76"/>
          <p:cNvCxnSpPr>
            <a:endCxn id="1430" idx="1"/>
          </p:cNvCxnSpPr>
          <p:nvPr/>
        </p:nvCxnSpPr>
        <p:spPr>
          <a:xfrm flipH="1" rot="-5400000">
            <a:off x="780600" y="2393950"/>
            <a:ext cx="304800" cy="125700"/>
          </a:xfrm>
          <a:prstGeom prst="curvedConnector2">
            <a:avLst/>
          </a:prstGeom>
          <a:noFill/>
          <a:ln cap="flat" cmpd="sng" w="19050">
            <a:solidFill>
              <a:schemeClr val="dk2"/>
            </a:solidFill>
            <a:prstDash val="solid"/>
            <a:round/>
            <a:headEnd len="med" w="med" type="none"/>
            <a:tailEnd len="med" w="med" type="none"/>
          </a:ln>
        </p:spPr>
      </p:cxnSp>
      <p:cxnSp>
        <p:nvCxnSpPr>
          <p:cNvPr id="1435" name="Google Shape;1435;p76"/>
          <p:cNvCxnSpPr>
            <a:endCxn id="1431" idx="1"/>
          </p:cNvCxnSpPr>
          <p:nvPr/>
        </p:nvCxnSpPr>
        <p:spPr>
          <a:xfrm flipH="1" rot="-5400000">
            <a:off x="1054650" y="2881900"/>
            <a:ext cx="224700" cy="136500"/>
          </a:xfrm>
          <a:prstGeom prst="curvedConnector2">
            <a:avLst/>
          </a:prstGeom>
          <a:noFill/>
          <a:ln cap="flat" cmpd="sng" w="19050">
            <a:solidFill>
              <a:schemeClr val="dk2"/>
            </a:solidFill>
            <a:prstDash val="solid"/>
            <a:round/>
            <a:headEnd len="med" w="med" type="none"/>
            <a:tailEnd len="med" w="med" type="none"/>
          </a:ln>
        </p:spPr>
      </p:cxnSp>
      <p:sp>
        <p:nvSpPr>
          <p:cNvPr id="1436" name="Google Shape;1436;p76"/>
          <p:cNvSpPr txBox="1"/>
          <p:nvPr/>
        </p:nvSpPr>
        <p:spPr>
          <a:xfrm>
            <a:off x="2506350" y="2437000"/>
            <a:ext cx="1107000" cy="324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transform: ...</a:t>
            </a:r>
            <a:endParaRPr sz="1200">
              <a:latin typeface="Droid Sans"/>
              <a:ea typeface="Droid Sans"/>
              <a:cs typeface="Droid Sans"/>
              <a:sym typeface="Droid Sans"/>
            </a:endParaRPr>
          </a:p>
        </p:txBody>
      </p:sp>
      <p:cxnSp>
        <p:nvCxnSpPr>
          <p:cNvPr id="1437" name="Google Shape;1437;p76"/>
          <p:cNvCxnSpPr>
            <a:endCxn id="1432" idx="1"/>
          </p:cNvCxnSpPr>
          <p:nvPr/>
        </p:nvCxnSpPr>
        <p:spPr>
          <a:xfrm flipH="1" rot="-5400000">
            <a:off x="855600" y="3078550"/>
            <a:ext cx="606600" cy="131100"/>
          </a:xfrm>
          <a:prstGeom prst="curvedConnector2">
            <a:avLst/>
          </a:prstGeom>
          <a:noFill/>
          <a:ln cap="flat" cmpd="sng" w="19050">
            <a:solidFill>
              <a:schemeClr val="dk2"/>
            </a:solidFill>
            <a:prstDash val="solid"/>
            <a:round/>
            <a:headEnd len="med" w="med" type="none"/>
            <a:tailEnd len="med" w="med" type="none"/>
          </a:ln>
        </p:spPr>
      </p:cxnSp>
      <p:sp>
        <p:nvSpPr>
          <p:cNvPr id="1438" name="Google Shape;1438;p76"/>
          <p:cNvSpPr txBox="1"/>
          <p:nvPr/>
        </p:nvSpPr>
        <p:spPr>
          <a:xfrm>
            <a:off x="793950" y="3676000"/>
            <a:ext cx="1143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layout tree</a:t>
            </a:r>
            <a:endParaRPr i="1">
              <a:latin typeface="Droid Serif"/>
              <a:ea typeface="Droid Serif"/>
              <a:cs typeface="Droid Serif"/>
              <a:sym typeface="Droid Serif"/>
            </a:endParaRPr>
          </a:p>
        </p:txBody>
      </p:sp>
      <p:sp>
        <p:nvSpPr>
          <p:cNvPr id="1439" name="Google Shape;1439;p76"/>
          <p:cNvSpPr txBox="1"/>
          <p:nvPr/>
        </p:nvSpPr>
        <p:spPr>
          <a:xfrm>
            <a:off x="3815250" y="1618600"/>
            <a:ext cx="1093500" cy="3048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PaintLayer</a:t>
            </a:r>
            <a:endParaRPr>
              <a:solidFill>
                <a:srgbClr val="0000FF"/>
              </a:solidFill>
              <a:latin typeface="Droid Sans"/>
              <a:ea typeface="Droid Sans"/>
              <a:cs typeface="Droid Sans"/>
              <a:sym typeface="Droid Sans"/>
            </a:endParaRPr>
          </a:p>
        </p:txBody>
      </p:sp>
      <p:sp>
        <p:nvSpPr>
          <p:cNvPr id="1440" name="Google Shape;1440;p76"/>
          <p:cNvSpPr txBox="1"/>
          <p:nvPr/>
        </p:nvSpPr>
        <p:spPr>
          <a:xfrm>
            <a:off x="4196250" y="2380600"/>
            <a:ext cx="1093500" cy="4572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PaintLayer</a:t>
            </a:r>
            <a:endParaRPr>
              <a:solidFill>
                <a:srgbClr val="0000FF"/>
              </a:solidFill>
              <a:latin typeface="Droid Sans"/>
              <a:ea typeface="Droid Sans"/>
              <a:cs typeface="Droid Sans"/>
              <a:sym typeface="Droid Sans"/>
            </a:endParaRPr>
          </a:p>
        </p:txBody>
      </p:sp>
      <p:cxnSp>
        <p:nvCxnSpPr>
          <p:cNvPr id="1441" name="Google Shape;1441;p76"/>
          <p:cNvCxnSpPr>
            <a:endCxn id="1440" idx="1"/>
          </p:cNvCxnSpPr>
          <p:nvPr/>
        </p:nvCxnSpPr>
        <p:spPr>
          <a:xfrm flipH="1" rot="-5400000">
            <a:off x="3736950" y="2149900"/>
            <a:ext cx="681600" cy="237000"/>
          </a:xfrm>
          <a:prstGeom prst="curvedConnector2">
            <a:avLst/>
          </a:prstGeom>
          <a:noFill/>
          <a:ln cap="flat" cmpd="sng" w="19050">
            <a:solidFill>
              <a:schemeClr val="dk2"/>
            </a:solidFill>
            <a:prstDash val="solid"/>
            <a:round/>
            <a:headEnd len="med" w="med" type="none"/>
            <a:tailEnd len="med" w="med" type="none"/>
          </a:ln>
        </p:spPr>
      </p:cxnSp>
      <p:cxnSp>
        <p:nvCxnSpPr>
          <p:cNvPr id="1442" name="Google Shape;1442;p76"/>
          <p:cNvCxnSpPr>
            <a:stCxn id="1428" idx="3"/>
          </p:cNvCxnSpPr>
          <p:nvPr/>
        </p:nvCxnSpPr>
        <p:spPr>
          <a:xfrm>
            <a:off x="1708350" y="1771000"/>
            <a:ext cx="1984800" cy="11400"/>
          </a:xfrm>
          <a:prstGeom prst="straightConnector1">
            <a:avLst/>
          </a:prstGeom>
          <a:noFill/>
          <a:ln cap="flat" cmpd="sng" w="19050">
            <a:solidFill>
              <a:srgbClr val="C27BA0"/>
            </a:solidFill>
            <a:prstDash val="dash"/>
            <a:round/>
            <a:headEnd len="med" w="med" type="none"/>
            <a:tailEnd len="med" w="med" type="triangle"/>
          </a:ln>
        </p:spPr>
      </p:cxnSp>
      <p:cxnSp>
        <p:nvCxnSpPr>
          <p:cNvPr id="1443" name="Google Shape;1443;p76"/>
          <p:cNvCxnSpPr/>
          <p:nvPr/>
        </p:nvCxnSpPr>
        <p:spPr>
          <a:xfrm>
            <a:off x="3689550" y="2609200"/>
            <a:ext cx="406800" cy="11700"/>
          </a:xfrm>
          <a:prstGeom prst="straightConnector1">
            <a:avLst/>
          </a:prstGeom>
          <a:noFill/>
          <a:ln cap="flat" cmpd="sng" w="19050">
            <a:solidFill>
              <a:srgbClr val="C27BA0"/>
            </a:solidFill>
            <a:prstDash val="dash"/>
            <a:round/>
            <a:headEnd len="med" w="med" type="none"/>
            <a:tailEnd len="med" w="med" type="triangle"/>
          </a:ln>
        </p:spPr>
      </p:cxnSp>
      <p:cxnSp>
        <p:nvCxnSpPr>
          <p:cNvPr id="1444" name="Google Shape;1444;p76"/>
          <p:cNvCxnSpPr>
            <a:stCxn id="1439" idx="3"/>
            <a:endCxn id="1445" idx="1"/>
          </p:cNvCxnSpPr>
          <p:nvPr/>
        </p:nvCxnSpPr>
        <p:spPr>
          <a:xfrm>
            <a:off x="4908750" y="1771000"/>
            <a:ext cx="1013400" cy="34800"/>
          </a:xfrm>
          <a:prstGeom prst="straightConnector1">
            <a:avLst/>
          </a:prstGeom>
          <a:noFill/>
          <a:ln cap="flat" cmpd="sng" w="19050">
            <a:solidFill>
              <a:srgbClr val="E69138"/>
            </a:solidFill>
            <a:prstDash val="dash"/>
            <a:round/>
            <a:headEnd len="med" w="med" type="none"/>
            <a:tailEnd len="med" w="med" type="triangle"/>
          </a:ln>
        </p:spPr>
      </p:cxnSp>
      <p:cxnSp>
        <p:nvCxnSpPr>
          <p:cNvPr id="1446" name="Google Shape;1446;p76"/>
          <p:cNvCxnSpPr>
            <a:endCxn id="1447" idx="1"/>
          </p:cNvCxnSpPr>
          <p:nvPr/>
        </p:nvCxnSpPr>
        <p:spPr>
          <a:xfrm flipH="1" rot="10800000">
            <a:off x="5285850" y="2571100"/>
            <a:ext cx="636300" cy="42900"/>
          </a:xfrm>
          <a:prstGeom prst="straightConnector1">
            <a:avLst/>
          </a:prstGeom>
          <a:noFill/>
          <a:ln cap="flat" cmpd="sng" w="19050">
            <a:solidFill>
              <a:srgbClr val="E69138"/>
            </a:solidFill>
            <a:prstDash val="dash"/>
            <a:round/>
            <a:headEnd len="med" w="med" type="none"/>
            <a:tailEnd len="med" w="med" type="triangle"/>
          </a:ln>
        </p:spPr>
      </p:cxnSp>
      <p:sp>
        <p:nvSpPr>
          <p:cNvPr id="1448" name="Google Shape;1448;p76"/>
          <p:cNvSpPr txBox="1"/>
          <p:nvPr/>
        </p:nvSpPr>
        <p:spPr>
          <a:xfrm>
            <a:off x="4025450" y="2805550"/>
            <a:ext cx="1600200" cy="9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PaintLayer is a</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compositing</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"candidate".</a:t>
            </a:r>
            <a:endParaRPr i="1">
              <a:latin typeface="Droid Serif"/>
              <a:ea typeface="Droid Serif"/>
              <a:cs typeface="Droid Serif"/>
              <a:sym typeface="Droid Serif"/>
            </a:endParaRPr>
          </a:p>
        </p:txBody>
      </p:sp>
      <p:sp>
        <p:nvSpPr>
          <p:cNvPr id="1449" name="Google Shape;1449;p76"/>
          <p:cNvSpPr txBox="1"/>
          <p:nvPr/>
        </p:nvSpPr>
        <p:spPr>
          <a:xfrm>
            <a:off x="6204150" y="2990200"/>
            <a:ext cx="13152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layer </a:t>
            </a:r>
            <a:r>
              <a:rPr i="1" lang="en">
                <a:solidFill>
                  <a:srgbClr val="FF0000"/>
                </a:solidFill>
                <a:latin typeface="Droid Serif"/>
                <a:ea typeface="Droid Serif"/>
                <a:cs typeface="Droid Serif"/>
                <a:sym typeface="Droid Serif"/>
              </a:rPr>
              <a:t>tree</a:t>
            </a:r>
            <a:r>
              <a:rPr i="1" lang="en">
                <a:latin typeface="Droid Serif"/>
                <a:ea typeface="Droid Serif"/>
                <a:cs typeface="Droid Serif"/>
                <a:sym typeface="Droid Serif"/>
              </a:rPr>
              <a:t> </a:t>
            </a:r>
            <a:r>
              <a:rPr b="1" i="1" lang="en">
                <a:latin typeface="Droid Serif"/>
                <a:ea typeface="Droid Serif"/>
                <a:cs typeface="Droid Serif"/>
                <a:sym typeface="Droid Serif"/>
              </a:rPr>
              <a:t>list</a:t>
            </a:r>
            <a:endParaRPr b="1" i="1">
              <a:latin typeface="Droid Serif"/>
              <a:ea typeface="Droid Serif"/>
              <a:cs typeface="Droid Serif"/>
              <a:sym typeface="Droid Serif"/>
            </a:endParaRPr>
          </a:p>
        </p:txBody>
      </p:sp>
      <p:sp>
        <p:nvSpPr>
          <p:cNvPr id="1450" name="Google Shape;1450;p76"/>
          <p:cNvSpPr/>
          <p:nvPr/>
        </p:nvSpPr>
        <p:spPr>
          <a:xfrm>
            <a:off x="3038575" y="2694550"/>
            <a:ext cx="4323175" cy="2133725"/>
          </a:xfrm>
          <a:custGeom>
            <a:rect b="b" l="l" r="r" t="t"/>
            <a:pathLst>
              <a:path extrusionOk="0" h="85349" w="172927">
                <a:moveTo>
                  <a:pt x="172927" y="74944"/>
                </a:moveTo>
                <a:lnTo>
                  <a:pt x="169774" y="85349"/>
                </a:lnTo>
                <a:lnTo>
                  <a:pt x="25992" y="84088"/>
                </a:lnTo>
                <a:lnTo>
                  <a:pt x="0" y="0"/>
                </a:lnTo>
              </a:path>
            </a:pathLst>
          </a:custGeom>
          <a:noFill/>
          <a:ln cap="flat" cmpd="sng" w="19050">
            <a:solidFill>
              <a:schemeClr val="dk2"/>
            </a:solidFill>
            <a:prstDash val="solid"/>
            <a:round/>
            <a:headEnd len="med" w="med" type="none"/>
            <a:tailEnd len="med" w="med" type="triangle"/>
          </a:ln>
        </p:spPr>
      </p:sp>
      <p:sp>
        <p:nvSpPr>
          <p:cNvPr id="1445" name="Google Shape;1445;p76"/>
          <p:cNvSpPr txBox="1"/>
          <p:nvPr/>
        </p:nvSpPr>
        <p:spPr>
          <a:xfrm>
            <a:off x="5922150" y="1615300"/>
            <a:ext cx="11697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447" name="Google Shape;1447;p76"/>
          <p:cNvSpPr txBox="1"/>
          <p:nvPr/>
        </p:nvSpPr>
        <p:spPr>
          <a:xfrm>
            <a:off x="5922150" y="2380600"/>
            <a:ext cx="11697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451" name="Google Shape;1451;p76"/>
          <p:cNvSpPr txBox="1"/>
          <p:nvPr/>
        </p:nvSpPr>
        <p:spPr>
          <a:xfrm>
            <a:off x="6307000" y="991550"/>
            <a:ext cx="5577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452" name="Google Shape;1452;p76"/>
          <p:cNvSpPr/>
          <p:nvPr/>
        </p:nvSpPr>
        <p:spPr>
          <a:xfrm>
            <a:off x="6514350" y="2840500"/>
            <a:ext cx="756600" cy="756600"/>
          </a:xfrm>
          <a:prstGeom prst="mathMultiply">
            <a:avLst>
              <a:gd fmla="val 6251"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7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scrolling layers</a:t>
            </a:r>
            <a:endParaRPr b="1" sz="3600">
              <a:solidFill>
                <a:srgbClr val="434343"/>
              </a:solidFill>
              <a:latin typeface="Droid Sans"/>
              <a:ea typeface="Droid Sans"/>
              <a:cs typeface="Droid Sans"/>
              <a:sym typeface="Droid Sans"/>
            </a:endParaRPr>
          </a:p>
        </p:txBody>
      </p:sp>
      <p:sp>
        <p:nvSpPr>
          <p:cNvPr id="1459" name="Google Shape;1459;p77"/>
          <p:cNvSpPr txBox="1"/>
          <p:nvPr/>
        </p:nvSpPr>
        <p:spPr>
          <a:xfrm>
            <a:off x="507900" y="2467950"/>
            <a:ext cx="2057400" cy="13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Scroll containers</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create a set of special layers.</a:t>
            </a:r>
            <a:endParaRPr i="1" sz="1800">
              <a:latin typeface="Droid Serif"/>
              <a:ea typeface="Droid Serif"/>
              <a:cs typeface="Droid Serif"/>
              <a:sym typeface="Droid Serif"/>
            </a:endParaRPr>
          </a:p>
        </p:txBody>
      </p:sp>
      <p:sp>
        <p:nvSpPr>
          <p:cNvPr id="1460" name="Google Shape;1460;p77"/>
          <p:cNvSpPr txBox="1"/>
          <p:nvPr/>
        </p:nvSpPr>
        <p:spPr>
          <a:xfrm>
            <a:off x="457200" y="1295400"/>
            <a:ext cx="1600200" cy="8382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1461" name="Google Shape;1461;p77"/>
          <p:cNvSpPr txBox="1"/>
          <p:nvPr/>
        </p:nvSpPr>
        <p:spPr>
          <a:xfrm>
            <a:off x="609600" y="1676400"/>
            <a:ext cx="1295400" cy="324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overflow: </a:t>
            </a:r>
            <a:r>
              <a:rPr b="1" lang="en" sz="1200">
                <a:latin typeface="Droid Sans"/>
                <a:ea typeface="Droid Sans"/>
                <a:cs typeface="Droid Sans"/>
                <a:sym typeface="Droid Sans"/>
              </a:rPr>
              <a:t>scroll</a:t>
            </a:r>
            <a:endParaRPr b="1" sz="1200">
              <a:latin typeface="Droid Sans"/>
              <a:ea typeface="Droid Sans"/>
              <a:cs typeface="Droid Sans"/>
              <a:sym typeface="Droid Sans"/>
            </a:endParaRPr>
          </a:p>
        </p:txBody>
      </p:sp>
      <p:sp>
        <p:nvSpPr>
          <p:cNvPr id="1462" name="Google Shape;1462;p77"/>
          <p:cNvSpPr txBox="1"/>
          <p:nvPr/>
        </p:nvSpPr>
        <p:spPr>
          <a:xfrm>
            <a:off x="2438400" y="1295400"/>
            <a:ext cx="2362200" cy="838200"/>
          </a:xfrm>
          <a:prstGeom prst="rect">
            <a:avLst/>
          </a:prstGeom>
          <a:solidFill>
            <a:srgbClr val="EAD1D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PaintLayer</a:t>
            </a:r>
            <a:endParaRPr>
              <a:solidFill>
                <a:srgbClr val="0000FF"/>
              </a:solidFill>
              <a:latin typeface="Droid Sans"/>
              <a:ea typeface="Droid Sans"/>
              <a:cs typeface="Droid Sans"/>
              <a:sym typeface="Droid Sans"/>
            </a:endParaRPr>
          </a:p>
        </p:txBody>
      </p:sp>
      <p:cxnSp>
        <p:nvCxnSpPr>
          <p:cNvPr id="1463" name="Google Shape;1463;p77"/>
          <p:cNvCxnSpPr/>
          <p:nvPr/>
        </p:nvCxnSpPr>
        <p:spPr>
          <a:xfrm>
            <a:off x="2057400" y="1512300"/>
            <a:ext cx="406800" cy="11700"/>
          </a:xfrm>
          <a:prstGeom prst="straightConnector1">
            <a:avLst/>
          </a:prstGeom>
          <a:noFill/>
          <a:ln cap="flat" cmpd="sng" w="19050">
            <a:solidFill>
              <a:srgbClr val="C27BA0"/>
            </a:solidFill>
            <a:prstDash val="dash"/>
            <a:round/>
            <a:headEnd len="med" w="med" type="none"/>
            <a:tailEnd len="med" w="med" type="triangle"/>
          </a:ln>
        </p:spPr>
      </p:cxnSp>
      <p:sp>
        <p:nvSpPr>
          <p:cNvPr id="1464" name="Google Shape;1464;p77"/>
          <p:cNvSpPr txBox="1"/>
          <p:nvPr/>
        </p:nvSpPr>
        <p:spPr>
          <a:xfrm>
            <a:off x="5715000" y="1295400"/>
            <a:ext cx="20574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main layer</a:t>
            </a:r>
            <a:endParaRPr>
              <a:solidFill>
                <a:srgbClr val="0000FF"/>
              </a:solidFill>
              <a:latin typeface="Droid Sans"/>
              <a:ea typeface="Droid Sans"/>
              <a:cs typeface="Droid Sans"/>
              <a:sym typeface="Droid Sans"/>
            </a:endParaRPr>
          </a:p>
        </p:txBody>
      </p:sp>
      <p:sp>
        <p:nvSpPr>
          <p:cNvPr id="1465" name="Google Shape;1465;p77"/>
          <p:cNvSpPr txBox="1"/>
          <p:nvPr/>
        </p:nvSpPr>
        <p:spPr>
          <a:xfrm>
            <a:off x="2590800" y="1676400"/>
            <a:ext cx="2057400" cy="324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CompositedLayerMapping</a:t>
            </a:r>
            <a:endParaRPr sz="1200">
              <a:latin typeface="Droid Sans"/>
              <a:ea typeface="Droid Sans"/>
              <a:cs typeface="Droid Sans"/>
              <a:sym typeface="Droid Sans"/>
            </a:endParaRPr>
          </a:p>
        </p:txBody>
      </p:sp>
      <p:sp>
        <p:nvSpPr>
          <p:cNvPr id="1466" name="Google Shape;1466;p77"/>
          <p:cNvSpPr txBox="1"/>
          <p:nvPr/>
        </p:nvSpPr>
        <p:spPr>
          <a:xfrm>
            <a:off x="5715000" y="1711200"/>
            <a:ext cx="20574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scrolling contents layer</a:t>
            </a:r>
            <a:endParaRPr>
              <a:solidFill>
                <a:srgbClr val="0000FF"/>
              </a:solidFill>
              <a:latin typeface="Droid Sans"/>
              <a:ea typeface="Droid Sans"/>
              <a:cs typeface="Droid Sans"/>
              <a:sym typeface="Droid Sans"/>
            </a:endParaRPr>
          </a:p>
        </p:txBody>
      </p:sp>
      <p:sp>
        <p:nvSpPr>
          <p:cNvPr id="1467" name="Google Shape;1467;p77"/>
          <p:cNvSpPr txBox="1"/>
          <p:nvPr/>
        </p:nvSpPr>
        <p:spPr>
          <a:xfrm>
            <a:off x="5715000" y="2127000"/>
            <a:ext cx="20574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horz. scrollbar layer</a:t>
            </a:r>
            <a:endParaRPr>
              <a:solidFill>
                <a:srgbClr val="0000FF"/>
              </a:solidFill>
              <a:latin typeface="Droid Sans"/>
              <a:ea typeface="Droid Sans"/>
              <a:cs typeface="Droid Sans"/>
              <a:sym typeface="Droid Sans"/>
            </a:endParaRPr>
          </a:p>
        </p:txBody>
      </p:sp>
      <p:sp>
        <p:nvSpPr>
          <p:cNvPr id="1468" name="Google Shape;1468;p77"/>
          <p:cNvSpPr txBox="1"/>
          <p:nvPr/>
        </p:nvSpPr>
        <p:spPr>
          <a:xfrm>
            <a:off x="5715000" y="2570100"/>
            <a:ext cx="20574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vert. scrollbar layer</a:t>
            </a:r>
            <a:endParaRPr>
              <a:solidFill>
                <a:srgbClr val="0000FF"/>
              </a:solidFill>
              <a:latin typeface="Droid Sans"/>
              <a:ea typeface="Droid Sans"/>
              <a:cs typeface="Droid Sans"/>
              <a:sym typeface="Droid Sans"/>
            </a:endParaRPr>
          </a:p>
        </p:txBody>
      </p:sp>
      <p:sp>
        <p:nvSpPr>
          <p:cNvPr id="1469" name="Google Shape;1469;p77"/>
          <p:cNvSpPr txBox="1"/>
          <p:nvPr/>
        </p:nvSpPr>
        <p:spPr>
          <a:xfrm>
            <a:off x="5715000" y="3013200"/>
            <a:ext cx="20574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scroll corner layer</a:t>
            </a:r>
            <a:endParaRPr>
              <a:solidFill>
                <a:srgbClr val="0000FF"/>
              </a:solidFill>
              <a:latin typeface="Droid Sans"/>
              <a:ea typeface="Droid Sans"/>
              <a:cs typeface="Droid Sans"/>
              <a:sym typeface="Droid Sans"/>
            </a:endParaRPr>
          </a:p>
        </p:txBody>
      </p:sp>
      <p:cxnSp>
        <p:nvCxnSpPr>
          <p:cNvPr id="1470" name="Google Shape;1470;p77"/>
          <p:cNvCxnSpPr>
            <a:stCxn id="1465" idx="3"/>
            <a:endCxn id="1464" idx="1"/>
          </p:cNvCxnSpPr>
          <p:nvPr/>
        </p:nvCxnSpPr>
        <p:spPr>
          <a:xfrm flipH="1" rot="10800000">
            <a:off x="4648200" y="1447800"/>
            <a:ext cx="1066800" cy="390900"/>
          </a:xfrm>
          <a:prstGeom prst="curvedConnector3">
            <a:avLst>
              <a:gd fmla="val 50000" name="adj1"/>
            </a:avLst>
          </a:prstGeom>
          <a:noFill/>
          <a:ln cap="flat" cmpd="sng" w="9525">
            <a:solidFill>
              <a:srgbClr val="C27BA0"/>
            </a:solidFill>
            <a:prstDash val="solid"/>
            <a:round/>
            <a:headEnd len="med" w="med" type="none"/>
            <a:tailEnd len="med" w="med" type="none"/>
          </a:ln>
        </p:spPr>
      </p:cxnSp>
      <p:cxnSp>
        <p:nvCxnSpPr>
          <p:cNvPr id="1471" name="Google Shape;1471;p77"/>
          <p:cNvCxnSpPr>
            <a:stCxn id="1465" idx="3"/>
            <a:endCxn id="1466" idx="1"/>
          </p:cNvCxnSpPr>
          <p:nvPr/>
        </p:nvCxnSpPr>
        <p:spPr>
          <a:xfrm>
            <a:off x="4648200" y="1838700"/>
            <a:ext cx="1066800" cy="24900"/>
          </a:xfrm>
          <a:prstGeom prst="curvedConnector3">
            <a:avLst>
              <a:gd fmla="val 50000" name="adj1"/>
            </a:avLst>
          </a:prstGeom>
          <a:noFill/>
          <a:ln cap="flat" cmpd="sng" w="9525">
            <a:solidFill>
              <a:srgbClr val="C27BA0"/>
            </a:solidFill>
            <a:prstDash val="solid"/>
            <a:round/>
            <a:headEnd len="med" w="med" type="none"/>
            <a:tailEnd len="med" w="med" type="none"/>
          </a:ln>
        </p:spPr>
      </p:cxnSp>
      <p:cxnSp>
        <p:nvCxnSpPr>
          <p:cNvPr id="1472" name="Google Shape;1472;p77"/>
          <p:cNvCxnSpPr>
            <a:stCxn id="1465" idx="3"/>
            <a:endCxn id="1467" idx="1"/>
          </p:cNvCxnSpPr>
          <p:nvPr/>
        </p:nvCxnSpPr>
        <p:spPr>
          <a:xfrm>
            <a:off x="4648200" y="1838700"/>
            <a:ext cx="1066800" cy="440700"/>
          </a:xfrm>
          <a:prstGeom prst="curvedConnector3">
            <a:avLst>
              <a:gd fmla="val 50000" name="adj1"/>
            </a:avLst>
          </a:prstGeom>
          <a:noFill/>
          <a:ln cap="flat" cmpd="sng" w="9525">
            <a:solidFill>
              <a:srgbClr val="C27BA0"/>
            </a:solidFill>
            <a:prstDash val="solid"/>
            <a:round/>
            <a:headEnd len="med" w="med" type="none"/>
            <a:tailEnd len="med" w="med" type="none"/>
          </a:ln>
        </p:spPr>
      </p:cxnSp>
      <p:cxnSp>
        <p:nvCxnSpPr>
          <p:cNvPr id="1473" name="Google Shape;1473;p77"/>
          <p:cNvCxnSpPr>
            <a:stCxn id="1465" idx="3"/>
            <a:endCxn id="1468" idx="1"/>
          </p:cNvCxnSpPr>
          <p:nvPr/>
        </p:nvCxnSpPr>
        <p:spPr>
          <a:xfrm>
            <a:off x="4648200" y="1838700"/>
            <a:ext cx="1066800" cy="883800"/>
          </a:xfrm>
          <a:prstGeom prst="curvedConnector3">
            <a:avLst>
              <a:gd fmla="val 50000" name="adj1"/>
            </a:avLst>
          </a:prstGeom>
          <a:noFill/>
          <a:ln cap="flat" cmpd="sng" w="9525">
            <a:solidFill>
              <a:srgbClr val="C27BA0"/>
            </a:solidFill>
            <a:prstDash val="solid"/>
            <a:round/>
            <a:headEnd len="med" w="med" type="none"/>
            <a:tailEnd len="med" w="med" type="none"/>
          </a:ln>
        </p:spPr>
      </p:cxnSp>
      <p:cxnSp>
        <p:nvCxnSpPr>
          <p:cNvPr id="1474" name="Google Shape;1474;p77"/>
          <p:cNvCxnSpPr>
            <a:stCxn id="1465" idx="3"/>
            <a:endCxn id="1469" idx="1"/>
          </p:cNvCxnSpPr>
          <p:nvPr/>
        </p:nvCxnSpPr>
        <p:spPr>
          <a:xfrm>
            <a:off x="4648200" y="1838700"/>
            <a:ext cx="1066800" cy="1326900"/>
          </a:xfrm>
          <a:prstGeom prst="curvedConnector3">
            <a:avLst>
              <a:gd fmla="val 50000" name="adj1"/>
            </a:avLst>
          </a:prstGeom>
          <a:noFill/>
          <a:ln cap="flat" cmpd="sng" w="9525">
            <a:solidFill>
              <a:srgbClr val="C27BA0"/>
            </a:solidFill>
            <a:prstDash val="solid"/>
            <a:round/>
            <a:headEnd len="med" w="med" type="none"/>
            <a:tailEnd len="med" w="med" type="none"/>
          </a:ln>
        </p:spPr>
      </p:cxnSp>
      <p:pic>
        <p:nvPicPr>
          <p:cNvPr descr="scroller.png" id="1475" name="Google Shape;1475;p77"/>
          <p:cNvPicPr preferRelativeResize="0"/>
          <p:nvPr/>
        </p:nvPicPr>
        <p:blipFill>
          <a:blip r:embed="rId3">
            <a:alphaModFix/>
          </a:blip>
          <a:stretch>
            <a:fillRect/>
          </a:stretch>
        </p:blipFill>
        <p:spPr>
          <a:xfrm>
            <a:off x="2703776" y="2467950"/>
            <a:ext cx="1454312" cy="1447800"/>
          </a:xfrm>
          <a:prstGeom prst="rect">
            <a:avLst/>
          </a:prstGeom>
          <a:noFill/>
          <a:ln>
            <a:noFill/>
          </a:ln>
        </p:spPr>
      </p:pic>
      <p:sp>
        <p:nvSpPr>
          <p:cNvPr id="1476" name="Google Shape;1476;p77"/>
          <p:cNvSpPr/>
          <p:nvPr/>
        </p:nvSpPr>
        <p:spPr>
          <a:xfrm>
            <a:off x="2744325" y="2503125"/>
            <a:ext cx="1392300" cy="13887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7"/>
          <p:cNvSpPr/>
          <p:nvPr/>
        </p:nvSpPr>
        <p:spPr>
          <a:xfrm>
            <a:off x="2791950" y="2550750"/>
            <a:ext cx="1178100" cy="11841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7"/>
          <p:cNvSpPr/>
          <p:nvPr/>
        </p:nvSpPr>
        <p:spPr>
          <a:xfrm>
            <a:off x="3970050" y="2550750"/>
            <a:ext cx="119100" cy="11841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7"/>
          <p:cNvSpPr/>
          <p:nvPr/>
        </p:nvSpPr>
        <p:spPr>
          <a:xfrm>
            <a:off x="2791950" y="3734850"/>
            <a:ext cx="1178100" cy="1143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7"/>
          <p:cNvSpPr/>
          <p:nvPr/>
        </p:nvSpPr>
        <p:spPr>
          <a:xfrm>
            <a:off x="3970050" y="3734850"/>
            <a:ext cx="119100" cy="1143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7"/>
          <p:cNvSpPr/>
          <p:nvPr/>
        </p:nvSpPr>
        <p:spPr>
          <a:xfrm>
            <a:off x="2791950" y="2550750"/>
            <a:ext cx="1924200" cy="1985400"/>
          </a:xfrm>
          <a:prstGeom prst="rect">
            <a:avLst/>
          </a:prstGeom>
          <a:noFill/>
          <a:ln cap="flat" cmpd="sng" w="9525">
            <a:solidFill>
              <a:srgbClr val="E6913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7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scrolling layers</a:t>
            </a:r>
            <a:endParaRPr b="1" sz="3600">
              <a:solidFill>
                <a:srgbClr val="434343"/>
              </a:solidFill>
              <a:latin typeface="Droid Sans"/>
              <a:ea typeface="Droid Sans"/>
              <a:cs typeface="Droid Sans"/>
              <a:sym typeface="Droid Sans"/>
            </a:endParaRPr>
          </a:p>
        </p:txBody>
      </p:sp>
      <p:sp>
        <p:nvSpPr>
          <p:cNvPr id="1488" name="Google Shape;1488;p78"/>
          <p:cNvSpPr txBox="1"/>
          <p:nvPr/>
        </p:nvSpPr>
        <p:spPr>
          <a:xfrm>
            <a:off x="457200" y="3847425"/>
            <a:ext cx="4110600" cy="9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Compositing a transparent scroller disables </a:t>
            </a:r>
            <a:r>
              <a:rPr b="1" i="1" lang="en" sz="1800">
                <a:latin typeface="Droid Serif"/>
                <a:ea typeface="Droid Serif"/>
                <a:cs typeface="Droid Serif"/>
                <a:sym typeface="Droid Serif"/>
              </a:rPr>
              <a:t>subpixel antialiasing</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sp>
        <p:nvSpPr>
          <p:cNvPr id="1489" name="Google Shape;1489;p78"/>
          <p:cNvSpPr txBox="1"/>
          <p:nvPr/>
        </p:nvSpPr>
        <p:spPr>
          <a:xfrm>
            <a:off x="457200" y="1492475"/>
            <a:ext cx="1600200" cy="8382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1490" name="Google Shape;1490;p78"/>
          <p:cNvSpPr txBox="1"/>
          <p:nvPr/>
        </p:nvSpPr>
        <p:spPr>
          <a:xfrm>
            <a:off x="609600" y="1873475"/>
            <a:ext cx="1295400" cy="324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overflow: </a:t>
            </a:r>
            <a:r>
              <a:rPr b="1" lang="en" sz="1200">
                <a:latin typeface="Droid Sans"/>
                <a:ea typeface="Droid Sans"/>
                <a:cs typeface="Droid Sans"/>
                <a:sym typeface="Droid Sans"/>
              </a:rPr>
              <a:t>scroll</a:t>
            </a:r>
            <a:endParaRPr b="1" sz="1200">
              <a:latin typeface="Droid Sans"/>
              <a:ea typeface="Droid Sans"/>
              <a:cs typeface="Droid Sans"/>
              <a:sym typeface="Droid Sans"/>
            </a:endParaRPr>
          </a:p>
        </p:txBody>
      </p:sp>
      <p:sp>
        <p:nvSpPr>
          <p:cNvPr id="1491" name="Google Shape;1491;p78"/>
          <p:cNvSpPr txBox="1"/>
          <p:nvPr/>
        </p:nvSpPr>
        <p:spPr>
          <a:xfrm>
            <a:off x="6400800" y="1600200"/>
            <a:ext cx="2057400" cy="3246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CompositedLayerMapping</a:t>
            </a:r>
            <a:endParaRPr sz="1200">
              <a:latin typeface="Droid Sans"/>
              <a:ea typeface="Droid Sans"/>
              <a:cs typeface="Droid Sans"/>
              <a:sym typeface="Droid Sans"/>
            </a:endParaRPr>
          </a:p>
        </p:txBody>
      </p:sp>
      <p:sp>
        <p:nvSpPr>
          <p:cNvPr id="1492" name="Google Shape;1492;p78"/>
          <p:cNvSpPr txBox="1"/>
          <p:nvPr/>
        </p:nvSpPr>
        <p:spPr>
          <a:xfrm>
            <a:off x="2703750" y="1533113"/>
            <a:ext cx="3182100" cy="16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Droid Serif"/>
                <a:ea typeface="Droid Serif"/>
                <a:cs typeface="Droid Serif"/>
                <a:sym typeface="Droid Serif"/>
              </a:rPr>
              <a:t>Android? ChromeOS?</a:t>
            </a:r>
            <a:endParaRPr i="1">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high DPI display (</a:t>
            </a:r>
            <a:r>
              <a:rPr lang="en">
                <a:latin typeface="Droid Serif"/>
                <a:ea typeface="Droid Serif"/>
                <a:cs typeface="Droid Serif"/>
                <a:sym typeface="Droid Serif"/>
              </a:rPr>
              <a:t>DSF &gt;= 1.5</a:t>
            </a:r>
            <a:r>
              <a:rPr i="1" lang="en">
                <a:latin typeface="Droid Serif"/>
                <a:ea typeface="Droid Serif"/>
                <a:cs typeface="Droid Serif"/>
                <a:sym typeface="Droid Serif"/>
              </a:rPr>
              <a:t>)?</a:t>
            </a:r>
            <a:endParaRPr i="1">
              <a:latin typeface="Droid Serif"/>
              <a:ea typeface="Droid Serif"/>
              <a:cs typeface="Droid Serif"/>
              <a:sym typeface="Droid Serif"/>
            </a:endParaRPr>
          </a:p>
          <a:p>
            <a:pPr indent="0" lvl="0" marL="0" rtl="0" algn="l">
              <a:spcBef>
                <a:spcPts val="0"/>
              </a:spcBef>
              <a:spcAft>
                <a:spcPts val="0"/>
              </a:spcAft>
              <a:buNone/>
            </a:pPr>
            <a:r>
              <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solid background?</a:t>
            </a:r>
            <a:endParaRPr i="1">
              <a:latin typeface="Droid Serif"/>
              <a:ea typeface="Droid Serif"/>
              <a:cs typeface="Droid Serif"/>
              <a:sym typeface="Droid Serif"/>
            </a:endParaRPr>
          </a:p>
          <a:p>
            <a:pPr indent="0" lvl="0" marL="0" rtl="0" algn="l">
              <a:spcBef>
                <a:spcPts val="0"/>
              </a:spcBef>
              <a:spcAft>
                <a:spcPts val="0"/>
              </a:spcAft>
              <a:buNone/>
            </a:pPr>
            <a:r>
              <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user disabled LCD font smoothing?</a:t>
            </a:r>
            <a:endParaRPr i="1">
              <a:latin typeface="Droid Serif"/>
              <a:ea typeface="Droid Serif"/>
              <a:cs typeface="Droid Serif"/>
              <a:sym typeface="Droid Serif"/>
            </a:endParaRPr>
          </a:p>
        </p:txBody>
      </p:sp>
      <p:sp>
        <p:nvSpPr>
          <p:cNvPr id="1493" name="Google Shape;1493;p78"/>
          <p:cNvSpPr/>
          <p:nvPr/>
        </p:nvSpPr>
        <p:spPr>
          <a:xfrm>
            <a:off x="2056650" y="1359950"/>
            <a:ext cx="1064175" cy="465075"/>
          </a:xfrm>
          <a:custGeom>
            <a:rect b="b" l="l" r="r" t="t"/>
            <a:pathLst>
              <a:path extrusionOk="0" h="18603" w="42567">
                <a:moveTo>
                  <a:pt x="0" y="18603"/>
                </a:moveTo>
                <a:lnTo>
                  <a:pt x="14505" y="18603"/>
                </a:lnTo>
                <a:lnTo>
                  <a:pt x="14505" y="0"/>
                </a:lnTo>
                <a:lnTo>
                  <a:pt x="42567" y="0"/>
                </a:lnTo>
                <a:lnTo>
                  <a:pt x="42567" y="9144"/>
                </a:lnTo>
              </a:path>
            </a:pathLst>
          </a:custGeom>
          <a:noFill/>
          <a:ln cap="flat" cmpd="sng" w="19050">
            <a:solidFill>
              <a:schemeClr val="dk2"/>
            </a:solidFill>
            <a:prstDash val="solid"/>
            <a:round/>
            <a:headEnd len="med" w="med" type="none"/>
            <a:tailEnd len="med" w="med" type="stealth"/>
          </a:ln>
        </p:spPr>
      </p:sp>
      <p:cxnSp>
        <p:nvCxnSpPr>
          <p:cNvPr id="1494" name="Google Shape;1494;p78"/>
          <p:cNvCxnSpPr/>
          <p:nvPr/>
        </p:nvCxnSpPr>
        <p:spPr>
          <a:xfrm>
            <a:off x="3105075" y="1872325"/>
            <a:ext cx="0" cy="181200"/>
          </a:xfrm>
          <a:prstGeom prst="straightConnector1">
            <a:avLst/>
          </a:prstGeom>
          <a:noFill/>
          <a:ln cap="flat" cmpd="sng" w="19050">
            <a:solidFill>
              <a:schemeClr val="dk2"/>
            </a:solidFill>
            <a:prstDash val="solid"/>
            <a:round/>
            <a:headEnd len="med" w="med" type="none"/>
            <a:tailEnd len="med" w="med" type="triangle"/>
          </a:ln>
        </p:spPr>
      </p:cxnSp>
      <p:cxnSp>
        <p:nvCxnSpPr>
          <p:cNvPr id="1495" name="Google Shape;1495;p78"/>
          <p:cNvCxnSpPr/>
          <p:nvPr/>
        </p:nvCxnSpPr>
        <p:spPr>
          <a:xfrm>
            <a:off x="3105075" y="2287013"/>
            <a:ext cx="0" cy="181200"/>
          </a:xfrm>
          <a:prstGeom prst="straightConnector1">
            <a:avLst/>
          </a:prstGeom>
          <a:noFill/>
          <a:ln cap="flat" cmpd="sng" w="19050">
            <a:solidFill>
              <a:schemeClr val="dk2"/>
            </a:solidFill>
            <a:prstDash val="solid"/>
            <a:round/>
            <a:headEnd len="med" w="med" type="none"/>
            <a:tailEnd len="med" w="med" type="triangle"/>
          </a:ln>
        </p:spPr>
      </p:cxnSp>
      <p:cxnSp>
        <p:nvCxnSpPr>
          <p:cNvPr id="1496" name="Google Shape;1496;p78"/>
          <p:cNvCxnSpPr/>
          <p:nvPr/>
        </p:nvCxnSpPr>
        <p:spPr>
          <a:xfrm>
            <a:off x="3105075" y="2689038"/>
            <a:ext cx="0" cy="181200"/>
          </a:xfrm>
          <a:prstGeom prst="straightConnector1">
            <a:avLst/>
          </a:prstGeom>
          <a:noFill/>
          <a:ln cap="flat" cmpd="sng" w="19050">
            <a:solidFill>
              <a:schemeClr val="dk2"/>
            </a:solidFill>
            <a:prstDash val="solid"/>
            <a:round/>
            <a:headEnd len="med" w="med" type="none"/>
            <a:tailEnd len="med" w="med" type="triangle"/>
          </a:ln>
        </p:spPr>
      </p:cxnSp>
      <p:sp>
        <p:nvSpPr>
          <p:cNvPr id="1497" name="Google Shape;1497;p78"/>
          <p:cNvSpPr/>
          <p:nvPr/>
        </p:nvSpPr>
        <p:spPr>
          <a:xfrm>
            <a:off x="3097175" y="3157200"/>
            <a:ext cx="3373825" cy="299550"/>
          </a:xfrm>
          <a:custGeom>
            <a:rect b="b" l="l" r="r" t="t"/>
            <a:pathLst>
              <a:path extrusionOk="0" h="11982" w="134953">
                <a:moveTo>
                  <a:pt x="0" y="0"/>
                </a:moveTo>
                <a:lnTo>
                  <a:pt x="0" y="11982"/>
                </a:lnTo>
                <a:lnTo>
                  <a:pt x="134953" y="11982"/>
                </a:lnTo>
              </a:path>
            </a:pathLst>
          </a:custGeom>
          <a:noFill/>
          <a:ln cap="flat" cmpd="sng" w="19050">
            <a:solidFill>
              <a:schemeClr val="dk2"/>
            </a:solidFill>
            <a:prstDash val="solid"/>
            <a:round/>
            <a:headEnd len="med" w="med" type="none"/>
            <a:tailEnd len="med" w="med" type="stealth"/>
          </a:ln>
        </p:spPr>
      </p:sp>
      <p:sp>
        <p:nvSpPr>
          <p:cNvPr id="1498" name="Google Shape;1498;p78"/>
          <p:cNvSpPr txBox="1"/>
          <p:nvPr/>
        </p:nvSpPr>
        <p:spPr>
          <a:xfrm>
            <a:off x="6504900" y="3222125"/>
            <a:ext cx="1877100" cy="6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990000"/>
                </a:solidFill>
                <a:latin typeface="Droid Serif"/>
                <a:ea typeface="Droid Serif"/>
                <a:cs typeface="Droid Serif"/>
                <a:sym typeface="Droid Serif"/>
              </a:rPr>
              <a:t>non-composited scroller</a:t>
            </a:r>
            <a:endParaRPr b="1" i="1">
              <a:solidFill>
                <a:srgbClr val="990000"/>
              </a:solidFill>
              <a:latin typeface="Droid Serif"/>
              <a:ea typeface="Droid Serif"/>
              <a:cs typeface="Droid Serif"/>
              <a:sym typeface="Droid Serif"/>
            </a:endParaRPr>
          </a:p>
        </p:txBody>
      </p:sp>
      <p:cxnSp>
        <p:nvCxnSpPr>
          <p:cNvPr id="1499" name="Google Shape;1499;p78"/>
          <p:cNvCxnSpPr/>
          <p:nvPr/>
        </p:nvCxnSpPr>
        <p:spPr>
          <a:xfrm>
            <a:off x="4724400" y="1752600"/>
            <a:ext cx="1676400" cy="0"/>
          </a:xfrm>
          <a:prstGeom prst="straightConnector1">
            <a:avLst/>
          </a:prstGeom>
          <a:noFill/>
          <a:ln cap="flat" cmpd="sng" w="19050">
            <a:solidFill>
              <a:schemeClr val="dk2"/>
            </a:solidFill>
            <a:prstDash val="solid"/>
            <a:round/>
            <a:headEnd len="med" w="med" type="none"/>
            <a:tailEnd len="med" w="med" type="stealth"/>
          </a:ln>
        </p:spPr>
      </p:cxnSp>
      <p:sp>
        <p:nvSpPr>
          <p:cNvPr id="1500" name="Google Shape;1500;p78"/>
          <p:cNvSpPr/>
          <p:nvPr/>
        </p:nvSpPr>
        <p:spPr>
          <a:xfrm>
            <a:off x="5334000" y="1752600"/>
            <a:ext cx="762000" cy="457200"/>
          </a:xfrm>
          <a:custGeom>
            <a:rect b="b" l="l" r="r" t="t"/>
            <a:pathLst>
              <a:path extrusionOk="0" h="18288" w="30480">
                <a:moveTo>
                  <a:pt x="0" y="18288"/>
                </a:moveTo>
                <a:lnTo>
                  <a:pt x="30480" y="18288"/>
                </a:lnTo>
                <a:lnTo>
                  <a:pt x="30480" y="0"/>
                </a:lnTo>
              </a:path>
            </a:pathLst>
          </a:custGeom>
          <a:noFill/>
          <a:ln cap="flat" cmpd="sng" w="19050">
            <a:solidFill>
              <a:schemeClr val="dk2"/>
            </a:solidFill>
            <a:prstDash val="solid"/>
            <a:round/>
            <a:headEnd len="med" w="med" type="none"/>
            <a:tailEnd len="med" w="med" type="none"/>
          </a:ln>
        </p:spPr>
      </p:sp>
      <p:sp>
        <p:nvSpPr>
          <p:cNvPr id="1501" name="Google Shape;1501;p78"/>
          <p:cNvSpPr/>
          <p:nvPr/>
        </p:nvSpPr>
        <p:spPr>
          <a:xfrm>
            <a:off x="4419600" y="2209800"/>
            <a:ext cx="1676400" cy="381000"/>
          </a:xfrm>
          <a:custGeom>
            <a:rect b="b" l="l" r="r" t="t"/>
            <a:pathLst>
              <a:path extrusionOk="0" h="15240" w="67056">
                <a:moveTo>
                  <a:pt x="0" y="15240"/>
                </a:moveTo>
                <a:lnTo>
                  <a:pt x="67056" y="15240"/>
                </a:lnTo>
                <a:lnTo>
                  <a:pt x="67056" y="0"/>
                </a:lnTo>
              </a:path>
            </a:pathLst>
          </a:custGeom>
          <a:noFill/>
          <a:ln cap="flat" cmpd="sng" w="19050">
            <a:solidFill>
              <a:schemeClr val="dk2"/>
            </a:solidFill>
            <a:prstDash val="solid"/>
            <a:round/>
            <a:headEnd len="med" w="med" type="none"/>
            <a:tailEnd len="med" w="med" type="none"/>
          </a:ln>
        </p:spPr>
      </p:sp>
      <p:sp>
        <p:nvSpPr>
          <p:cNvPr id="1502" name="Google Shape;1502;p78"/>
          <p:cNvSpPr/>
          <p:nvPr/>
        </p:nvSpPr>
        <p:spPr>
          <a:xfrm>
            <a:off x="5715000" y="2590800"/>
            <a:ext cx="381000" cy="457200"/>
          </a:xfrm>
          <a:custGeom>
            <a:rect b="b" l="l" r="r" t="t"/>
            <a:pathLst>
              <a:path extrusionOk="0" h="18288" w="15240">
                <a:moveTo>
                  <a:pt x="0" y="18288"/>
                </a:moveTo>
                <a:lnTo>
                  <a:pt x="15240" y="18288"/>
                </a:lnTo>
                <a:lnTo>
                  <a:pt x="15240" y="0"/>
                </a:lnTo>
              </a:path>
            </a:pathLst>
          </a:custGeom>
          <a:noFill/>
          <a:ln cap="flat" cmpd="sng" w="19050">
            <a:solidFill>
              <a:schemeClr val="dk2"/>
            </a:solidFill>
            <a:prstDash val="solid"/>
            <a:round/>
            <a:headEnd len="med" w="med" type="none"/>
            <a:tailEnd len="med" w="med" type="none"/>
          </a:ln>
        </p:spPr>
      </p:sp>
      <p:sp>
        <p:nvSpPr>
          <p:cNvPr id="1503" name="Google Shape;1503;p78"/>
          <p:cNvSpPr txBox="1"/>
          <p:nvPr/>
        </p:nvSpPr>
        <p:spPr>
          <a:xfrm>
            <a:off x="6477000" y="1832400"/>
            <a:ext cx="381000" cy="5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8761D"/>
                </a:solidFill>
              </a:rPr>
              <a:t>✓</a:t>
            </a:r>
            <a:endParaRPr sz="1800">
              <a:solidFill>
                <a:srgbClr val="38761D"/>
              </a:solidFill>
            </a:endParaRPr>
          </a:p>
        </p:txBody>
      </p:sp>
      <p:sp>
        <p:nvSpPr>
          <p:cNvPr id="1504" name="Google Shape;1504;p78"/>
          <p:cNvSpPr txBox="1"/>
          <p:nvPr/>
        </p:nvSpPr>
        <p:spPr>
          <a:xfrm>
            <a:off x="3048000" y="3160500"/>
            <a:ext cx="1544400" cy="6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Droid Serif"/>
                <a:ea typeface="Droid Serif"/>
                <a:cs typeface="Droid Serif"/>
                <a:sym typeface="Droid Serif"/>
              </a:rPr>
              <a:t>no</a:t>
            </a:r>
            <a:endParaRPr i="1">
              <a:latin typeface="Droid Serif"/>
              <a:ea typeface="Droid Serif"/>
              <a:cs typeface="Droid Serif"/>
              <a:sym typeface="Droid Serif"/>
            </a:endParaRPr>
          </a:p>
        </p:txBody>
      </p:sp>
      <p:pic>
        <p:nvPicPr>
          <p:cNvPr descr="a.jpg" id="1505" name="Google Shape;1505;p78"/>
          <p:cNvPicPr preferRelativeResize="0"/>
          <p:nvPr/>
        </p:nvPicPr>
        <p:blipFill>
          <a:blip r:embed="rId3">
            <a:alphaModFix/>
          </a:blip>
          <a:stretch>
            <a:fillRect/>
          </a:stretch>
        </p:blipFill>
        <p:spPr>
          <a:xfrm>
            <a:off x="685800" y="2990850"/>
            <a:ext cx="723900" cy="666750"/>
          </a:xfrm>
          <a:prstGeom prst="rect">
            <a:avLst/>
          </a:prstGeom>
          <a:noFill/>
          <a:ln cap="flat" cmpd="sng" w="19050">
            <a:solidFill>
              <a:srgbClr val="FF9900"/>
            </a:solidFill>
            <a:prstDash val="solid"/>
            <a:round/>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79"/>
          <p:cNvSpPr txBox="1"/>
          <p:nvPr/>
        </p:nvSpPr>
        <p:spPr>
          <a:xfrm>
            <a:off x="6553200" y="3048000"/>
            <a:ext cx="1752600" cy="914400"/>
          </a:xfrm>
          <a:prstGeom prst="rect">
            <a:avLst/>
          </a:prstGeom>
          <a:solidFill>
            <a:srgbClr val="EFEFEF"/>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511" name="Google Shape;1511;p79"/>
          <p:cNvSpPr txBox="1"/>
          <p:nvPr/>
        </p:nvSpPr>
        <p:spPr>
          <a:xfrm>
            <a:off x="1676400" y="3429000"/>
            <a:ext cx="26670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512" name="Google Shape;1512;p7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compositing assignments</a:t>
            </a:r>
            <a:endParaRPr b="1" sz="3600">
              <a:solidFill>
                <a:srgbClr val="434343"/>
              </a:solidFill>
              <a:latin typeface="Droid Sans"/>
              <a:ea typeface="Droid Sans"/>
              <a:cs typeface="Droid Sans"/>
              <a:sym typeface="Droid Sans"/>
            </a:endParaRPr>
          </a:p>
        </p:txBody>
      </p:sp>
      <p:sp>
        <p:nvSpPr>
          <p:cNvPr id="1514" name="Google Shape;1514;p79"/>
          <p:cNvSpPr txBox="1"/>
          <p:nvPr/>
        </p:nvSpPr>
        <p:spPr>
          <a:xfrm>
            <a:off x="1940700" y="1539488"/>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1515" name="Google Shape;1515;p79"/>
          <p:cNvSpPr txBox="1"/>
          <p:nvPr/>
        </p:nvSpPr>
        <p:spPr>
          <a:xfrm>
            <a:off x="3133850" y="1539488"/>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1516" name="Google Shape;1516;p79"/>
          <p:cNvSpPr txBox="1"/>
          <p:nvPr/>
        </p:nvSpPr>
        <p:spPr>
          <a:xfrm>
            <a:off x="4327000" y="1539488"/>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517" name="Google Shape;1517;p79"/>
          <p:cNvSpPr txBox="1"/>
          <p:nvPr/>
        </p:nvSpPr>
        <p:spPr>
          <a:xfrm>
            <a:off x="7108700" y="1539488"/>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pic>
        <p:nvPicPr>
          <p:cNvPr descr="latest" id="1518" name="Google Shape;1518;p79"/>
          <p:cNvPicPr preferRelativeResize="0"/>
          <p:nvPr/>
        </p:nvPicPr>
        <p:blipFill>
          <a:blip r:embed="rId3">
            <a:alphaModFix/>
          </a:blip>
          <a:stretch>
            <a:fillRect/>
          </a:stretch>
        </p:blipFill>
        <p:spPr>
          <a:xfrm>
            <a:off x="762000" y="1623989"/>
            <a:ext cx="1041634" cy="685799"/>
          </a:xfrm>
          <a:prstGeom prst="rect">
            <a:avLst/>
          </a:prstGeom>
          <a:noFill/>
          <a:ln>
            <a:noFill/>
          </a:ln>
        </p:spPr>
      </p:pic>
      <p:sp>
        <p:nvSpPr>
          <p:cNvPr id="1519" name="Google Shape;1519;p79"/>
          <p:cNvSpPr txBox="1"/>
          <p:nvPr/>
        </p:nvSpPr>
        <p:spPr>
          <a:xfrm rot="-1353">
            <a:off x="780894" y="1718747"/>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cxnSp>
        <p:nvCxnSpPr>
          <p:cNvPr id="1520" name="Google Shape;1520;p79"/>
          <p:cNvCxnSpPr/>
          <p:nvPr/>
        </p:nvCxnSpPr>
        <p:spPr>
          <a:xfrm>
            <a:off x="1803625" y="2190613"/>
            <a:ext cx="3328800" cy="0"/>
          </a:xfrm>
          <a:prstGeom prst="straightConnector1">
            <a:avLst/>
          </a:prstGeom>
          <a:noFill/>
          <a:ln cap="flat" cmpd="sng" w="28575">
            <a:solidFill>
              <a:srgbClr val="999999"/>
            </a:solidFill>
            <a:prstDash val="solid"/>
            <a:round/>
            <a:headEnd len="med" w="med" type="none"/>
            <a:tailEnd len="med" w="med" type="triangle"/>
          </a:ln>
        </p:spPr>
      </p:cxnSp>
      <p:sp>
        <p:nvSpPr>
          <p:cNvPr id="1521" name="Google Shape;1521;p79"/>
          <p:cNvSpPr txBox="1"/>
          <p:nvPr/>
        </p:nvSpPr>
        <p:spPr>
          <a:xfrm>
            <a:off x="5520150" y="1425938"/>
            <a:ext cx="1309800" cy="5553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compositing assignments</a:t>
            </a:r>
            <a:endParaRPr b="1">
              <a:solidFill>
                <a:srgbClr val="0000FF"/>
              </a:solidFill>
              <a:latin typeface="Droid Sans"/>
              <a:ea typeface="Droid Sans"/>
              <a:cs typeface="Droid Sans"/>
              <a:sym typeface="Droid Sans"/>
            </a:endParaRPr>
          </a:p>
        </p:txBody>
      </p:sp>
      <p:sp>
        <p:nvSpPr>
          <p:cNvPr id="1522" name="Google Shape;1522;p79"/>
          <p:cNvSpPr/>
          <p:nvPr/>
        </p:nvSpPr>
        <p:spPr>
          <a:xfrm>
            <a:off x="5473675" y="1062025"/>
            <a:ext cx="1402758" cy="475632"/>
          </a:xfrm>
          <a:prstGeom prst="irregularSeal2">
            <a:avLst/>
          </a:prstGeom>
          <a:solidFill>
            <a:srgbClr val="FFF2CC"/>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Droid Sans"/>
              <a:ea typeface="Droid Sans"/>
              <a:cs typeface="Droid Sans"/>
              <a:sym typeface="Droid Sans"/>
            </a:endParaRPr>
          </a:p>
        </p:txBody>
      </p:sp>
      <p:cxnSp>
        <p:nvCxnSpPr>
          <p:cNvPr id="1523" name="Google Shape;1523;p79"/>
          <p:cNvCxnSpPr>
            <a:stCxn id="1514" idx="3"/>
            <a:endCxn id="1515" idx="1"/>
          </p:cNvCxnSpPr>
          <p:nvPr/>
        </p:nvCxnSpPr>
        <p:spPr>
          <a:xfrm>
            <a:off x="2855100" y="1691888"/>
            <a:ext cx="278700" cy="0"/>
          </a:xfrm>
          <a:prstGeom prst="straightConnector1">
            <a:avLst/>
          </a:prstGeom>
          <a:noFill/>
          <a:ln cap="flat" cmpd="sng" w="19050">
            <a:solidFill>
              <a:schemeClr val="dk2"/>
            </a:solidFill>
            <a:prstDash val="solid"/>
            <a:round/>
            <a:headEnd len="med" w="med" type="none"/>
            <a:tailEnd len="med" w="med" type="triangle"/>
          </a:ln>
        </p:spPr>
      </p:cxnSp>
      <p:cxnSp>
        <p:nvCxnSpPr>
          <p:cNvPr id="1524" name="Google Shape;1524;p79"/>
          <p:cNvCxnSpPr>
            <a:stCxn id="1515" idx="3"/>
            <a:endCxn id="1516" idx="1"/>
          </p:cNvCxnSpPr>
          <p:nvPr/>
        </p:nvCxnSpPr>
        <p:spPr>
          <a:xfrm>
            <a:off x="4048250" y="1691888"/>
            <a:ext cx="278700" cy="0"/>
          </a:xfrm>
          <a:prstGeom prst="straightConnector1">
            <a:avLst/>
          </a:prstGeom>
          <a:noFill/>
          <a:ln cap="flat" cmpd="sng" w="19050">
            <a:solidFill>
              <a:schemeClr val="dk2"/>
            </a:solidFill>
            <a:prstDash val="solid"/>
            <a:round/>
            <a:headEnd len="med" w="med" type="none"/>
            <a:tailEnd len="med" w="med" type="triangle"/>
          </a:ln>
        </p:spPr>
      </p:cxnSp>
      <p:cxnSp>
        <p:nvCxnSpPr>
          <p:cNvPr id="1525" name="Google Shape;1525;p79"/>
          <p:cNvCxnSpPr>
            <a:stCxn id="1516" idx="3"/>
            <a:endCxn id="1521" idx="1"/>
          </p:cNvCxnSpPr>
          <p:nvPr/>
        </p:nvCxnSpPr>
        <p:spPr>
          <a:xfrm>
            <a:off x="5241400" y="1691888"/>
            <a:ext cx="278700" cy="11700"/>
          </a:xfrm>
          <a:prstGeom prst="straightConnector1">
            <a:avLst/>
          </a:prstGeom>
          <a:noFill/>
          <a:ln cap="flat" cmpd="sng" w="19050">
            <a:solidFill>
              <a:schemeClr val="dk2"/>
            </a:solidFill>
            <a:prstDash val="solid"/>
            <a:round/>
            <a:headEnd len="med" w="med" type="none"/>
            <a:tailEnd len="med" w="med" type="triangle"/>
          </a:ln>
        </p:spPr>
      </p:cxnSp>
      <p:cxnSp>
        <p:nvCxnSpPr>
          <p:cNvPr id="1526" name="Google Shape;1526;p79"/>
          <p:cNvCxnSpPr>
            <a:stCxn id="1521" idx="3"/>
            <a:endCxn id="1517" idx="1"/>
          </p:cNvCxnSpPr>
          <p:nvPr/>
        </p:nvCxnSpPr>
        <p:spPr>
          <a:xfrm flipH="1" rot="10800000">
            <a:off x="6829950" y="1691888"/>
            <a:ext cx="278700" cy="11700"/>
          </a:xfrm>
          <a:prstGeom prst="straightConnector1">
            <a:avLst/>
          </a:prstGeom>
          <a:noFill/>
          <a:ln cap="flat" cmpd="sng" w="19050">
            <a:solidFill>
              <a:schemeClr val="dk2"/>
            </a:solidFill>
            <a:prstDash val="solid"/>
            <a:round/>
            <a:headEnd len="med" w="med" type="none"/>
            <a:tailEnd len="med" w="med" type="triangle"/>
          </a:ln>
        </p:spPr>
      </p:cxnSp>
      <p:sp>
        <p:nvSpPr>
          <p:cNvPr id="1527" name="Google Shape;1527;p79"/>
          <p:cNvSpPr txBox="1"/>
          <p:nvPr/>
        </p:nvSpPr>
        <p:spPr>
          <a:xfrm>
            <a:off x="762000" y="2895600"/>
            <a:ext cx="4876800" cy="3810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PaintLayerCompositor</a:t>
            </a:r>
            <a:r>
              <a:rPr lang="en">
                <a:latin typeface="Consolas"/>
                <a:ea typeface="Consolas"/>
                <a:cs typeface="Consolas"/>
                <a:sym typeface="Consolas"/>
              </a:rPr>
              <a:t>::UpdateAssignmentsIfNeeded</a:t>
            </a:r>
            <a:endParaRPr>
              <a:solidFill>
                <a:srgbClr val="0000FF"/>
              </a:solidFill>
              <a:latin typeface="Consolas"/>
              <a:ea typeface="Consolas"/>
              <a:cs typeface="Consolas"/>
              <a:sym typeface="Consolas"/>
            </a:endParaRPr>
          </a:p>
        </p:txBody>
      </p:sp>
      <p:sp>
        <p:nvSpPr>
          <p:cNvPr id="1528" name="Google Shape;1528;p79"/>
          <p:cNvSpPr txBox="1"/>
          <p:nvPr/>
        </p:nvSpPr>
        <p:spPr>
          <a:xfrm>
            <a:off x="3124200" y="3505200"/>
            <a:ext cx="1117800" cy="228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529" name="Google Shape;1529;p79"/>
          <p:cNvSpPr/>
          <p:nvPr/>
        </p:nvSpPr>
        <p:spPr>
          <a:xfrm>
            <a:off x="4267200" y="1981200"/>
            <a:ext cx="1447800" cy="914400"/>
          </a:xfrm>
          <a:custGeom>
            <a:rect b="b" l="l" r="r" t="t"/>
            <a:pathLst>
              <a:path extrusionOk="0" h="36576" w="57912">
                <a:moveTo>
                  <a:pt x="57912" y="0"/>
                </a:moveTo>
                <a:lnTo>
                  <a:pt x="57912" y="21336"/>
                </a:lnTo>
                <a:lnTo>
                  <a:pt x="0" y="21336"/>
                </a:lnTo>
                <a:lnTo>
                  <a:pt x="0" y="36576"/>
                </a:lnTo>
              </a:path>
            </a:pathLst>
          </a:custGeom>
          <a:noFill/>
          <a:ln cap="flat" cmpd="sng" w="28575">
            <a:solidFill>
              <a:srgbClr val="6AA84F"/>
            </a:solidFill>
            <a:prstDash val="solid"/>
            <a:round/>
            <a:headEnd len="med" w="med" type="none"/>
            <a:tailEnd len="med" w="med" type="triangle"/>
          </a:ln>
        </p:spPr>
      </p:sp>
      <p:sp>
        <p:nvSpPr>
          <p:cNvPr id="1530" name="Google Shape;1530;p79"/>
          <p:cNvSpPr txBox="1"/>
          <p:nvPr/>
        </p:nvSpPr>
        <p:spPr>
          <a:xfrm>
            <a:off x="1676400" y="3886200"/>
            <a:ext cx="26670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531" name="Google Shape;1531;p79"/>
          <p:cNvSpPr txBox="1"/>
          <p:nvPr/>
        </p:nvSpPr>
        <p:spPr>
          <a:xfrm>
            <a:off x="3124200" y="3962400"/>
            <a:ext cx="1117800" cy="228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532" name="Google Shape;1532;p79"/>
          <p:cNvSpPr txBox="1"/>
          <p:nvPr/>
        </p:nvSpPr>
        <p:spPr>
          <a:xfrm>
            <a:off x="1676400" y="4343400"/>
            <a:ext cx="26670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533" name="Google Shape;1533;p79"/>
          <p:cNvSpPr txBox="1"/>
          <p:nvPr/>
        </p:nvSpPr>
        <p:spPr>
          <a:xfrm>
            <a:off x="3124200" y="4419600"/>
            <a:ext cx="1117800" cy="228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534" name="Google Shape;1534;p79"/>
          <p:cNvSpPr/>
          <p:nvPr/>
        </p:nvSpPr>
        <p:spPr>
          <a:xfrm>
            <a:off x="1371600" y="3429000"/>
            <a:ext cx="152400" cy="1295400"/>
          </a:xfrm>
          <a:prstGeom prst="leftBrace">
            <a:avLst>
              <a:gd fmla="val 8333" name="adj1"/>
              <a:gd fmla="val 50000" name="adj2"/>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5" name="Google Shape;1535;p79"/>
          <p:cNvCxnSpPr>
            <a:endCxn id="1534" idx="1"/>
          </p:cNvCxnSpPr>
          <p:nvPr/>
        </p:nvCxnSpPr>
        <p:spPr>
          <a:xfrm flipH="1" rot="-5400000">
            <a:off x="739500" y="3444600"/>
            <a:ext cx="787500" cy="476700"/>
          </a:xfrm>
          <a:prstGeom prst="curvedConnector2">
            <a:avLst/>
          </a:prstGeom>
          <a:noFill/>
          <a:ln cap="flat" cmpd="sng" w="19050">
            <a:solidFill>
              <a:srgbClr val="6AA84F"/>
            </a:solidFill>
            <a:prstDash val="solid"/>
            <a:round/>
            <a:headEnd len="med" w="med" type="none"/>
            <a:tailEnd len="med" w="med" type="none"/>
          </a:ln>
        </p:spPr>
      </p:cxnSp>
      <p:sp>
        <p:nvSpPr>
          <p:cNvPr id="1536" name="Google Shape;1536;p79"/>
          <p:cNvSpPr txBox="1"/>
          <p:nvPr/>
        </p:nvSpPr>
        <p:spPr>
          <a:xfrm rot="3555041">
            <a:off x="563422" y="3832750"/>
            <a:ext cx="866057" cy="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1537" name="Google Shape;1537;p79"/>
          <p:cNvSpPr/>
          <p:nvPr/>
        </p:nvSpPr>
        <p:spPr>
          <a:xfrm>
            <a:off x="6858000" y="3429000"/>
            <a:ext cx="418200" cy="381000"/>
          </a:xfrm>
          <a:prstGeom prst="rect">
            <a:avLst/>
          </a:prstGeom>
          <a:solidFill>
            <a:srgbClr val="EAD1DC"/>
          </a:solidFill>
          <a:ln cap="flat" cmpd="sng" w="19050">
            <a:solidFill>
              <a:srgbClr val="A64D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sp>
        <p:nvSpPr>
          <p:cNvPr id="1538" name="Google Shape;1538;p79"/>
          <p:cNvSpPr txBox="1"/>
          <p:nvPr/>
        </p:nvSpPr>
        <p:spPr>
          <a:xfrm>
            <a:off x="6349500" y="2362200"/>
            <a:ext cx="2184900" cy="3810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GraphicsLayer::</a:t>
            </a:r>
            <a:r>
              <a:rPr b="1" lang="en">
                <a:latin typeface="Consolas"/>
                <a:ea typeface="Consolas"/>
                <a:cs typeface="Consolas"/>
                <a:sym typeface="Consolas"/>
              </a:rPr>
              <a:t>Paint</a:t>
            </a:r>
            <a:endParaRPr b="1">
              <a:solidFill>
                <a:srgbClr val="0000FF"/>
              </a:solidFill>
              <a:latin typeface="Consolas"/>
              <a:ea typeface="Consolas"/>
              <a:cs typeface="Consolas"/>
              <a:sym typeface="Consolas"/>
            </a:endParaRPr>
          </a:p>
        </p:txBody>
      </p:sp>
      <p:sp>
        <p:nvSpPr>
          <p:cNvPr id="1539" name="Google Shape;1539;p79"/>
          <p:cNvSpPr/>
          <p:nvPr/>
        </p:nvSpPr>
        <p:spPr>
          <a:xfrm>
            <a:off x="7278000" y="3429000"/>
            <a:ext cx="418200" cy="381000"/>
          </a:xfrm>
          <a:prstGeom prst="rect">
            <a:avLst/>
          </a:prstGeom>
          <a:solidFill>
            <a:srgbClr val="EAD1DC"/>
          </a:solidFill>
          <a:ln cap="flat" cmpd="sng" w="19050">
            <a:solidFill>
              <a:srgbClr val="A64D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sp>
        <p:nvSpPr>
          <p:cNvPr id="1540" name="Google Shape;1540;p79"/>
          <p:cNvSpPr/>
          <p:nvPr/>
        </p:nvSpPr>
        <p:spPr>
          <a:xfrm>
            <a:off x="7696200" y="3429000"/>
            <a:ext cx="418200" cy="381000"/>
          </a:xfrm>
          <a:prstGeom prst="rect">
            <a:avLst/>
          </a:prstGeom>
          <a:solidFill>
            <a:srgbClr val="EAD1DC"/>
          </a:solidFill>
          <a:ln cap="flat" cmpd="sng" w="19050">
            <a:solidFill>
              <a:srgbClr val="A64D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cxnSp>
        <p:nvCxnSpPr>
          <p:cNvPr id="1541" name="Google Shape;1541;p79"/>
          <p:cNvCxnSpPr/>
          <p:nvPr/>
        </p:nvCxnSpPr>
        <p:spPr>
          <a:xfrm>
            <a:off x="7296025" y="1846175"/>
            <a:ext cx="0" cy="483600"/>
          </a:xfrm>
          <a:prstGeom prst="straightConnector1">
            <a:avLst/>
          </a:prstGeom>
          <a:noFill/>
          <a:ln cap="flat" cmpd="sng" w="19050">
            <a:solidFill>
              <a:schemeClr val="dk2"/>
            </a:solidFill>
            <a:prstDash val="solid"/>
            <a:round/>
            <a:headEnd len="med" w="med" type="none"/>
            <a:tailEnd len="med" w="med" type="triangle"/>
          </a:ln>
        </p:spPr>
      </p:cxnSp>
      <p:cxnSp>
        <p:nvCxnSpPr>
          <p:cNvPr id="1542" name="Google Shape;1542;p79"/>
          <p:cNvCxnSpPr/>
          <p:nvPr/>
        </p:nvCxnSpPr>
        <p:spPr>
          <a:xfrm>
            <a:off x="7907175" y="2739725"/>
            <a:ext cx="0" cy="653100"/>
          </a:xfrm>
          <a:prstGeom prst="straightConnector1">
            <a:avLst/>
          </a:prstGeom>
          <a:noFill/>
          <a:ln cap="flat" cmpd="sng" w="19050">
            <a:solidFill>
              <a:schemeClr val="dk2"/>
            </a:solidFill>
            <a:prstDash val="solid"/>
            <a:round/>
            <a:headEnd len="med" w="med" type="none"/>
            <a:tailEnd len="med" w="med" type="triangle"/>
          </a:ln>
        </p:spPr>
      </p:cxnSp>
      <p:sp>
        <p:nvSpPr>
          <p:cNvPr id="1543" name="Google Shape;1543;p79"/>
          <p:cNvSpPr txBox="1"/>
          <p:nvPr/>
        </p:nvSpPr>
        <p:spPr>
          <a:xfrm>
            <a:off x="4800600" y="4267200"/>
            <a:ext cx="3886200" cy="53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Each layer is painted separately.</a:t>
            </a:r>
            <a:endParaRPr i="1" sz="1800">
              <a:latin typeface="Droid Serif"/>
              <a:ea typeface="Droid Serif"/>
              <a:cs typeface="Droid Serif"/>
              <a:sym typeface="Droid Serif"/>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8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property trees</a:t>
            </a:r>
            <a:endParaRPr b="1" sz="3600">
              <a:solidFill>
                <a:srgbClr val="434343"/>
              </a:solidFill>
              <a:latin typeface="Droid Sans"/>
              <a:ea typeface="Droid Sans"/>
              <a:cs typeface="Droid Sans"/>
              <a:sym typeface="Droid Sans"/>
            </a:endParaRPr>
          </a:p>
        </p:txBody>
      </p:sp>
      <p:pic>
        <p:nvPicPr>
          <p:cNvPr descr="flat,800x800,075,t.jpg" id="1550" name="Google Shape;1550;p80"/>
          <p:cNvPicPr preferRelativeResize="0"/>
          <p:nvPr/>
        </p:nvPicPr>
        <p:blipFill rotWithShape="1">
          <a:blip r:embed="rId3">
            <a:alphaModFix/>
          </a:blip>
          <a:srcRect b="39309" l="0" r="46666" t="0"/>
          <a:stretch/>
        </p:blipFill>
        <p:spPr>
          <a:xfrm>
            <a:off x="3009213" y="3019026"/>
            <a:ext cx="609600" cy="705912"/>
          </a:xfrm>
          <a:prstGeom prst="rect">
            <a:avLst/>
          </a:prstGeom>
          <a:noFill/>
          <a:ln cap="flat" cmpd="sng" w="28575">
            <a:solidFill>
              <a:srgbClr val="E69138"/>
            </a:solidFill>
            <a:prstDash val="dash"/>
            <a:round/>
            <a:headEnd len="sm" w="sm" type="none"/>
            <a:tailEnd len="sm" w="sm" type="none"/>
          </a:ln>
        </p:spPr>
      </p:pic>
      <p:sp>
        <p:nvSpPr>
          <p:cNvPr id="1551" name="Google Shape;1551;p80"/>
          <p:cNvSpPr/>
          <p:nvPr/>
        </p:nvSpPr>
        <p:spPr>
          <a:xfrm>
            <a:off x="3229352" y="1221810"/>
            <a:ext cx="191400" cy="191400"/>
          </a:xfrm>
          <a:prstGeom prst="ellipse">
            <a:avLst/>
          </a:prstGeom>
          <a:solidFill>
            <a:srgbClr val="F9CB9C"/>
          </a:solid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2" name="Google Shape;1552;p80"/>
          <p:cNvCxnSpPr>
            <a:stCxn id="1551" idx="4"/>
            <a:endCxn id="1553" idx="0"/>
          </p:cNvCxnSpPr>
          <p:nvPr/>
        </p:nvCxnSpPr>
        <p:spPr>
          <a:xfrm>
            <a:off x="3325052" y="1413210"/>
            <a:ext cx="0" cy="382800"/>
          </a:xfrm>
          <a:prstGeom prst="straightConnector1">
            <a:avLst/>
          </a:prstGeom>
          <a:noFill/>
          <a:ln cap="flat" cmpd="sng" w="19050">
            <a:solidFill>
              <a:srgbClr val="B45F06"/>
            </a:solidFill>
            <a:prstDash val="solid"/>
            <a:round/>
            <a:headEnd len="med" w="med" type="triangle"/>
            <a:tailEnd len="med" w="med" type="none"/>
          </a:ln>
        </p:spPr>
      </p:cxnSp>
      <p:sp>
        <p:nvSpPr>
          <p:cNvPr id="1553" name="Google Shape;1553;p80"/>
          <p:cNvSpPr/>
          <p:nvPr/>
        </p:nvSpPr>
        <p:spPr>
          <a:xfrm>
            <a:off x="3229352" y="1795981"/>
            <a:ext cx="191400" cy="191400"/>
          </a:xfrm>
          <a:prstGeom prst="ellipse">
            <a:avLst/>
          </a:prstGeom>
          <a:solidFill>
            <a:srgbClr val="F9CB9C"/>
          </a:solid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0"/>
          <p:cNvSpPr/>
          <p:nvPr/>
        </p:nvSpPr>
        <p:spPr>
          <a:xfrm>
            <a:off x="7397227" y="1226423"/>
            <a:ext cx="191400" cy="191400"/>
          </a:xfrm>
          <a:prstGeom prst="ellipse">
            <a:avLst/>
          </a:prstGeom>
          <a:solidFill>
            <a:srgbClr val="D9D9D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0"/>
          <p:cNvSpPr/>
          <p:nvPr/>
        </p:nvSpPr>
        <p:spPr>
          <a:xfrm>
            <a:off x="7397227" y="1800593"/>
            <a:ext cx="191400" cy="191400"/>
          </a:xfrm>
          <a:prstGeom prst="ellipse">
            <a:avLst/>
          </a:prstGeom>
          <a:solidFill>
            <a:srgbClr val="D9D9D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6" name="Google Shape;1556;p80"/>
          <p:cNvCxnSpPr>
            <a:stCxn id="1554" idx="4"/>
            <a:endCxn id="1555" idx="0"/>
          </p:cNvCxnSpPr>
          <p:nvPr/>
        </p:nvCxnSpPr>
        <p:spPr>
          <a:xfrm>
            <a:off x="7492927" y="1417823"/>
            <a:ext cx="0" cy="382800"/>
          </a:xfrm>
          <a:prstGeom prst="straightConnector1">
            <a:avLst/>
          </a:prstGeom>
          <a:noFill/>
          <a:ln cap="flat" cmpd="sng" w="19050">
            <a:solidFill>
              <a:srgbClr val="595959"/>
            </a:solidFill>
            <a:prstDash val="solid"/>
            <a:round/>
            <a:headEnd len="med" w="med" type="triangle"/>
            <a:tailEnd len="med" w="med" type="none"/>
          </a:ln>
        </p:spPr>
      </p:cxnSp>
      <p:sp>
        <p:nvSpPr>
          <p:cNvPr id="1557" name="Google Shape;1557;p80"/>
          <p:cNvSpPr txBox="1"/>
          <p:nvPr/>
        </p:nvSpPr>
        <p:spPr>
          <a:xfrm>
            <a:off x="1161575" y="4223200"/>
            <a:ext cx="7291800" cy="564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The compositor can apply some </a:t>
            </a:r>
            <a:r>
              <a:rPr b="1" i="1" lang="en" sz="1800">
                <a:latin typeface="Droid Serif"/>
                <a:ea typeface="Droid Serif"/>
                <a:cs typeface="Droid Serif"/>
                <a:sym typeface="Droid Serif"/>
              </a:rPr>
              <a:t>paint properties</a:t>
            </a:r>
            <a:r>
              <a:rPr i="1" lang="en" sz="1800">
                <a:latin typeface="Droid Serif"/>
                <a:ea typeface="Droid Serif"/>
                <a:cs typeface="Droid Serif"/>
                <a:sym typeface="Droid Serif"/>
              </a:rPr>
              <a:t> to a layer.</a:t>
            </a:r>
            <a:endParaRPr i="1" sz="1800">
              <a:latin typeface="Droid Serif"/>
              <a:ea typeface="Droid Serif"/>
              <a:cs typeface="Droid Serif"/>
              <a:sym typeface="Droid Serif"/>
            </a:endParaRPr>
          </a:p>
        </p:txBody>
      </p:sp>
      <p:pic>
        <p:nvPicPr>
          <p:cNvPr descr="flat,800x800,075,t.jpg" id="1558" name="Google Shape;1558;p80"/>
          <p:cNvPicPr preferRelativeResize="0"/>
          <p:nvPr/>
        </p:nvPicPr>
        <p:blipFill rotWithShape="1">
          <a:blip r:embed="rId3">
            <a:alphaModFix/>
          </a:blip>
          <a:srcRect b="0" l="0" r="0" t="0"/>
          <a:stretch/>
        </p:blipFill>
        <p:spPr>
          <a:xfrm rot="2699994">
            <a:off x="1253675" y="3007915"/>
            <a:ext cx="748816" cy="762001"/>
          </a:xfrm>
          <a:prstGeom prst="rect">
            <a:avLst/>
          </a:prstGeom>
          <a:noFill/>
          <a:ln cap="flat" cmpd="sng" w="19050">
            <a:solidFill>
              <a:srgbClr val="6AA84F"/>
            </a:solidFill>
            <a:prstDash val="solid"/>
            <a:round/>
            <a:headEnd len="sm" w="sm" type="none"/>
            <a:tailEnd len="sm" w="sm" type="none"/>
          </a:ln>
        </p:spPr>
      </p:pic>
      <p:pic>
        <p:nvPicPr>
          <p:cNvPr descr="flat,800x800,075,t.jpg" id="1559" name="Google Shape;1559;p80"/>
          <p:cNvPicPr preferRelativeResize="0"/>
          <p:nvPr/>
        </p:nvPicPr>
        <p:blipFill rotWithShape="1">
          <a:blip r:embed="rId3">
            <a:alphaModFix amt="39000"/>
          </a:blip>
          <a:srcRect b="0" l="0" r="0" t="0"/>
          <a:stretch/>
        </p:blipFill>
        <p:spPr>
          <a:xfrm>
            <a:off x="4906375" y="2910453"/>
            <a:ext cx="748816" cy="762000"/>
          </a:xfrm>
          <a:prstGeom prst="rect">
            <a:avLst/>
          </a:prstGeom>
          <a:noFill/>
          <a:ln cap="flat" cmpd="sng" w="19050">
            <a:solidFill>
              <a:srgbClr val="4A86E8"/>
            </a:solidFill>
            <a:prstDash val="solid"/>
            <a:round/>
            <a:headEnd len="sm" w="sm" type="none"/>
            <a:tailEnd len="sm" w="sm" type="none"/>
          </a:ln>
          <a:effectLst>
            <a:reflection blurRad="0" dir="5400000" dist="38100" endA="0" endPos="30000" fadeDir="5400012" kx="0" rotWithShape="0" algn="bl" stPos="0" sy="-100000" ky="0"/>
          </a:effectLst>
        </p:spPr>
      </p:pic>
      <p:pic>
        <p:nvPicPr>
          <p:cNvPr descr="flat,800x800,075,t.jpg" id="1560" name="Google Shape;1560;p80"/>
          <p:cNvPicPr preferRelativeResize="0"/>
          <p:nvPr/>
        </p:nvPicPr>
        <p:blipFill rotWithShape="1">
          <a:blip r:embed="rId3">
            <a:alphaModFix/>
          </a:blip>
          <a:srcRect b="0" l="0" r="0" t="55838"/>
          <a:stretch/>
        </p:blipFill>
        <p:spPr>
          <a:xfrm rot="-15">
            <a:off x="6945175" y="3023651"/>
            <a:ext cx="891400" cy="654622"/>
          </a:xfrm>
          <a:prstGeom prst="rect">
            <a:avLst/>
          </a:prstGeom>
          <a:noFill/>
          <a:ln cap="flat" cmpd="sng" w="19050">
            <a:solidFill>
              <a:srgbClr val="999999"/>
            </a:solidFill>
            <a:prstDash val="solid"/>
            <a:round/>
            <a:headEnd len="sm" w="sm" type="none"/>
            <a:tailEnd len="sm" w="sm" type="none"/>
          </a:ln>
        </p:spPr>
      </p:pic>
      <p:pic>
        <p:nvPicPr>
          <p:cNvPr id="1561" name="Google Shape;1561;p80"/>
          <p:cNvPicPr preferRelativeResize="0"/>
          <p:nvPr/>
        </p:nvPicPr>
        <p:blipFill>
          <a:blip r:embed="rId4">
            <a:alphaModFix/>
          </a:blip>
          <a:stretch>
            <a:fillRect/>
          </a:stretch>
        </p:blipFill>
        <p:spPr>
          <a:xfrm>
            <a:off x="7836575" y="3023651"/>
            <a:ext cx="223164" cy="654625"/>
          </a:xfrm>
          <a:prstGeom prst="rect">
            <a:avLst/>
          </a:prstGeom>
          <a:noFill/>
          <a:ln cap="flat" cmpd="sng" w="19050">
            <a:solidFill>
              <a:srgbClr val="999999"/>
            </a:solidFill>
            <a:prstDash val="solid"/>
            <a:round/>
            <a:headEnd len="sm" w="sm" type="none"/>
            <a:tailEnd len="sm" w="sm" type="none"/>
          </a:ln>
        </p:spPr>
      </p:pic>
      <p:sp>
        <p:nvSpPr>
          <p:cNvPr id="1562" name="Google Shape;1562;p80"/>
          <p:cNvSpPr/>
          <p:nvPr/>
        </p:nvSpPr>
        <p:spPr>
          <a:xfrm>
            <a:off x="1351402" y="1220435"/>
            <a:ext cx="191400" cy="191400"/>
          </a:xfrm>
          <a:prstGeom prst="ellipse">
            <a:avLst/>
          </a:prstGeom>
          <a:solidFill>
            <a:srgbClr val="B6D7A8"/>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3" name="Google Shape;1563;p80"/>
          <p:cNvCxnSpPr>
            <a:stCxn id="1562" idx="4"/>
            <a:endCxn id="1564" idx="0"/>
          </p:cNvCxnSpPr>
          <p:nvPr/>
        </p:nvCxnSpPr>
        <p:spPr>
          <a:xfrm>
            <a:off x="1447102" y="1411835"/>
            <a:ext cx="0" cy="382800"/>
          </a:xfrm>
          <a:prstGeom prst="straightConnector1">
            <a:avLst/>
          </a:prstGeom>
          <a:noFill/>
          <a:ln cap="flat" cmpd="sng" w="19050">
            <a:solidFill>
              <a:srgbClr val="38761D"/>
            </a:solidFill>
            <a:prstDash val="solid"/>
            <a:round/>
            <a:headEnd len="med" w="med" type="triangle"/>
            <a:tailEnd len="med" w="med" type="none"/>
          </a:ln>
        </p:spPr>
      </p:cxnSp>
      <p:sp>
        <p:nvSpPr>
          <p:cNvPr id="1564" name="Google Shape;1564;p80"/>
          <p:cNvSpPr/>
          <p:nvPr/>
        </p:nvSpPr>
        <p:spPr>
          <a:xfrm>
            <a:off x="1351402" y="1794606"/>
            <a:ext cx="191400" cy="191400"/>
          </a:xfrm>
          <a:prstGeom prst="ellipse">
            <a:avLst/>
          </a:prstGeom>
          <a:solidFill>
            <a:srgbClr val="B6D7A8"/>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0"/>
          <p:cNvSpPr/>
          <p:nvPr/>
        </p:nvSpPr>
        <p:spPr>
          <a:xfrm>
            <a:off x="1700023" y="1794588"/>
            <a:ext cx="191400" cy="191400"/>
          </a:xfrm>
          <a:prstGeom prst="ellipse">
            <a:avLst/>
          </a:prstGeom>
          <a:solidFill>
            <a:srgbClr val="B6D7A8"/>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6" name="Google Shape;1566;p80"/>
          <p:cNvCxnSpPr>
            <a:endCxn id="1565" idx="0"/>
          </p:cNvCxnSpPr>
          <p:nvPr/>
        </p:nvCxnSpPr>
        <p:spPr>
          <a:xfrm>
            <a:off x="1494523" y="1411788"/>
            <a:ext cx="301200" cy="382800"/>
          </a:xfrm>
          <a:prstGeom prst="straightConnector1">
            <a:avLst/>
          </a:prstGeom>
          <a:noFill/>
          <a:ln cap="flat" cmpd="sng" w="19050">
            <a:solidFill>
              <a:srgbClr val="38761D"/>
            </a:solidFill>
            <a:prstDash val="solid"/>
            <a:round/>
            <a:headEnd len="med" w="med" type="triangle"/>
            <a:tailEnd len="med" w="med" type="none"/>
          </a:ln>
        </p:spPr>
      </p:cxnSp>
      <p:sp>
        <p:nvSpPr>
          <p:cNvPr id="1567" name="Google Shape;1567;p80"/>
          <p:cNvSpPr/>
          <p:nvPr/>
        </p:nvSpPr>
        <p:spPr>
          <a:xfrm>
            <a:off x="4977552" y="1226460"/>
            <a:ext cx="191400" cy="191400"/>
          </a:xfrm>
          <a:prstGeom prst="ellipse">
            <a:avLst/>
          </a:prstGeom>
          <a:solidFill>
            <a:srgbClr val="A4C2F4"/>
          </a:solid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8" name="Google Shape;1568;p80"/>
          <p:cNvCxnSpPr>
            <a:stCxn id="1567" idx="4"/>
            <a:endCxn id="1569" idx="0"/>
          </p:cNvCxnSpPr>
          <p:nvPr/>
        </p:nvCxnSpPr>
        <p:spPr>
          <a:xfrm>
            <a:off x="5073252" y="1417860"/>
            <a:ext cx="0" cy="382800"/>
          </a:xfrm>
          <a:prstGeom prst="straightConnector1">
            <a:avLst/>
          </a:prstGeom>
          <a:noFill/>
          <a:ln cap="flat" cmpd="sng" w="19050">
            <a:solidFill>
              <a:srgbClr val="1155CC"/>
            </a:solidFill>
            <a:prstDash val="solid"/>
            <a:round/>
            <a:headEnd len="med" w="med" type="triangle"/>
            <a:tailEnd len="med" w="med" type="none"/>
          </a:ln>
        </p:spPr>
      </p:cxnSp>
      <p:sp>
        <p:nvSpPr>
          <p:cNvPr id="1569" name="Google Shape;1569;p80"/>
          <p:cNvSpPr/>
          <p:nvPr/>
        </p:nvSpPr>
        <p:spPr>
          <a:xfrm>
            <a:off x="4977552" y="1800631"/>
            <a:ext cx="191400" cy="191400"/>
          </a:xfrm>
          <a:prstGeom prst="ellipse">
            <a:avLst/>
          </a:prstGeom>
          <a:solidFill>
            <a:srgbClr val="A4C2F4"/>
          </a:solid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0"/>
          <p:cNvSpPr/>
          <p:nvPr/>
        </p:nvSpPr>
        <p:spPr>
          <a:xfrm>
            <a:off x="5326173" y="1800613"/>
            <a:ext cx="191400" cy="191400"/>
          </a:xfrm>
          <a:prstGeom prst="ellipse">
            <a:avLst/>
          </a:prstGeom>
          <a:solidFill>
            <a:srgbClr val="A4C2F4"/>
          </a:solid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1" name="Google Shape;1571;p80"/>
          <p:cNvCxnSpPr>
            <a:endCxn id="1570" idx="0"/>
          </p:cNvCxnSpPr>
          <p:nvPr/>
        </p:nvCxnSpPr>
        <p:spPr>
          <a:xfrm>
            <a:off x="5120673" y="1417813"/>
            <a:ext cx="301200" cy="382800"/>
          </a:xfrm>
          <a:prstGeom prst="straightConnector1">
            <a:avLst/>
          </a:prstGeom>
          <a:noFill/>
          <a:ln cap="flat" cmpd="sng" w="19050">
            <a:solidFill>
              <a:srgbClr val="1155CC"/>
            </a:solidFill>
            <a:prstDash val="solid"/>
            <a:round/>
            <a:headEnd len="med" w="med" type="triangle"/>
            <a:tailEnd len="med" w="med" type="none"/>
          </a:ln>
        </p:spPr>
      </p:cxnSp>
      <p:sp>
        <p:nvSpPr>
          <p:cNvPr id="1572" name="Google Shape;1572;p80"/>
          <p:cNvSpPr txBox="1"/>
          <p:nvPr/>
        </p:nvSpPr>
        <p:spPr>
          <a:xfrm>
            <a:off x="947088" y="2140388"/>
            <a:ext cx="1362000" cy="8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rgbClr val="38761D"/>
                </a:solidFill>
                <a:latin typeface="Droid Serif"/>
                <a:ea typeface="Droid Serif"/>
                <a:cs typeface="Droid Serif"/>
                <a:sym typeface="Droid Serif"/>
              </a:rPr>
              <a:t>transform</a:t>
            </a:r>
            <a:endParaRPr i="1" sz="1800">
              <a:solidFill>
                <a:srgbClr val="38761D"/>
              </a:solidFill>
              <a:latin typeface="Droid Serif"/>
              <a:ea typeface="Droid Serif"/>
              <a:cs typeface="Droid Serif"/>
              <a:sym typeface="Droid Serif"/>
            </a:endParaRPr>
          </a:p>
          <a:p>
            <a:pPr indent="0" lvl="0" marL="0" rtl="0" algn="ctr">
              <a:spcBef>
                <a:spcPts val="0"/>
              </a:spcBef>
              <a:spcAft>
                <a:spcPts val="0"/>
              </a:spcAft>
              <a:buNone/>
            </a:pPr>
            <a:r>
              <a:rPr i="1" lang="en" sz="1800">
                <a:solidFill>
                  <a:srgbClr val="38761D"/>
                </a:solidFill>
                <a:latin typeface="Droid Serif"/>
                <a:ea typeface="Droid Serif"/>
                <a:cs typeface="Droid Serif"/>
                <a:sym typeface="Droid Serif"/>
              </a:rPr>
              <a:t>tree</a:t>
            </a:r>
            <a:endParaRPr i="1" sz="1800">
              <a:solidFill>
                <a:srgbClr val="38761D"/>
              </a:solidFill>
              <a:latin typeface="Droid Serif"/>
              <a:ea typeface="Droid Serif"/>
              <a:cs typeface="Droid Serif"/>
              <a:sym typeface="Droid Serif"/>
            </a:endParaRPr>
          </a:p>
        </p:txBody>
      </p:sp>
      <p:sp>
        <p:nvSpPr>
          <p:cNvPr id="1573" name="Google Shape;1573;p80"/>
          <p:cNvSpPr txBox="1"/>
          <p:nvPr/>
        </p:nvSpPr>
        <p:spPr>
          <a:xfrm>
            <a:off x="2633013" y="2141738"/>
            <a:ext cx="1362000" cy="8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rgbClr val="B45F06"/>
                </a:solidFill>
                <a:latin typeface="Droid Serif"/>
                <a:ea typeface="Droid Serif"/>
                <a:cs typeface="Droid Serif"/>
                <a:sym typeface="Droid Serif"/>
              </a:rPr>
              <a:t>clip</a:t>
            </a:r>
            <a:endParaRPr i="1" sz="1800">
              <a:solidFill>
                <a:srgbClr val="B45F06"/>
              </a:solidFill>
              <a:latin typeface="Droid Serif"/>
              <a:ea typeface="Droid Serif"/>
              <a:cs typeface="Droid Serif"/>
              <a:sym typeface="Droid Serif"/>
            </a:endParaRPr>
          </a:p>
          <a:p>
            <a:pPr indent="0" lvl="0" marL="0" rtl="0" algn="ctr">
              <a:spcBef>
                <a:spcPts val="0"/>
              </a:spcBef>
              <a:spcAft>
                <a:spcPts val="0"/>
              </a:spcAft>
              <a:buNone/>
            </a:pPr>
            <a:r>
              <a:rPr i="1" lang="en" sz="1800">
                <a:solidFill>
                  <a:srgbClr val="B45F06"/>
                </a:solidFill>
                <a:latin typeface="Droid Serif"/>
                <a:ea typeface="Droid Serif"/>
                <a:cs typeface="Droid Serif"/>
                <a:sym typeface="Droid Serif"/>
              </a:rPr>
              <a:t>tree</a:t>
            </a:r>
            <a:endParaRPr i="1" sz="1800">
              <a:solidFill>
                <a:srgbClr val="B45F06"/>
              </a:solidFill>
              <a:latin typeface="Droid Serif"/>
              <a:ea typeface="Droid Serif"/>
              <a:cs typeface="Droid Serif"/>
              <a:sym typeface="Droid Serif"/>
            </a:endParaRPr>
          </a:p>
        </p:txBody>
      </p:sp>
      <p:sp>
        <p:nvSpPr>
          <p:cNvPr id="1574" name="Google Shape;1574;p80"/>
          <p:cNvSpPr txBox="1"/>
          <p:nvPr/>
        </p:nvSpPr>
        <p:spPr>
          <a:xfrm>
            <a:off x="4538013" y="2146400"/>
            <a:ext cx="1362000" cy="8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rgbClr val="4A86E8"/>
                </a:solidFill>
                <a:latin typeface="Droid Serif"/>
                <a:ea typeface="Droid Serif"/>
                <a:cs typeface="Droid Serif"/>
                <a:sym typeface="Droid Serif"/>
              </a:rPr>
              <a:t>effect</a:t>
            </a:r>
            <a:endParaRPr i="1" sz="1800">
              <a:solidFill>
                <a:srgbClr val="4A86E8"/>
              </a:solidFill>
              <a:latin typeface="Droid Serif"/>
              <a:ea typeface="Droid Serif"/>
              <a:cs typeface="Droid Serif"/>
              <a:sym typeface="Droid Serif"/>
            </a:endParaRPr>
          </a:p>
          <a:p>
            <a:pPr indent="0" lvl="0" marL="0" rtl="0" algn="ctr">
              <a:spcBef>
                <a:spcPts val="0"/>
              </a:spcBef>
              <a:spcAft>
                <a:spcPts val="0"/>
              </a:spcAft>
              <a:buNone/>
            </a:pPr>
            <a:r>
              <a:rPr i="1" lang="en" sz="1800">
                <a:solidFill>
                  <a:srgbClr val="4A86E8"/>
                </a:solidFill>
                <a:latin typeface="Droid Serif"/>
                <a:ea typeface="Droid Serif"/>
                <a:cs typeface="Droid Serif"/>
                <a:sym typeface="Droid Serif"/>
              </a:rPr>
              <a:t>tree</a:t>
            </a:r>
            <a:endParaRPr i="1" sz="1800">
              <a:solidFill>
                <a:srgbClr val="4A86E8"/>
              </a:solidFill>
              <a:latin typeface="Droid Serif"/>
              <a:ea typeface="Droid Serif"/>
              <a:cs typeface="Droid Serif"/>
              <a:sym typeface="Droid Serif"/>
            </a:endParaRPr>
          </a:p>
        </p:txBody>
      </p:sp>
      <p:sp>
        <p:nvSpPr>
          <p:cNvPr id="1575" name="Google Shape;1575;p80"/>
          <p:cNvSpPr txBox="1"/>
          <p:nvPr/>
        </p:nvSpPr>
        <p:spPr>
          <a:xfrm>
            <a:off x="6821463" y="2146400"/>
            <a:ext cx="1362000" cy="8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rgbClr val="666666"/>
                </a:solidFill>
                <a:latin typeface="Droid Serif"/>
                <a:ea typeface="Droid Serif"/>
                <a:cs typeface="Droid Serif"/>
                <a:sym typeface="Droid Serif"/>
              </a:rPr>
              <a:t>scroll</a:t>
            </a:r>
            <a:endParaRPr i="1" sz="1800">
              <a:solidFill>
                <a:srgbClr val="666666"/>
              </a:solidFill>
              <a:latin typeface="Droid Serif"/>
              <a:ea typeface="Droid Serif"/>
              <a:cs typeface="Droid Serif"/>
              <a:sym typeface="Droid Serif"/>
            </a:endParaRPr>
          </a:p>
          <a:p>
            <a:pPr indent="0" lvl="0" marL="0" rtl="0" algn="ctr">
              <a:spcBef>
                <a:spcPts val="0"/>
              </a:spcBef>
              <a:spcAft>
                <a:spcPts val="0"/>
              </a:spcAft>
              <a:buNone/>
            </a:pPr>
            <a:r>
              <a:rPr i="1" lang="en" sz="1800">
                <a:solidFill>
                  <a:srgbClr val="666666"/>
                </a:solidFill>
                <a:latin typeface="Droid Serif"/>
                <a:ea typeface="Droid Serif"/>
                <a:cs typeface="Droid Serif"/>
                <a:sym typeface="Droid Serif"/>
              </a:rPr>
              <a:t>tree</a:t>
            </a:r>
            <a:endParaRPr i="1" sz="1800">
              <a:solidFill>
                <a:srgbClr val="666666"/>
              </a:solidFill>
              <a:latin typeface="Droid Serif"/>
              <a:ea typeface="Droid Serif"/>
              <a:cs typeface="Droid Serif"/>
              <a:sym typeface="Droid Serif"/>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81"/>
          <p:cNvSpPr/>
          <p:nvPr/>
        </p:nvSpPr>
        <p:spPr>
          <a:xfrm>
            <a:off x="4114800" y="3276600"/>
            <a:ext cx="1143000" cy="228600"/>
          </a:xfrm>
          <a:prstGeom prst="leftArrow">
            <a:avLst>
              <a:gd fmla="val 50000" name="adj1"/>
              <a:gd fmla="val 5000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1"/>
          <p:cNvSpPr/>
          <p:nvPr/>
        </p:nvSpPr>
        <p:spPr>
          <a:xfrm>
            <a:off x="5638800" y="1981200"/>
            <a:ext cx="457200" cy="533400"/>
          </a:xfrm>
          <a:prstGeom prst="downArrow">
            <a:avLst>
              <a:gd fmla="val 50000" name="adj1"/>
              <a:gd fmla="val 5000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property trees</a:t>
            </a:r>
            <a:endParaRPr b="1" sz="3600">
              <a:solidFill>
                <a:srgbClr val="434343"/>
              </a:solidFill>
              <a:latin typeface="Droid Sans"/>
              <a:ea typeface="Droid Sans"/>
              <a:cs typeface="Droid Sans"/>
              <a:sym typeface="Droid Sans"/>
            </a:endParaRPr>
          </a:p>
        </p:txBody>
      </p:sp>
      <p:sp>
        <p:nvSpPr>
          <p:cNvPr id="1584" name="Google Shape;1584;p81"/>
          <p:cNvSpPr txBox="1"/>
          <p:nvPr/>
        </p:nvSpPr>
        <p:spPr>
          <a:xfrm>
            <a:off x="1600200" y="1676400"/>
            <a:ext cx="381000" cy="3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sp>
        <p:nvSpPr>
          <p:cNvPr id="1585" name="Google Shape;1585;p81"/>
          <p:cNvSpPr txBox="1"/>
          <p:nvPr/>
        </p:nvSpPr>
        <p:spPr>
          <a:xfrm>
            <a:off x="2209800" y="1676400"/>
            <a:ext cx="762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586" name="Google Shape;1586;p81"/>
          <p:cNvSpPr txBox="1"/>
          <p:nvPr/>
        </p:nvSpPr>
        <p:spPr>
          <a:xfrm>
            <a:off x="3200400" y="1676400"/>
            <a:ext cx="1905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comp. assignments</a:t>
            </a:r>
            <a:endParaRPr b="1">
              <a:latin typeface="Droid Sans"/>
              <a:ea typeface="Droid Sans"/>
              <a:cs typeface="Droid Sans"/>
              <a:sym typeface="Droid Sans"/>
            </a:endParaRPr>
          </a:p>
        </p:txBody>
      </p:sp>
      <p:sp>
        <p:nvSpPr>
          <p:cNvPr id="1587" name="Google Shape;1587;p81"/>
          <p:cNvSpPr txBox="1"/>
          <p:nvPr/>
        </p:nvSpPr>
        <p:spPr>
          <a:xfrm>
            <a:off x="6553200" y="1676400"/>
            <a:ext cx="762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pic>
        <p:nvPicPr>
          <p:cNvPr descr="latest" id="1588" name="Google Shape;1588;p81"/>
          <p:cNvPicPr preferRelativeResize="0"/>
          <p:nvPr/>
        </p:nvPicPr>
        <p:blipFill>
          <a:blip r:embed="rId3">
            <a:alphaModFix/>
          </a:blip>
          <a:stretch>
            <a:fillRect/>
          </a:stretch>
        </p:blipFill>
        <p:spPr>
          <a:xfrm>
            <a:off x="503625" y="1643964"/>
            <a:ext cx="1041634" cy="685799"/>
          </a:xfrm>
          <a:prstGeom prst="rect">
            <a:avLst/>
          </a:prstGeom>
          <a:noFill/>
          <a:ln>
            <a:noFill/>
          </a:ln>
        </p:spPr>
      </p:pic>
      <p:sp>
        <p:nvSpPr>
          <p:cNvPr id="1589" name="Google Shape;1589;p81"/>
          <p:cNvSpPr txBox="1"/>
          <p:nvPr/>
        </p:nvSpPr>
        <p:spPr>
          <a:xfrm rot="-1353">
            <a:off x="522519" y="1738722"/>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cxnSp>
        <p:nvCxnSpPr>
          <p:cNvPr id="1590" name="Google Shape;1590;p81"/>
          <p:cNvCxnSpPr/>
          <p:nvPr/>
        </p:nvCxnSpPr>
        <p:spPr>
          <a:xfrm>
            <a:off x="1495425" y="2190625"/>
            <a:ext cx="3636900" cy="0"/>
          </a:xfrm>
          <a:prstGeom prst="straightConnector1">
            <a:avLst/>
          </a:prstGeom>
          <a:noFill/>
          <a:ln cap="flat" cmpd="sng" w="28575">
            <a:solidFill>
              <a:srgbClr val="999999"/>
            </a:solidFill>
            <a:prstDash val="solid"/>
            <a:round/>
            <a:headEnd len="med" w="med" type="none"/>
            <a:tailEnd len="med" w="med" type="triangle"/>
          </a:ln>
        </p:spPr>
      </p:cxnSp>
      <p:sp>
        <p:nvSpPr>
          <p:cNvPr id="1591" name="Google Shape;1591;p81"/>
          <p:cNvSpPr txBox="1"/>
          <p:nvPr/>
        </p:nvSpPr>
        <p:spPr>
          <a:xfrm>
            <a:off x="5334000" y="1524000"/>
            <a:ext cx="981600" cy="6096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prepaint</a:t>
            </a:r>
            <a:endParaRPr b="1">
              <a:solidFill>
                <a:srgbClr val="0000FF"/>
              </a:solidFill>
              <a:latin typeface="Droid Sans"/>
              <a:ea typeface="Droid Sans"/>
              <a:cs typeface="Droid Sans"/>
              <a:sym typeface="Droid Sans"/>
            </a:endParaRPr>
          </a:p>
        </p:txBody>
      </p:sp>
      <p:sp>
        <p:nvSpPr>
          <p:cNvPr id="1592" name="Google Shape;1592;p81"/>
          <p:cNvSpPr/>
          <p:nvPr/>
        </p:nvSpPr>
        <p:spPr>
          <a:xfrm>
            <a:off x="5181600" y="1200768"/>
            <a:ext cx="1402758" cy="475632"/>
          </a:xfrm>
          <a:prstGeom prst="irregularSeal2">
            <a:avLst/>
          </a:prstGeom>
          <a:solidFill>
            <a:srgbClr val="FFF2CC"/>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Droid Sans"/>
              <a:ea typeface="Droid Sans"/>
              <a:cs typeface="Droid Sans"/>
              <a:sym typeface="Droid Sans"/>
            </a:endParaRPr>
          </a:p>
        </p:txBody>
      </p:sp>
      <p:cxnSp>
        <p:nvCxnSpPr>
          <p:cNvPr id="1593" name="Google Shape;1593;p81"/>
          <p:cNvCxnSpPr>
            <a:stCxn id="1584" idx="3"/>
            <a:endCxn id="1585" idx="1"/>
          </p:cNvCxnSpPr>
          <p:nvPr/>
        </p:nvCxnSpPr>
        <p:spPr>
          <a:xfrm>
            <a:off x="1981200" y="1828800"/>
            <a:ext cx="228600" cy="0"/>
          </a:xfrm>
          <a:prstGeom prst="straightConnector1">
            <a:avLst/>
          </a:prstGeom>
          <a:noFill/>
          <a:ln cap="flat" cmpd="sng" w="19050">
            <a:solidFill>
              <a:schemeClr val="dk2"/>
            </a:solidFill>
            <a:prstDash val="solid"/>
            <a:round/>
            <a:headEnd len="med" w="med" type="none"/>
            <a:tailEnd len="med" w="med" type="triangle"/>
          </a:ln>
        </p:spPr>
      </p:cxnSp>
      <p:cxnSp>
        <p:nvCxnSpPr>
          <p:cNvPr id="1594" name="Google Shape;1594;p81"/>
          <p:cNvCxnSpPr>
            <a:stCxn id="1585" idx="3"/>
            <a:endCxn id="1586" idx="1"/>
          </p:cNvCxnSpPr>
          <p:nvPr/>
        </p:nvCxnSpPr>
        <p:spPr>
          <a:xfrm>
            <a:off x="2971800" y="1828800"/>
            <a:ext cx="228600" cy="0"/>
          </a:xfrm>
          <a:prstGeom prst="straightConnector1">
            <a:avLst/>
          </a:prstGeom>
          <a:noFill/>
          <a:ln cap="flat" cmpd="sng" w="19050">
            <a:solidFill>
              <a:schemeClr val="dk2"/>
            </a:solidFill>
            <a:prstDash val="solid"/>
            <a:round/>
            <a:headEnd len="med" w="med" type="none"/>
            <a:tailEnd len="med" w="med" type="triangle"/>
          </a:ln>
        </p:spPr>
      </p:cxnSp>
      <p:cxnSp>
        <p:nvCxnSpPr>
          <p:cNvPr id="1595" name="Google Shape;1595;p81"/>
          <p:cNvCxnSpPr>
            <a:stCxn id="1586" idx="3"/>
            <a:endCxn id="1591" idx="1"/>
          </p:cNvCxnSpPr>
          <p:nvPr/>
        </p:nvCxnSpPr>
        <p:spPr>
          <a:xfrm>
            <a:off x="5105400" y="1828800"/>
            <a:ext cx="228600" cy="0"/>
          </a:xfrm>
          <a:prstGeom prst="straightConnector1">
            <a:avLst/>
          </a:prstGeom>
          <a:noFill/>
          <a:ln cap="flat" cmpd="sng" w="19050">
            <a:solidFill>
              <a:schemeClr val="dk2"/>
            </a:solidFill>
            <a:prstDash val="solid"/>
            <a:round/>
            <a:headEnd len="med" w="med" type="none"/>
            <a:tailEnd len="med" w="med" type="triangle"/>
          </a:ln>
        </p:spPr>
      </p:cxnSp>
      <p:cxnSp>
        <p:nvCxnSpPr>
          <p:cNvPr id="1596" name="Google Shape;1596;p81"/>
          <p:cNvCxnSpPr>
            <a:stCxn id="1591" idx="3"/>
            <a:endCxn id="1587" idx="1"/>
          </p:cNvCxnSpPr>
          <p:nvPr/>
        </p:nvCxnSpPr>
        <p:spPr>
          <a:xfrm>
            <a:off x="6315600" y="1828800"/>
            <a:ext cx="237600" cy="0"/>
          </a:xfrm>
          <a:prstGeom prst="straightConnector1">
            <a:avLst/>
          </a:prstGeom>
          <a:noFill/>
          <a:ln cap="flat" cmpd="sng" w="19050">
            <a:solidFill>
              <a:schemeClr val="dk2"/>
            </a:solidFill>
            <a:prstDash val="solid"/>
            <a:round/>
            <a:headEnd len="med" w="med" type="none"/>
            <a:tailEnd len="med" w="med" type="triangle"/>
          </a:ln>
        </p:spPr>
      </p:cxnSp>
      <p:sp>
        <p:nvSpPr>
          <p:cNvPr id="1597" name="Google Shape;1597;p81"/>
          <p:cNvSpPr txBox="1"/>
          <p:nvPr/>
        </p:nvSpPr>
        <p:spPr>
          <a:xfrm>
            <a:off x="5334000" y="2514600"/>
            <a:ext cx="2438400" cy="3810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PrePaintTreeWalk</a:t>
            </a:r>
            <a:r>
              <a:rPr lang="en">
                <a:latin typeface="Consolas"/>
                <a:ea typeface="Consolas"/>
                <a:cs typeface="Consolas"/>
                <a:sym typeface="Consolas"/>
              </a:rPr>
              <a:t>::Walk</a:t>
            </a:r>
            <a:endParaRPr>
              <a:solidFill>
                <a:srgbClr val="0000FF"/>
              </a:solidFill>
              <a:latin typeface="Consolas"/>
              <a:ea typeface="Consolas"/>
              <a:cs typeface="Consolas"/>
              <a:sym typeface="Consolas"/>
            </a:endParaRPr>
          </a:p>
        </p:txBody>
      </p:sp>
      <p:sp>
        <p:nvSpPr>
          <p:cNvPr id="1598" name="Google Shape;1598;p81"/>
          <p:cNvSpPr txBox="1"/>
          <p:nvPr/>
        </p:nvSpPr>
        <p:spPr>
          <a:xfrm>
            <a:off x="3124200" y="4038600"/>
            <a:ext cx="5410200" cy="53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The </a:t>
            </a:r>
            <a:r>
              <a:rPr b="1" i="1" lang="en" sz="1800">
                <a:latin typeface="Droid Serif"/>
                <a:ea typeface="Droid Serif"/>
                <a:cs typeface="Droid Serif"/>
                <a:sym typeface="Droid Serif"/>
              </a:rPr>
              <a:t>prepaint</a:t>
            </a:r>
            <a:r>
              <a:rPr i="1" lang="en" sz="1800">
                <a:latin typeface="Droid Serif"/>
                <a:ea typeface="Droid Serif"/>
                <a:cs typeface="Droid Serif"/>
                <a:sym typeface="Droid Serif"/>
              </a:rPr>
              <a:t> stage builds the property trees.</a:t>
            </a:r>
            <a:endParaRPr i="1" sz="1800">
              <a:latin typeface="Droid Serif"/>
              <a:ea typeface="Droid Serif"/>
              <a:cs typeface="Droid Serif"/>
              <a:sym typeface="Droid Serif"/>
            </a:endParaRPr>
          </a:p>
        </p:txBody>
      </p:sp>
      <p:sp>
        <p:nvSpPr>
          <p:cNvPr id="1599" name="Google Shape;1599;p81"/>
          <p:cNvSpPr txBox="1"/>
          <p:nvPr/>
        </p:nvSpPr>
        <p:spPr>
          <a:xfrm>
            <a:off x="5257800" y="3200400"/>
            <a:ext cx="2590800" cy="381000"/>
          </a:xfrm>
          <a:prstGeom prst="rect">
            <a:avLst/>
          </a:prstGeom>
          <a:solidFill>
            <a:srgbClr val="C9DAF8"/>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PaintPropertyTreeBuilder</a:t>
            </a:r>
            <a:endParaRPr>
              <a:solidFill>
                <a:srgbClr val="0000FF"/>
              </a:solidFill>
              <a:latin typeface="Consolas"/>
              <a:ea typeface="Consolas"/>
              <a:cs typeface="Consolas"/>
              <a:sym typeface="Consolas"/>
            </a:endParaRPr>
          </a:p>
        </p:txBody>
      </p:sp>
      <p:cxnSp>
        <p:nvCxnSpPr>
          <p:cNvPr id="1600" name="Google Shape;1600;p81"/>
          <p:cNvCxnSpPr>
            <a:stCxn id="1597" idx="2"/>
            <a:endCxn id="1599" idx="0"/>
          </p:cNvCxnSpPr>
          <p:nvPr/>
        </p:nvCxnSpPr>
        <p:spPr>
          <a:xfrm>
            <a:off x="6553200" y="2895600"/>
            <a:ext cx="0" cy="304800"/>
          </a:xfrm>
          <a:prstGeom prst="straightConnector1">
            <a:avLst/>
          </a:prstGeom>
          <a:noFill/>
          <a:ln cap="flat" cmpd="sng" w="19050">
            <a:solidFill>
              <a:schemeClr val="dk2"/>
            </a:solidFill>
            <a:prstDash val="solid"/>
            <a:round/>
            <a:headEnd len="med" w="med" type="none"/>
            <a:tailEnd len="med" w="med" type="triangle"/>
          </a:ln>
        </p:spPr>
      </p:cxnSp>
      <p:sp>
        <p:nvSpPr>
          <p:cNvPr id="1601" name="Google Shape;1601;p81"/>
          <p:cNvSpPr/>
          <p:nvPr/>
        </p:nvSpPr>
        <p:spPr>
          <a:xfrm>
            <a:off x="2449575" y="2963580"/>
            <a:ext cx="191400" cy="191400"/>
          </a:xfrm>
          <a:prstGeom prst="ellipse">
            <a:avLst/>
          </a:prstGeom>
          <a:solidFill>
            <a:srgbClr val="F9CB9C"/>
          </a:solid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2" name="Google Shape;1602;p81"/>
          <p:cNvCxnSpPr>
            <a:stCxn id="1601" idx="4"/>
            <a:endCxn id="1603" idx="0"/>
          </p:cNvCxnSpPr>
          <p:nvPr/>
        </p:nvCxnSpPr>
        <p:spPr>
          <a:xfrm>
            <a:off x="2545275" y="3154980"/>
            <a:ext cx="0" cy="382800"/>
          </a:xfrm>
          <a:prstGeom prst="straightConnector1">
            <a:avLst/>
          </a:prstGeom>
          <a:noFill/>
          <a:ln cap="flat" cmpd="sng" w="19050">
            <a:solidFill>
              <a:srgbClr val="B45F06"/>
            </a:solidFill>
            <a:prstDash val="solid"/>
            <a:round/>
            <a:headEnd len="med" w="med" type="triangle"/>
            <a:tailEnd len="med" w="med" type="none"/>
          </a:ln>
        </p:spPr>
      </p:cxnSp>
      <p:sp>
        <p:nvSpPr>
          <p:cNvPr id="1603" name="Google Shape;1603;p81"/>
          <p:cNvSpPr/>
          <p:nvPr/>
        </p:nvSpPr>
        <p:spPr>
          <a:xfrm>
            <a:off x="2449575" y="3537750"/>
            <a:ext cx="191400" cy="191400"/>
          </a:xfrm>
          <a:prstGeom prst="ellipse">
            <a:avLst/>
          </a:prstGeom>
          <a:solidFill>
            <a:srgbClr val="F9CB9C"/>
          </a:solid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1"/>
          <p:cNvSpPr/>
          <p:nvPr/>
        </p:nvSpPr>
        <p:spPr>
          <a:xfrm>
            <a:off x="3618600" y="2968192"/>
            <a:ext cx="191400" cy="191400"/>
          </a:xfrm>
          <a:prstGeom prst="ellipse">
            <a:avLst/>
          </a:prstGeom>
          <a:solidFill>
            <a:srgbClr val="D9D9D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1"/>
          <p:cNvSpPr/>
          <p:nvPr/>
        </p:nvSpPr>
        <p:spPr>
          <a:xfrm>
            <a:off x="3618600" y="3542363"/>
            <a:ext cx="191400" cy="191400"/>
          </a:xfrm>
          <a:prstGeom prst="ellipse">
            <a:avLst/>
          </a:prstGeom>
          <a:solidFill>
            <a:srgbClr val="D9D9D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6" name="Google Shape;1606;p81"/>
          <p:cNvCxnSpPr>
            <a:stCxn id="1604" idx="4"/>
            <a:endCxn id="1605" idx="0"/>
          </p:cNvCxnSpPr>
          <p:nvPr/>
        </p:nvCxnSpPr>
        <p:spPr>
          <a:xfrm>
            <a:off x="3714300" y="3159592"/>
            <a:ext cx="0" cy="382800"/>
          </a:xfrm>
          <a:prstGeom prst="straightConnector1">
            <a:avLst/>
          </a:prstGeom>
          <a:noFill/>
          <a:ln cap="flat" cmpd="sng" w="19050">
            <a:solidFill>
              <a:srgbClr val="595959"/>
            </a:solidFill>
            <a:prstDash val="solid"/>
            <a:round/>
            <a:headEnd len="med" w="med" type="triangle"/>
            <a:tailEnd len="med" w="med" type="none"/>
          </a:ln>
        </p:spPr>
      </p:cxnSp>
      <p:sp>
        <p:nvSpPr>
          <p:cNvPr id="1607" name="Google Shape;1607;p81"/>
          <p:cNvSpPr/>
          <p:nvPr/>
        </p:nvSpPr>
        <p:spPr>
          <a:xfrm>
            <a:off x="1687575" y="2962205"/>
            <a:ext cx="191400" cy="191400"/>
          </a:xfrm>
          <a:prstGeom prst="ellipse">
            <a:avLst/>
          </a:prstGeom>
          <a:solidFill>
            <a:srgbClr val="B6D7A8"/>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8" name="Google Shape;1608;p81"/>
          <p:cNvCxnSpPr>
            <a:stCxn id="1607" idx="4"/>
            <a:endCxn id="1609" idx="0"/>
          </p:cNvCxnSpPr>
          <p:nvPr/>
        </p:nvCxnSpPr>
        <p:spPr>
          <a:xfrm>
            <a:off x="1783275" y="3153605"/>
            <a:ext cx="0" cy="382800"/>
          </a:xfrm>
          <a:prstGeom prst="straightConnector1">
            <a:avLst/>
          </a:prstGeom>
          <a:noFill/>
          <a:ln cap="flat" cmpd="sng" w="19050">
            <a:solidFill>
              <a:srgbClr val="38761D"/>
            </a:solidFill>
            <a:prstDash val="solid"/>
            <a:round/>
            <a:headEnd len="med" w="med" type="triangle"/>
            <a:tailEnd len="med" w="med" type="none"/>
          </a:ln>
        </p:spPr>
      </p:cxnSp>
      <p:sp>
        <p:nvSpPr>
          <p:cNvPr id="1609" name="Google Shape;1609;p81"/>
          <p:cNvSpPr/>
          <p:nvPr/>
        </p:nvSpPr>
        <p:spPr>
          <a:xfrm>
            <a:off x="1687575" y="3536375"/>
            <a:ext cx="191400" cy="191400"/>
          </a:xfrm>
          <a:prstGeom prst="ellipse">
            <a:avLst/>
          </a:prstGeom>
          <a:solidFill>
            <a:srgbClr val="B6D7A8"/>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1"/>
          <p:cNvSpPr/>
          <p:nvPr/>
        </p:nvSpPr>
        <p:spPr>
          <a:xfrm>
            <a:off x="2036196" y="3536358"/>
            <a:ext cx="191400" cy="191400"/>
          </a:xfrm>
          <a:prstGeom prst="ellipse">
            <a:avLst/>
          </a:prstGeom>
          <a:solidFill>
            <a:srgbClr val="B6D7A8"/>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1" name="Google Shape;1611;p81"/>
          <p:cNvCxnSpPr>
            <a:endCxn id="1610" idx="0"/>
          </p:cNvCxnSpPr>
          <p:nvPr/>
        </p:nvCxnSpPr>
        <p:spPr>
          <a:xfrm>
            <a:off x="1830696" y="3153558"/>
            <a:ext cx="301200" cy="382800"/>
          </a:xfrm>
          <a:prstGeom prst="straightConnector1">
            <a:avLst/>
          </a:prstGeom>
          <a:noFill/>
          <a:ln cap="flat" cmpd="sng" w="19050">
            <a:solidFill>
              <a:srgbClr val="38761D"/>
            </a:solidFill>
            <a:prstDash val="solid"/>
            <a:round/>
            <a:headEnd len="med" w="med" type="triangle"/>
            <a:tailEnd len="med" w="med" type="none"/>
          </a:ln>
        </p:spPr>
      </p:cxnSp>
      <p:sp>
        <p:nvSpPr>
          <p:cNvPr id="1612" name="Google Shape;1612;p81"/>
          <p:cNvSpPr/>
          <p:nvPr/>
        </p:nvSpPr>
        <p:spPr>
          <a:xfrm>
            <a:off x="2875325" y="2968230"/>
            <a:ext cx="191400" cy="191400"/>
          </a:xfrm>
          <a:prstGeom prst="ellipse">
            <a:avLst/>
          </a:prstGeom>
          <a:solidFill>
            <a:srgbClr val="A4C2F4"/>
          </a:solid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3" name="Google Shape;1613;p81"/>
          <p:cNvCxnSpPr>
            <a:stCxn id="1612" idx="4"/>
            <a:endCxn id="1614" idx="0"/>
          </p:cNvCxnSpPr>
          <p:nvPr/>
        </p:nvCxnSpPr>
        <p:spPr>
          <a:xfrm>
            <a:off x="2971025" y="3159630"/>
            <a:ext cx="0" cy="382800"/>
          </a:xfrm>
          <a:prstGeom prst="straightConnector1">
            <a:avLst/>
          </a:prstGeom>
          <a:noFill/>
          <a:ln cap="flat" cmpd="sng" w="19050">
            <a:solidFill>
              <a:srgbClr val="1155CC"/>
            </a:solidFill>
            <a:prstDash val="solid"/>
            <a:round/>
            <a:headEnd len="med" w="med" type="triangle"/>
            <a:tailEnd len="med" w="med" type="none"/>
          </a:ln>
        </p:spPr>
      </p:cxnSp>
      <p:sp>
        <p:nvSpPr>
          <p:cNvPr id="1614" name="Google Shape;1614;p81"/>
          <p:cNvSpPr/>
          <p:nvPr/>
        </p:nvSpPr>
        <p:spPr>
          <a:xfrm>
            <a:off x="2875325" y="3542400"/>
            <a:ext cx="191400" cy="191400"/>
          </a:xfrm>
          <a:prstGeom prst="ellipse">
            <a:avLst/>
          </a:prstGeom>
          <a:solidFill>
            <a:srgbClr val="A4C2F4"/>
          </a:solid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1"/>
          <p:cNvSpPr/>
          <p:nvPr/>
        </p:nvSpPr>
        <p:spPr>
          <a:xfrm>
            <a:off x="3223946" y="3542383"/>
            <a:ext cx="191400" cy="191400"/>
          </a:xfrm>
          <a:prstGeom prst="ellipse">
            <a:avLst/>
          </a:prstGeom>
          <a:solidFill>
            <a:srgbClr val="A4C2F4"/>
          </a:solid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6" name="Google Shape;1616;p81"/>
          <p:cNvCxnSpPr>
            <a:endCxn id="1615" idx="0"/>
          </p:cNvCxnSpPr>
          <p:nvPr/>
        </p:nvCxnSpPr>
        <p:spPr>
          <a:xfrm>
            <a:off x="3018446" y="3159583"/>
            <a:ext cx="301200" cy="382800"/>
          </a:xfrm>
          <a:prstGeom prst="straightConnector1">
            <a:avLst/>
          </a:prstGeom>
          <a:noFill/>
          <a:ln cap="flat" cmpd="sng" w="19050">
            <a:solidFill>
              <a:srgbClr val="1155CC"/>
            </a:solidFill>
            <a:prstDash val="solid"/>
            <a:round/>
            <a:headEnd len="med" w="med" type="triangl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p:nvPr/>
        </p:nvSpPr>
        <p:spPr>
          <a:xfrm>
            <a:off x="3041575" y="1809550"/>
            <a:ext cx="2858700" cy="1164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erif"/>
                <a:ea typeface="Droid Serif"/>
                <a:cs typeface="Droid Serif"/>
                <a:sym typeface="Droid Serif"/>
              </a:rPr>
              <a:t>Operating System</a:t>
            </a:r>
            <a:endParaRPr>
              <a:latin typeface="Droid Serif"/>
              <a:ea typeface="Droid Serif"/>
              <a:cs typeface="Droid Serif"/>
              <a:sym typeface="Droid Serif"/>
            </a:endParaRPr>
          </a:p>
        </p:txBody>
      </p:sp>
      <p:pic>
        <p:nvPicPr>
          <p:cNvPr descr="virtual_desktop-amd_ati_desktop.jpg" id="144" name="Google Shape;144;p19"/>
          <p:cNvPicPr preferRelativeResize="0"/>
          <p:nvPr/>
        </p:nvPicPr>
        <p:blipFill>
          <a:blip r:embed="rId3">
            <a:alphaModFix/>
          </a:blip>
          <a:stretch>
            <a:fillRect/>
          </a:stretch>
        </p:blipFill>
        <p:spPr>
          <a:xfrm>
            <a:off x="2703088" y="3271750"/>
            <a:ext cx="3274200" cy="1871750"/>
          </a:xfrm>
          <a:prstGeom prst="rect">
            <a:avLst/>
          </a:prstGeom>
          <a:noFill/>
          <a:ln>
            <a:noFill/>
          </a:ln>
        </p:spPr>
      </p:pic>
      <p:sp>
        <p:nvSpPr>
          <p:cNvPr id="145" name="Google Shape;145;p1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pixels</a:t>
            </a:r>
            <a:endParaRPr b="1" sz="3600">
              <a:solidFill>
                <a:srgbClr val="434343"/>
              </a:solidFill>
              <a:latin typeface="Droid Sans"/>
              <a:ea typeface="Droid Sans"/>
              <a:cs typeface="Droid Sans"/>
              <a:sym typeface="Droid Sans"/>
            </a:endParaRPr>
          </a:p>
        </p:txBody>
      </p:sp>
      <p:cxnSp>
        <p:nvCxnSpPr>
          <p:cNvPr id="147" name="Google Shape;147;p19"/>
          <p:cNvCxnSpPr/>
          <p:nvPr/>
        </p:nvCxnSpPr>
        <p:spPr>
          <a:xfrm flipH="1" rot="10800000">
            <a:off x="5197625" y="4081125"/>
            <a:ext cx="702600" cy="9600"/>
          </a:xfrm>
          <a:prstGeom prst="straightConnector1">
            <a:avLst/>
          </a:prstGeom>
          <a:noFill/>
          <a:ln cap="flat" cmpd="sng" w="19050">
            <a:solidFill>
              <a:schemeClr val="dk2"/>
            </a:solidFill>
            <a:prstDash val="solid"/>
            <a:round/>
            <a:headEnd len="med" w="med" type="none"/>
            <a:tailEnd len="med" w="med" type="triangle"/>
          </a:ln>
        </p:spPr>
      </p:cxnSp>
      <p:pic>
        <p:nvPicPr>
          <p:cNvPr descr="opengl_logo.png" id="148" name="Google Shape;148;p19"/>
          <p:cNvPicPr preferRelativeResize="0"/>
          <p:nvPr/>
        </p:nvPicPr>
        <p:blipFill>
          <a:blip r:embed="rId4">
            <a:alphaModFix/>
          </a:blip>
          <a:stretch>
            <a:fillRect/>
          </a:stretch>
        </p:blipFill>
        <p:spPr>
          <a:xfrm>
            <a:off x="3454663" y="1089050"/>
            <a:ext cx="2234675" cy="975125"/>
          </a:xfrm>
          <a:prstGeom prst="rect">
            <a:avLst/>
          </a:prstGeom>
          <a:noFill/>
          <a:ln>
            <a:noFill/>
          </a:ln>
        </p:spPr>
      </p:pic>
      <p:sp>
        <p:nvSpPr>
          <p:cNvPr id="149" name="Google Shape;149;p19"/>
          <p:cNvSpPr/>
          <p:nvPr/>
        </p:nvSpPr>
        <p:spPr>
          <a:xfrm>
            <a:off x="3734525" y="2759775"/>
            <a:ext cx="1463100" cy="43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erif"/>
                <a:ea typeface="Droid Serif"/>
                <a:cs typeface="Droid Serif"/>
                <a:sym typeface="Droid Serif"/>
              </a:rPr>
              <a:t>Device Driver</a:t>
            </a:r>
            <a:endParaRPr>
              <a:latin typeface="Droid Serif"/>
              <a:ea typeface="Droid Serif"/>
              <a:cs typeface="Droid Serif"/>
              <a:sym typeface="Droid Serif"/>
            </a:endParaRPr>
          </a:p>
        </p:txBody>
      </p:sp>
      <p:cxnSp>
        <p:nvCxnSpPr>
          <p:cNvPr id="150" name="Google Shape;150;p19"/>
          <p:cNvCxnSpPr>
            <a:stCxn id="149" idx="2"/>
          </p:cNvCxnSpPr>
          <p:nvPr/>
        </p:nvCxnSpPr>
        <p:spPr>
          <a:xfrm flipH="1">
            <a:off x="4456475" y="3192975"/>
            <a:ext cx="9600" cy="320400"/>
          </a:xfrm>
          <a:prstGeom prst="straightConnector1">
            <a:avLst/>
          </a:prstGeom>
          <a:noFill/>
          <a:ln cap="flat" cmpd="sng" w="19050">
            <a:solidFill>
              <a:schemeClr val="dk2"/>
            </a:solidFill>
            <a:prstDash val="solid"/>
            <a:round/>
            <a:headEnd len="med" w="med" type="none"/>
            <a:tailEnd len="med" w="med" type="triangle"/>
          </a:ln>
        </p:spPr>
      </p:cxnSp>
      <p:pic>
        <p:nvPicPr>
          <p:cNvPr descr="photo.jpg" id="151" name="Google Shape;151;p19"/>
          <p:cNvPicPr preferRelativeResize="0"/>
          <p:nvPr/>
        </p:nvPicPr>
        <p:blipFill>
          <a:blip r:embed="rId5">
            <a:alphaModFix/>
          </a:blip>
          <a:stretch>
            <a:fillRect/>
          </a:stretch>
        </p:blipFill>
        <p:spPr>
          <a:xfrm>
            <a:off x="450775" y="1089050"/>
            <a:ext cx="1329901" cy="1329901"/>
          </a:xfrm>
          <a:prstGeom prst="rect">
            <a:avLst/>
          </a:prstGeom>
          <a:noFill/>
          <a:ln>
            <a:noFill/>
          </a:ln>
        </p:spPr>
      </p:pic>
      <p:cxnSp>
        <p:nvCxnSpPr>
          <p:cNvPr id="152" name="Google Shape;152;p19"/>
          <p:cNvCxnSpPr>
            <a:endCxn id="148" idx="1"/>
          </p:cNvCxnSpPr>
          <p:nvPr/>
        </p:nvCxnSpPr>
        <p:spPr>
          <a:xfrm>
            <a:off x="1848163" y="1568812"/>
            <a:ext cx="1606500" cy="7800"/>
          </a:xfrm>
          <a:prstGeom prst="straightConnector1">
            <a:avLst/>
          </a:prstGeom>
          <a:noFill/>
          <a:ln cap="flat" cmpd="sng" w="19050">
            <a:solidFill>
              <a:schemeClr val="dk2"/>
            </a:solidFill>
            <a:prstDash val="solid"/>
            <a:round/>
            <a:headEnd len="med" w="med" type="none"/>
            <a:tailEnd len="med" w="med" type="triangle"/>
          </a:ln>
        </p:spPr>
      </p:cxnSp>
      <p:pic>
        <p:nvPicPr>
          <p:cNvPr id="153" name="Google Shape;153;p19"/>
          <p:cNvPicPr preferRelativeResize="0"/>
          <p:nvPr/>
        </p:nvPicPr>
        <p:blipFill>
          <a:blip r:embed="rId6">
            <a:alphaModFix/>
          </a:blip>
          <a:stretch>
            <a:fillRect/>
          </a:stretch>
        </p:blipFill>
        <p:spPr>
          <a:xfrm>
            <a:off x="6624300" y="1568801"/>
            <a:ext cx="1905000" cy="733425"/>
          </a:xfrm>
          <a:prstGeom prst="rect">
            <a:avLst/>
          </a:prstGeom>
          <a:noFill/>
          <a:ln>
            <a:noFill/>
          </a:ln>
        </p:spPr>
      </p:pic>
      <p:sp>
        <p:nvSpPr>
          <p:cNvPr id="154" name="Google Shape;154;p19"/>
          <p:cNvSpPr txBox="1"/>
          <p:nvPr/>
        </p:nvSpPr>
        <p:spPr>
          <a:xfrm>
            <a:off x="547450" y="3334175"/>
            <a:ext cx="2052000" cy="1020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Droid Serif"/>
              <a:buChar char="●"/>
            </a:pPr>
            <a:r>
              <a:rPr lang="en">
                <a:latin typeface="Droid Serif"/>
                <a:ea typeface="Droid Serif"/>
                <a:cs typeface="Droid Serif"/>
                <a:sym typeface="Droid Serif"/>
              </a:rPr>
              <a:t>textures</a:t>
            </a:r>
            <a:endParaRPr>
              <a:latin typeface="Droid Serif"/>
              <a:ea typeface="Droid Serif"/>
              <a:cs typeface="Droid Serif"/>
              <a:sym typeface="Droid Serif"/>
            </a:endParaRPr>
          </a:p>
          <a:p>
            <a:pPr indent="-317500" lvl="0" marL="457200" rtl="0" algn="l">
              <a:spcBef>
                <a:spcPts val="0"/>
              </a:spcBef>
              <a:spcAft>
                <a:spcPts val="0"/>
              </a:spcAft>
              <a:buSzPts val="1400"/>
              <a:buFont typeface="Droid Serif"/>
              <a:buChar char="●"/>
            </a:pPr>
            <a:r>
              <a:rPr lang="en">
                <a:latin typeface="Droid Serif"/>
                <a:ea typeface="Droid Serif"/>
                <a:cs typeface="Droid Serif"/>
                <a:sym typeface="Droid Serif"/>
              </a:rPr>
              <a:t>shaders</a:t>
            </a:r>
            <a:endParaRPr>
              <a:latin typeface="Droid Serif"/>
              <a:ea typeface="Droid Serif"/>
              <a:cs typeface="Droid Serif"/>
              <a:sym typeface="Droid Serif"/>
            </a:endParaRPr>
          </a:p>
          <a:p>
            <a:pPr indent="-317500" lvl="0" marL="457200" rtl="0" algn="l">
              <a:spcBef>
                <a:spcPts val="0"/>
              </a:spcBef>
              <a:spcAft>
                <a:spcPts val="0"/>
              </a:spcAft>
              <a:buSzPts val="1400"/>
              <a:buFont typeface="Droid Serif"/>
              <a:buChar char="●"/>
            </a:pPr>
            <a:r>
              <a:rPr lang="en">
                <a:latin typeface="Droid Serif"/>
                <a:ea typeface="Droid Serif"/>
                <a:cs typeface="Droid Serif"/>
                <a:sym typeface="Droid Serif"/>
              </a:rPr>
              <a:t>vertex buffers</a:t>
            </a:r>
            <a:endParaRPr>
              <a:latin typeface="Droid Serif"/>
              <a:ea typeface="Droid Serif"/>
              <a:cs typeface="Droid Serif"/>
              <a:sym typeface="Droid Serif"/>
            </a:endParaRPr>
          </a:p>
          <a:p>
            <a:pPr indent="-317500" lvl="0" marL="457200" rtl="0" algn="l">
              <a:spcBef>
                <a:spcPts val="0"/>
              </a:spcBef>
              <a:spcAft>
                <a:spcPts val="0"/>
              </a:spcAft>
              <a:buSzPts val="1400"/>
              <a:buFont typeface="Droid Serif"/>
              <a:buChar char="●"/>
            </a:pPr>
            <a:r>
              <a:rPr lang="en">
                <a:latin typeface="Droid Serif"/>
                <a:ea typeface="Droid Serif"/>
                <a:cs typeface="Droid Serif"/>
                <a:sym typeface="Droid Serif"/>
              </a:rPr>
              <a:t>…</a:t>
            </a:r>
            <a:endParaRPr>
              <a:latin typeface="Droid Serif"/>
              <a:ea typeface="Droid Serif"/>
              <a:cs typeface="Droid Serif"/>
              <a:sym typeface="Droid Serif"/>
            </a:endParaRPr>
          </a:p>
        </p:txBody>
      </p:sp>
      <p:sp>
        <p:nvSpPr>
          <p:cNvPr id="155" name="Google Shape;155;p19"/>
          <p:cNvSpPr txBox="1"/>
          <p:nvPr/>
        </p:nvSpPr>
        <p:spPr>
          <a:xfrm>
            <a:off x="505525" y="2900975"/>
            <a:ext cx="19920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#include</a:t>
            </a:r>
            <a:r>
              <a:rPr lang="en">
                <a:latin typeface="Consolas"/>
                <a:ea typeface="Consolas"/>
                <a:cs typeface="Consolas"/>
                <a:sym typeface="Consolas"/>
              </a:rPr>
              <a:t> </a:t>
            </a:r>
            <a:r>
              <a:rPr b="1" lang="en">
                <a:latin typeface="Consolas"/>
                <a:ea typeface="Consolas"/>
                <a:cs typeface="Consolas"/>
                <a:sym typeface="Consolas"/>
              </a:rPr>
              <a:t>&lt;GL/gl.h&gt;</a:t>
            </a:r>
            <a:endParaRPr>
              <a:latin typeface="Consolas"/>
              <a:ea typeface="Consolas"/>
              <a:cs typeface="Consolas"/>
              <a:sym typeface="Consolas"/>
            </a:endParaRPr>
          </a:p>
        </p:txBody>
      </p:sp>
      <p:pic>
        <p:nvPicPr>
          <p:cNvPr id="156" name="Google Shape;156;p19"/>
          <p:cNvPicPr preferRelativeResize="0"/>
          <p:nvPr/>
        </p:nvPicPr>
        <p:blipFill>
          <a:blip r:embed="rId7">
            <a:alphaModFix/>
          </a:blip>
          <a:stretch>
            <a:fillRect/>
          </a:stretch>
        </p:blipFill>
        <p:spPr>
          <a:xfrm>
            <a:off x="6676150" y="2204550"/>
            <a:ext cx="1667049" cy="629447"/>
          </a:xfrm>
          <a:prstGeom prst="rect">
            <a:avLst/>
          </a:prstGeom>
          <a:noFill/>
          <a:ln>
            <a:noFill/>
          </a:ln>
        </p:spPr>
      </p:pic>
      <p:pic>
        <p:nvPicPr>
          <p:cNvPr descr="Pic 1.png" id="157" name="Google Shape;157;p19"/>
          <p:cNvPicPr preferRelativeResize="0"/>
          <p:nvPr/>
        </p:nvPicPr>
        <p:blipFill>
          <a:blip r:embed="rId8">
            <a:alphaModFix/>
          </a:blip>
          <a:stretch>
            <a:fillRect/>
          </a:stretch>
        </p:blipFill>
        <p:spPr>
          <a:xfrm>
            <a:off x="7546975" y="1122625"/>
            <a:ext cx="536919" cy="549400"/>
          </a:xfrm>
          <a:prstGeom prst="rect">
            <a:avLst/>
          </a:prstGeom>
          <a:noFill/>
          <a:ln>
            <a:noFill/>
          </a:ln>
        </p:spPr>
      </p:pic>
      <p:sp>
        <p:nvSpPr>
          <p:cNvPr id="158" name="Google Shape;158;p19"/>
          <p:cNvSpPr/>
          <p:nvPr/>
        </p:nvSpPr>
        <p:spPr>
          <a:xfrm rot="-1203049">
            <a:off x="6642725" y="3583950"/>
            <a:ext cx="727809" cy="629450"/>
          </a:xfrm>
          <a:prstGeom prst="flowChartExtract">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aptop-clipart-images-and-notebook-clip-art-photo-share-submit-2.png" id="159" name="Google Shape;159;p19"/>
          <p:cNvPicPr preferRelativeResize="0"/>
          <p:nvPr/>
        </p:nvPicPr>
        <p:blipFill>
          <a:blip r:embed="rId9">
            <a:alphaModFix/>
          </a:blip>
          <a:stretch>
            <a:fillRect/>
          </a:stretch>
        </p:blipFill>
        <p:spPr>
          <a:xfrm>
            <a:off x="5808267" y="3192971"/>
            <a:ext cx="2591818" cy="1676906"/>
          </a:xfrm>
          <a:prstGeom prst="rect">
            <a:avLst/>
          </a:prstGeom>
          <a:noFill/>
          <a:ln>
            <a:noFill/>
          </a:ln>
        </p:spPr>
      </p:pic>
      <p:sp>
        <p:nvSpPr>
          <p:cNvPr id="160" name="Google Shape;160;p19"/>
          <p:cNvSpPr txBox="1"/>
          <p:nvPr/>
        </p:nvSpPr>
        <p:spPr>
          <a:xfrm>
            <a:off x="6556875" y="998500"/>
            <a:ext cx="2234700" cy="17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Droid Serif"/>
                <a:ea typeface="Droid Serif"/>
                <a:cs typeface="Droid Serif"/>
                <a:sym typeface="Droid Serif"/>
              </a:rPr>
              <a:t>      (     )</a:t>
            </a:r>
            <a:endParaRPr sz="3600">
              <a:latin typeface="Droid Serif"/>
              <a:ea typeface="Droid Serif"/>
              <a:cs typeface="Droid Serif"/>
              <a:sym typeface="Droid Serif"/>
            </a:endParaRPr>
          </a:p>
          <a:p>
            <a:pPr indent="0" lvl="0" marL="0" rtl="0" algn="l">
              <a:spcBef>
                <a:spcPts val="0"/>
              </a:spcBef>
              <a:spcAft>
                <a:spcPts val="0"/>
              </a:spcAft>
              <a:buNone/>
            </a:pPr>
            <a:r>
              <a:rPr lang="en" sz="3600">
                <a:latin typeface="Droid Serif"/>
                <a:ea typeface="Droid Serif"/>
                <a:cs typeface="Droid Serif"/>
                <a:sym typeface="Droid Serif"/>
              </a:rPr>
              <a:t>(             )</a:t>
            </a:r>
            <a:endParaRPr sz="3600">
              <a:latin typeface="Droid Serif"/>
              <a:ea typeface="Droid Serif"/>
              <a:cs typeface="Droid Serif"/>
              <a:sym typeface="Droid Serif"/>
            </a:endParaRPr>
          </a:p>
          <a:p>
            <a:pPr indent="0" lvl="0" marL="0" rtl="0" algn="l">
              <a:spcBef>
                <a:spcPts val="0"/>
              </a:spcBef>
              <a:spcAft>
                <a:spcPts val="0"/>
              </a:spcAft>
              <a:buNone/>
            </a:pPr>
            <a:r>
              <a:rPr lang="en" sz="3600">
                <a:latin typeface="Droid Serif"/>
                <a:ea typeface="Droid Serif"/>
                <a:cs typeface="Droid Serif"/>
                <a:sym typeface="Droid Serif"/>
              </a:rPr>
              <a:t>   (      ?)</a:t>
            </a:r>
            <a:endParaRPr sz="3600">
              <a:latin typeface="Droid Serif"/>
              <a:ea typeface="Droid Serif"/>
              <a:cs typeface="Droid Serif"/>
              <a:sym typeface="Droid Serif"/>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82"/>
          <p:cNvSpPr txBox="1"/>
          <p:nvPr/>
        </p:nvSpPr>
        <p:spPr>
          <a:xfrm>
            <a:off x="5968800" y="1676400"/>
            <a:ext cx="1117800" cy="2286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622" name="Google Shape;1622;p8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composite after paint (CAP)</a:t>
            </a:r>
            <a:endParaRPr b="1" sz="3600">
              <a:solidFill>
                <a:srgbClr val="434343"/>
              </a:solidFill>
              <a:latin typeface="Droid Sans"/>
              <a:ea typeface="Droid Sans"/>
              <a:cs typeface="Droid Sans"/>
              <a:sym typeface="Droid Sans"/>
            </a:endParaRPr>
          </a:p>
        </p:txBody>
      </p:sp>
      <p:sp>
        <p:nvSpPr>
          <p:cNvPr id="1624" name="Google Shape;1624;p82"/>
          <p:cNvSpPr txBox="1"/>
          <p:nvPr/>
        </p:nvSpPr>
        <p:spPr>
          <a:xfrm>
            <a:off x="6045000" y="1752600"/>
            <a:ext cx="1117800" cy="2286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625" name="Google Shape;1625;p82"/>
          <p:cNvSpPr txBox="1"/>
          <p:nvPr/>
        </p:nvSpPr>
        <p:spPr>
          <a:xfrm>
            <a:off x="1066800" y="4038600"/>
            <a:ext cx="5791200" cy="53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In the future, layers will be created after paint.</a:t>
            </a:r>
            <a:endParaRPr i="1" sz="1800">
              <a:latin typeface="Droid Serif"/>
              <a:ea typeface="Droid Serif"/>
              <a:cs typeface="Droid Serif"/>
              <a:sym typeface="Droid Serif"/>
            </a:endParaRPr>
          </a:p>
        </p:txBody>
      </p:sp>
      <p:cxnSp>
        <p:nvCxnSpPr>
          <p:cNvPr id="1626" name="Google Shape;1626;p82"/>
          <p:cNvCxnSpPr>
            <a:stCxn id="1627" idx="3"/>
            <a:endCxn id="1628" idx="1"/>
          </p:cNvCxnSpPr>
          <p:nvPr/>
        </p:nvCxnSpPr>
        <p:spPr>
          <a:xfrm>
            <a:off x="5026256" y="2990232"/>
            <a:ext cx="304800" cy="600"/>
          </a:xfrm>
          <a:prstGeom prst="bentConnector3">
            <a:avLst>
              <a:gd fmla="val 50000" name="adj1"/>
            </a:avLst>
          </a:prstGeom>
          <a:noFill/>
          <a:ln cap="flat" cmpd="sng" w="19050">
            <a:solidFill>
              <a:schemeClr val="dk2"/>
            </a:solidFill>
            <a:prstDash val="solid"/>
            <a:round/>
            <a:headEnd len="med" w="med" type="none"/>
            <a:tailEnd len="med" w="med" type="triangle"/>
          </a:ln>
        </p:spPr>
      </p:cxnSp>
      <p:pic>
        <p:nvPicPr>
          <p:cNvPr id="1629" name="Google Shape;1629;p82"/>
          <p:cNvPicPr preferRelativeResize="0"/>
          <p:nvPr/>
        </p:nvPicPr>
        <p:blipFill>
          <a:blip r:embed="rId3">
            <a:alphaModFix/>
          </a:blip>
          <a:stretch>
            <a:fillRect/>
          </a:stretch>
        </p:blipFill>
        <p:spPr>
          <a:xfrm>
            <a:off x="6886144" y="2667000"/>
            <a:ext cx="1267256" cy="1143000"/>
          </a:xfrm>
          <a:prstGeom prst="rect">
            <a:avLst/>
          </a:prstGeom>
          <a:noFill/>
          <a:ln>
            <a:noFill/>
          </a:ln>
        </p:spPr>
      </p:pic>
      <p:sp>
        <p:nvSpPr>
          <p:cNvPr id="1630" name="Google Shape;1630;p82"/>
          <p:cNvSpPr/>
          <p:nvPr/>
        </p:nvSpPr>
        <p:spPr>
          <a:xfrm>
            <a:off x="1339800" y="1486800"/>
            <a:ext cx="1581000" cy="799200"/>
          </a:xfrm>
          <a:prstGeom prst="rect">
            <a:avLst/>
          </a:prstGeom>
          <a:solidFill>
            <a:srgbClr val="FFF2CC"/>
          </a:solidFill>
          <a:ln cap="flat" cmpd="sng" w="19050">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PaintArtifact</a:t>
            </a:r>
            <a:endParaRPr>
              <a:latin typeface="Droid Sans"/>
              <a:ea typeface="Droid Sans"/>
              <a:cs typeface="Droid Sans"/>
              <a:sym typeface="Droid Sans"/>
            </a:endParaRPr>
          </a:p>
        </p:txBody>
      </p:sp>
      <p:sp>
        <p:nvSpPr>
          <p:cNvPr id="1631" name="Google Shape;1631;p82"/>
          <p:cNvSpPr/>
          <p:nvPr/>
        </p:nvSpPr>
        <p:spPr>
          <a:xfrm>
            <a:off x="1510825" y="1848588"/>
            <a:ext cx="8913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1632" name="Google Shape;1632;p82"/>
          <p:cNvSpPr/>
          <p:nvPr/>
        </p:nvSpPr>
        <p:spPr>
          <a:xfrm>
            <a:off x="2402125" y="1848588"/>
            <a:ext cx="3990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1633" name="Google Shape;1633;p82"/>
          <p:cNvSpPr/>
          <p:nvPr/>
        </p:nvSpPr>
        <p:spPr>
          <a:xfrm rot="10800000">
            <a:off x="5331056" y="2057400"/>
            <a:ext cx="457200" cy="762000"/>
          </a:xfrm>
          <a:prstGeom prst="downArrow">
            <a:avLst>
              <a:gd fmla="val 50000" name="adj1"/>
              <a:gd fmla="val 5000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2"/>
          <p:cNvSpPr txBox="1"/>
          <p:nvPr/>
        </p:nvSpPr>
        <p:spPr>
          <a:xfrm>
            <a:off x="4264256" y="2837832"/>
            <a:ext cx="762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pic>
        <p:nvPicPr>
          <p:cNvPr descr="latest" id="1634" name="Google Shape;1634;p82"/>
          <p:cNvPicPr preferRelativeResize="0"/>
          <p:nvPr/>
        </p:nvPicPr>
        <p:blipFill>
          <a:blip r:embed="rId4">
            <a:alphaModFix/>
          </a:blip>
          <a:stretch>
            <a:fillRect/>
          </a:stretch>
        </p:blipFill>
        <p:spPr>
          <a:xfrm>
            <a:off x="634766" y="3352800"/>
            <a:ext cx="1041634" cy="685799"/>
          </a:xfrm>
          <a:prstGeom prst="rect">
            <a:avLst/>
          </a:prstGeom>
          <a:noFill/>
          <a:ln>
            <a:noFill/>
          </a:ln>
        </p:spPr>
      </p:pic>
      <p:sp>
        <p:nvSpPr>
          <p:cNvPr id="1635" name="Google Shape;1635;p82"/>
          <p:cNvSpPr txBox="1"/>
          <p:nvPr/>
        </p:nvSpPr>
        <p:spPr>
          <a:xfrm rot="-1353">
            <a:off x="653660" y="3447559"/>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cxnSp>
        <p:nvCxnSpPr>
          <p:cNvPr id="1636" name="Google Shape;1636;p82"/>
          <p:cNvCxnSpPr/>
          <p:nvPr/>
        </p:nvCxnSpPr>
        <p:spPr>
          <a:xfrm>
            <a:off x="806681" y="3352057"/>
            <a:ext cx="4219500" cy="600"/>
          </a:xfrm>
          <a:prstGeom prst="straightConnector1">
            <a:avLst/>
          </a:prstGeom>
          <a:noFill/>
          <a:ln cap="flat" cmpd="sng" w="28575">
            <a:solidFill>
              <a:srgbClr val="999999"/>
            </a:solidFill>
            <a:prstDash val="solid"/>
            <a:round/>
            <a:headEnd len="med" w="med" type="none"/>
            <a:tailEnd len="med" w="med" type="triangle"/>
          </a:ln>
        </p:spPr>
      </p:cxnSp>
      <p:cxnSp>
        <p:nvCxnSpPr>
          <p:cNvPr id="1637" name="Google Shape;1637;p82"/>
          <p:cNvCxnSpPr>
            <a:stCxn id="1638" idx="3"/>
            <a:endCxn id="1639" idx="1"/>
          </p:cNvCxnSpPr>
          <p:nvPr/>
        </p:nvCxnSpPr>
        <p:spPr>
          <a:xfrm>
            <a:off x="2816456" y="2990232"/>
            <a:ext cx="228600" cy="0"/>
          </a:xfrm>
          <a:prstGeom prst="straightConnector1">
            <a:avLst/>
          </a:prstGeom>
          <a:noFill/>
          <a:ln cap="flat" cmpd="sng" w="19050">
            <a:solidFill>
              <a:schemeClr val="dk2"/>
            </a:solidFill>
            <a:prstDash val="solid"/>
            <a:round/>
            <a:headEnd len="med" w="med" type="none"/>
            <a:tailEnd len="med" w="med" type="triangle"/>
          </a:ln>
        </p:spPr>
      </p:cxnSp>
      <p:cxnSp>
        <p:nvCxnSpPr>
          <p:cNvPr id="1640" name="Google Shape;1640;p82"/>
          <p:cNvCxnSpPr>
            <a:stCxn id="1639" idx="3"/>
            <a:endCxn id="1627" idx="1"/>
          </p:cNvCxnSpPr>
          <p:nvPr/>
        </p:nvCxnSpPr>
        <p:spPr>
          <a:xfrm>
            <a:off x="4035656" y="2990232"/>
            <a:ext cx="228600" cy="0"/>
          </a:xfrm>
          <a:prstGeom prst="straightConnector1">
            <a:avLst/>
          </a:prstGeom>
          <a:noFill/>
          <a:ln cap="flat" cmpd="sng" w="19050">
            <a:solidFill>
              <a:schemeClr val="dk2"/>
            </a:solidFill>
            <a:prstDash val="solid"/>
            <a:round/>
            <a:headEnd len="med" w="med" type="none"/>
            <a:tailEnd len="med" w="med" type="triangle"/>
          </a:ln>
        </p:spPr>
      </p:cxnSp>
      <p:sp>
        <p:nvSpPr>
          <p:cNvPr id="1628" name="Google Shape;1628;p82"/>
          <p:cNvSpPr txBox="1"/>
          <p:nvPr/>
        </p:nvSpPr>
        <p:spPr>
          <a:xfrm>
            <a:off x="5331056" y="2761632"/>
            <a:ext cx="1143000" cy="4572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composite</a:t>
            </a:r>
            <a:endParaRPr b="1">
              <a:solidFill>
                <a:srgbClr val="0000FF"/>
              </a:solidFill>
              <a:latin typeface="Droid Sans"/>
              <a:ea typeface="Droid Sans"/>
              <a:cs typeface="Droid Sans"/>
              <a:sym typeface="Droid Sans"/>
            </a:endParaRPr>
          </a:p>
        </p:txBody>
      </p:sp>
      <p:sp>
        <p:nvSpPr>
          <p:cNvPr id="1641" name="Google Shape;1641;p82"/>
          <p:cNvSpPr/>
          <p:nvPr/>
        </p:nvSpPr>
        <p:spPr>
          <a:xfrm>
            <a:off x="5452298" y="3029568"/>
            <a:ext cx="1402758" cy="475632"/>
          </a:xfrm>
          <a:prstGeom prst="irregularSeal2">
            <a:avLst/>
          </a:prstGeom>
          <a:solidFill>
            <a:srgbClr val="FFF2CC"/>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Droid Sans"/>
              <a:ea typeface="Droid Sans"/>
              <a:cs typeface="Droid Sans"/>
              <a:sym typeface="Droid Sans"/>
            </a:endParaRPr>
          </a:p>
        </p:txBody>
      </p:sp>
      <p:sp>
        <p:nvSpPr>
          <p:cNvPr id="1639" name="Google Shape;1639;p82"/>
          <p:cNvSpPr txBox="1"/>
          <p:nvPr/>
        </p:nvSpPr>
        <p:spPr>
          <a:xfrm>
            <a:off x="3045056" y="2837832"/>
            <a:ext cx="9906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prepaint</a:t>
            </a:r>
            <a:endParaRPr b="1">
              <a:solidFill>
                <a:srgbClr val="0000FF"/>
              </a:solidFill>
              <a:latin typeface="Droid Sans"/>
              <a:ea typeface="Droid Sans"/>
              <a:cs typeface="Droid Sans"/>
              <a:sym typeface="Droid Sans"/>
            </a:endParaRPr>
          </a:p>
        </p:txBody>
      </p:sp>
      <p:sp>
        <p:nvSpPr>
          <p:cNvPr id="1642" name="Google Shape;1642;p82"/>
          <p:cNvSpPr txBox="1"/>
          <p:nvPr/>
        </p:nvSpPr>
        <p:spPr>
          <a:xfrm>
            <a:off x="987656" y="2837832"/>
            <a:ext cx="381000" cy="3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sp>
        <p:nvSpPr>
          <p:cNvPr id="1638" name="Google Shape;1638;p82"/>
          <p:cNvSpPr txBox="1"/>
          <p:nvPr/>
        </p:nvSpPr>
        <p:spPr>
          <a:xfrm>
            <a:off x="1521056" y="2761632"/>
            <a:ext cx="1295400" cy="4572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compositing</a:t>
            </a:r>
            <a:endParaRPr b="1">
              <a:latin typeface="Droid Sans"/>
              <a:ea typeface="Droid Sans"/>
              <a:cs typeface="Droid Sans"/>
              <a:sym typeface="Droid Sans"/>
            </a:endParaRPr>
          </a:p>
          <a:p>
            <a:pPr indent="0" lvl="0" marL="0" rtl="0" algn="ctr">
              <a:spcBef>
                <a:spcPts val="0"/>
              </a:spcBef>
              <a:spcAft>
                <a:spcPts val="0"/>
              </a:spcAft>
              <a:buNone/>
            </a:pPr>
            <a:r>
              <a:rPr b="1" lang="en">
                <a:latin typeface="Droid Sans"/>
                <a:ea typeface="Droid Sans"/>
                <a:cs typeface="Droid Sans"/>
                <a:sym typeface="Droid Sans"/>
              </a:rPr>
              <a:t>assignments</a:t>
            </a:r>
            <a:endParaRPr b="1">
              <a:latin typeface="Droid Sans"/>
              <a:ea typeface="Droid Sans"/>
              <a:cs typeface="Droid Sans"/>
              <a:sym typeface="Droid Sans"/>
            </a:endParaRPr>
          </a:p>
        </p:txBody>
      </p:sp>
      <p:cxnSp>
        <p:nvCxnSpPr>
          <p:cNvPr id="1643" name="Google Shape;1643;p82"/>
          <p:cNvCxnSpPr>
            <a:stCxn id="1644" idx="3"/>
            <a:endCxn id="1638" idx="1"/>
          </p:cNvCxnSpPr>
          <p:nvPr/>
        </p:nvCxnSpPr>
        <p:spPr>
          <a:xfrm>
            <a:off x="1292456" y="2990232"/>
            <a:ext cx="228600" cy="0"/>
          </a:xfrm>
          <a:prstGeom prst="straightConnector1">
            <a:avLst/>
          </a:prstGeom>
          <a:noFill/>
          <a:ln cap="flat" cmpd="sng" w="19050">
            <a:solidFill>
              <a:schemeClr val="dk2"/>
            </a:solidFill>
            <a:prstDash val="solid"/>
            <a:round/>
            <a:headEnd len="med" w="med" type="none"/>
            <a:tailEnd len="med" w="med" type="triangle"/>
          </a:ln>
        </p:spPr>
      </p:cxnSp>
      <p:sp>
        <p:nvSpPr>
          <p:cNvPr id="1645" name="Google Shape;1645;p82"/>
          <p:cNvSpPr txBox="1"/>
          <p:nvPr/>
        </p:nvSpPr>
        <p:spPr>
          <a:xfrm>
            <a:off x="6121200" y="1828800"/>
            <a:ext cx="1117800" cy="2286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646" name="Google Shape;1646;p82"/>
          <p:cNvSpPr/>
          <p:nvPr/>
        </p:nvSpPr>
        <p:spPr>
          <a:xfrm>
            <a:off x="3197456" y="1676400"/>
            <a:ext cx="2495400" cy="418200"/>
          </a:xfrm>
          <a:prstGeom prst="rect">
            <a:avLst/>
          </a:prstGeom>
          <a:solidFill>
            <a:srgbClr val="D9EAD3"/>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PaintArtifactCompositor</a:t>
            </a:r>
            <a:endParaRPr b="1">
              <a:latin typeface="Consolas"/>
              <a:ea typeface="Consolas"/>
              <a:cs typeface="Consolas"/>
              <a:sym typeface="Consolas"/>
            </a:endParaRPr>
          </a:p>
        </p:txBody>
      </p:sp>
      <p:cxnSp>
        <p:nvCxnSpPr>
          <p:cNvPr id="1647" name="Google Shape;1647;p82"/>
          <p:cNvCxnSpPr>
            <a:stCxn id="1630" idx="3"/>
            <a:endCxn id="1646" idx="1"/>
          </p:cNvCxnSpPr>
          <p:nvPr/>
        </p:nvCxnSpPr>
        <p:spPr>
          <a:xfrm flipH="1" rot="10800000">
            <a:off x="2920800" y="1885500"/>
            <a:ext cx="276600" cy="900"/>
          </a:xfrm>
          <a:prstGeom prst="straightConnector1">
            <a:avLst/>
          </a:prstGeom>
          <a:noFill/>
          <a:ln cap="flat" cmpd="sng" w="19050">
            <a:solidFill>
              <a:schemeClr val="dk2"/>
            </a:solidFill>
            <a:prstDash val="solid"/>
            <a:round/>
            <a:headEnd len="med" w="med" type="none"/>
            <a:tailEnd len="med" w="med" type="triangle"/>
          </a:ln>
        </p:spPr>
      </p:cxnSp>
      <p:cxnSp>
        <p:nvCxnSpPr>
          <p:cNvPr id="1648" name="Google Shape;1648;p82"/>
          <p:cNvCxnSpPr>
            <a:stCxn id="1646" idx="3"/>
          </p:cNvCxnSpPr>
          <p:nvPr/>
        </p:nvCxnSpPr>
        <p:spPr>
          <a:xfrm>
            <a:off x="5692856" y="1885500"/>
            <a:ext cx="218700" cy="0"/>
          </a:xfrm>
          <a:prstGeom prst="straightConnector1">
            <a:avLst/>
          </a:prstGeom>
          <a:noFill/>
          <a:ln cap="flat" cmpd="sng" w="19050">
            <a:solidFill>
              <a:schemeClr val="dk2"/>
            </a:solidFill>
            <a:prstDash val="solid"/>
            <a:round/>
            <a:headEnd len="med" w="med" type="none"/>
            <a:tailEnd len="med" w="med" type="triangle"/>
          </a:ln>
        </p:spPr>
      </p:cxnSp>
      <p:sp>
        <p:nvSpPr>
          <p:cNvPr id="1649" name="Google Shape;1649;p82"/>
          <p:cNvSpPr/>
          <p:nvPr/>
        </p:nvSpPr>
        <p:spPr>
          <a:xfrm>
            <a:off x="1368656" y="2209800"/>
            <a:ext cx="1676400" cy="1676400"/>
          </a:xfrm>
          <a:prstGeom prst="mathMultiply">
            <a:avLst>
              <a:gd fmla="val 5113"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0" name="Google Shape;1650;p82"/>
          <p:cNvCxnSpPr>
            <a:stCxn id="1627" idx="0"/>
          </p:cNvCxnSpPr>
          <p:nvPr/>
        </p:nvCxnSpPr>
        <p:spPr>
          <a:xfrm flipH="1" rot="5400000">
            <a:off x="3469106" y="1661682"/>
            <a:ext cx="627900" cy="1724400"/>
          </a:xfrm>
          <a:prstGeom prst="curvedConnector2">
            <a:avLst/>
          </a:prstGeom>
          <a:noFill/>
          <a:ln cap="flat" cmpd="sng" w="28575">
            <a:solidFill>
              <a:srgbClr val="FF9900"/>
            </a:solidFill>
            <a:prstDash val="solid"/>
            <a:round/>
            <a:headEnd len="med" w="med" type="none"/>
            <a:tailEnd len="med" w="med" type="triangl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83"/>
          <p:cNvSpPr/>
          <p:nvPr/>
        </p:nvSpPr>
        <p:spPr>
          <a:xfrm>
            <a:off x="5181600" y="2209800"/>
            <a:ext cx="685800" cy="1447800"/>
          </a:xfrm>
          <a:prstGeom prst="downArrow">
            <a:avLst>
              <a:gd fmla="val 50000" name="adj1"/>
              <a:gd fmla="val 50000" name="adj2"/>
            </a:avLst>
          </a:prstGeom>
          <a:solidFill>
            <a:srgbClr val="FCE5C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6" name="Google Shape;1656;p83"/>
          <p:cNvCxnSpPr/>
          <p:nvPr/>
        </p:nvCxnSpPr>
        <p:spPr>
          <a:xfrm>
            <a:off x="7162800" y="1905000"/>
            <a:ext cx="609600" cy="0"/>
          </a:xfrm>
          <a:prstGeom prst="straightConnector1">
            <a:avLst/>
          </a:prstGeom>
          <a:noFill/>
          <a:ln cap="flat" cmpd="sng" w="28575">
            <a:solidFill>
              <a:srgbClr val="999999"/>
            </a:solidFill>
            <a:prstDash val="solid"/>
            <a:round/>
            <a:headEnd len="med" w="med" type="none"/>
            <a:tailEnd len="med" w="med" type="triangle"/>
          </a:ln>
        </p:spPr>
      </p:cxnSp>
      <p:sp>
        <p:nvSpPr>
          <p:cNvPr id="1657" name="Google Shape;1657;p83"/>
          <p:cNvSpPr/>
          <p:nvPr/>
        </p:nvSpPr>
        <p:spPr>
          <a:xfrm>
            <a:off x="4572000" y="1371600"/>
            <a:ext cx="2209800" cy="990600"/>
          </a:xfrm>
          <a:prstGeom prst="rect">
            <a:avLst/>
          </a:prstGeom>
          <a:solidFill>
            <a:srgbClr val="FFFFFF"/>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commit</a:t>
            </a:r>
            <a:endParaRPr b="1" sz="3600">
              <a:solidFill>
                <a:srgbClr val="434343"/>
              </a:solidFill>
              <a:latin typeface="Droid Sans"/>
              <a:ea typeface="Droid Sans"/>
              <a:cs typeface="Droid Sans"/>
              <a:sym typeface="Droid Sans"/>
            </a:endParaRPr>
          </a:p>
        </p:txBody>
      </p:sp>
      <p:pic>
        <p:nvPicPr>
          <p:cNvPr descr="latest" id="1660" name="Google Shape;1660;p83"/>
          <p:cNvPicPr preferRelativeResize="0"/>
          <p:nvPr/>
        </p:nvPicPr>
        <p:blipFill>
          <a:blip r:embed="rId3">
            <a:alphaModFix/>
          </a:blip>
          <a:stretch>
            <a:fillRect/>
          </a:stretch>
        </p:blipFill>
        <p:spPr>
          <a:xfrm>
            <a:off x="838200" y="1371600"/>
            <a:ext cx="1041634" cy="685799"/>
          </a:xfrm>
          <a:prstGeom prst="rect">
            <a:avLst/>
          </a:prstGeom>
          <a:noFill/>
          <a:ln>
            <a:noFill/>
          </a:ln>
        </p:spPr>
      </p:pic>
      <p:sp>
        <p:nvSpPr>
          <p:cNvPr id="1661" name="Google Shape;1661;p83"/>
          <p:cNvSpPr txBox="1"/>
          <p:nvPr/>
        </p:nvSpPr>
        <p:spPr>
          <a:xfrm rot="-1353">
            <a:off x="857094" y="1466359"/>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descr="latest" id="1662" name="Google Shape;1662;p83"/>
          <p:cNvPicPr preferRelativeResize="0"/>
          <p:nvPr/>
        </p:nvPicPr>
        <p:blipFill>
          <a:blip r:embed="rId3">
            <a:alphaModFix/>
          </a:blip>
          <a:stretch>
            <a:fillRect/>
          </a:stretch>
        </p:blipFill>
        <p:spPr>
          <a:xfrm>
            <a:off x="928475" y="3630026"/>
            <a:ext cx="1041634" cy="685799"/>
          </a:xfrm>
          <a:prstGeom prst="rect">
            <a:avLst/>
          </a:prstGeom>
          <a:noFill/>
          <a:ln>
            <a:noFill/>
          </a:ln>
        </p:spPr>
      </p:pic>
      <p:sp>
        <p:nvSpPr>
          <p:cNvPr id="1663" name="Google Shape;1663;p83"/>
          <p:cNvSpPr txBox="1"/>
          <p:nvPr/>
        </p:nvSpPr>
        <p:spPr>
          <a:xfrm rot="-1643">
            <a:off x="1015525" y="3724847"/>
            <a:ext cx="6276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664" name="Google Shape;1664;p83"/>
          <p:cNvCxnSpPr/>
          <p:nvPr/>
        </p:nvCxnSpPr>
        <p:spPr>
          <a:xfrm>
            <a:off x="1905000" y="4191000"/>
            <a:ext cx="5810400" cy="0"/>
          </a:xfrm>
          <a:prstGeom prst="straightConnector1">
            <a:avLst/>
          </a:prstGeom>
          <a:noFill/>
          <a:ln cap="flat" cmpd="sng" w="28575">
            <a:solidFill>
              <a:srgbClr val="999999"/>
            </a:solidFill>
            <a:prstDash val="solid"/>
            <a:round/>
            <a:headEnd len="med" w="med" type="none"/>
            <a:tailEnd len="med" w="med" type="triangle"/>
          </a:ln>
        </p:spPr>
      </p:cxnSp>
      <p:sp>
        <p:nvSpPr>
          <p:cNvPr id="1665" name="Google Shape;1665;p83"/>
          <p:cNvSpPr txBox="1"/>
          <p:nvPr/>
        </p:nvSpPr>
        <p:spPr>
          <a:xfrm>
            <a:off x="3657600" y="3733800"/>
            <a:ext cx="33528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666" name="Google Shape;1666;p83"/>
          <p:cNvSpPr txBox="1"/>
          <p:nvPr/>
        </p:nvSpPr>
        <p:spPr>
          <a:xfrm>
            <a:off x="4724400" y="1600200"/>
            <a:ext cx="10668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667" name="Google Shape;1667;p83"/>
          <p:cNvSpPr txBox="1"/>
          <p:nvPr/>
        </p:nvSpPr>
        <p:spPr>
          <a:xfrm>
            <a:off x="2667000" y="1523999"/>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1668" name="Google Shape;1668;p83"/>
          <p:cNvSpPr/>
          <p:nvPr/>
        </p:nvSpPr>
        <p:spPr>
          <a:xfrm>
            <a:off x="4572000" y="3581400"/>
            <a:ext cx="2209800" cy="990600"/>
          </a:xfrm>
          <a:prstGeom prst="rect">
            <a:avLst/>
          </a:prstGeom>
          <a:solidFill>
            <a:srgbClr val="FFFFFF"/>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3"/>
          <p:cNvSpPr txBox="1"/>
          <p:nvPr/>
        </p:nvSpPr>
        <p:spPr>
          <a:xfrm>
            <a:off x="4724400" y="3810000"/>
            <a:ext cx="1066800" cy="3048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cxnSp>
        <p:nvCxnSpPr>
          <p:cNvPr id="1670" name="Google Shape;1670;p83"/>
          <p:cNvCxnSpPr/>
          <p:nvPr/>
        </p:nvCxnSpPr>
        <p:spPr>
          <a:xfrm>
            <a:off x="1828800" y="1905000"/>
            <a:ext cx="1676400" cy="0"/>
          </a:xfrm>
          <a:prstGeom prst="straightConnector1">
            <a:avLst/>
          </a:prstGeom>
          <a:noFill/>
          <a:ln cap="flat" cmpd="sng" w="28575">
            <a:solidFill>
              <a:srgbClr val="999999"/>
            </a:solidFill>
            <a:prstDash val="solid"/>
            <a:round/>
            <a:headEnd len="med" w="med" type="none"/>
            <a:tailEnd len="med" w="med" type="none"/>
          </a:ln>
        </p:spPr>
      </p:cxnSp>
      <p:cxnSp>
        <p:nvCxnSpPr>
          <p:cNvPr id="1671" name="Google Shape;1671;p83"/>
          <p:cNvCxnSpPr/>
          <p:nvPr/>
        </p:nvCxnSpPr>
        <p:spPr>
          <a:xfrm>
            <a:off x="3505200" y="1905000"/>
            <a:ext cx="152400" cy="1828800"/>
          </a:xfrm>
          <a:prstGeom prst="straightConnector1">
            <a:avLst/>
          </a:prstGeom>
          <a:noFill/>
          <a:ln cap="flat" cmpd="sng" w="19050">
            <a:solidFill>
              <a:srgbClr val="9900FF"/>
            </a:solidFill>
            <a:prstDash val="dash"/>
            <a:round/>
            <a:headEnd len="med" w="med" type="none"/>
            <a:tailEnd len="med" w="med" type="triangle"/>
          </a:ln>
        </p:spPr>
      </p:cxnSp>
      <p:sp>
        <p:nvSpPr>
          <p:cNvPr id="1672" name="Google Shape;1672;p83"/>
          <p:cNvSpPr txBox="1"/>
          <p:nvPr/>
        </p:nvSpPr>
        <p:spPr>
          <a:xfrm>
            <a:off x="3505200" y="1676400"/>
            <a:ext cx="10485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(blocked)</a:t>
            </a:r>
            <a:endParaRPr i="1">
              <a:latin typeface="Droid Serif"/>
              <a:ea typeface="Droid Serif"/>
              <a:cs typeface="Droid Serif"/>
              <a:sym typeface="Droid Serif"/>
            </a:endParaRPr>
          </a:p>
        </p:txBody>
      </p:sp>
      <p:sp>
        <p:nvSpPr>
          <p:cNvPr id="1673" name="Google Shape;1673;p83"/>
          <p:cNvSpPr txBox="1"/>
          <p:nvPr/>
        </p:nvSpPr>
        <p:spPr>
          <a:xfrm>
            <a:off x="2590800" y="2743200"/>
            <a:ext cx="990600" cy="60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9900FF"/>
                </a:solidFill>
                <a:latin typeface="Droid Serif"/>
                <a:ea typeface="Droid Serif"/>
                <a:cs typeface="Droid Serif"/>
                <a:sym typeface="Droid Serif"/>
              </a:rPr>
              <a:t>ready to</a:t>
            </a:r>
            <a:endParaRPr i="1">
              <a:solidFill>
                <a:srgbClr val="9900FF"/>
              </a:solidFill>
              <a:latin typeface="Droid Serif"/>
              <a:ea typeface="Droid Serif"/>
              <a:cs typeface="Droid Serif"/>
              <a:sym typeface="Droid Serif"/>
            </a:endParaRPr>
          </a:p>
          <a:p>
            <a:pPr indent="0" lvl="0" marL="0" rtl="0" algn="r">
              <a:spcBef>
                <a:spcPts val="0"/>
              </a:spcBef>
              <a:spcAft>
                <a:spcPts val="0"/>
              </a:spcAft>
              <a:buNone/>
            </a:pPr>
            <a:r>
              <a:rPr i="1" lang="en">
                <a:solidFill>
                  <a:srgbClr val="9900FF"/>
                </a:solidFill>
                <a:latin typeface="Droid Serif"/>
                <a:ea typeface="Droid Serif"/>
                <a:cs typeface="Droid Serif"/>
                <a:sym typeface="Droid Serif"/>
              </a:rPr>
              <a:t>commit</a:t>
            </a:r>
            <a:endParaRPr i="1">
              <a:solidFill>
                <a:srgbClr val="9900FF"/>
              </a:solidFill>
              <a:latin typeface="Droid Serif"/>
              <a:ea typeface="Droid Serif"/>
              <a:cs typeface="Droid Serif"/>
              <a:sym typeface="Droid Serif"/>
            </a:endParaRPr>
          </a:p>
        </p:txBody>
      </p:sp>
      <p:cxnSp>
        <p:nvCxnSpPr>
          <p:cNvPr id="1674" name="Google Shape;1674;p83"/>
          <p:cNvCxnSpPr/>
          <p:nvPr/>
        </p:nvCxnSpPr>
        <p:spPr>
          <a:xfrm flipH="1" rot="10800000">
            <a:off x="7039700" y="1905000"/>
            <a:ext cx="141300" cy="1827900"/>
          </a:xfrm>
          <a:prstGeom prst="straightConnector1">
            <a:avLst/>
          </a:prstGeom>
          <a:noFill/>
          <a:ln cap="flat" cmpd="sng" w="19050">
            <a:solidFill>
              <a:srgbClr val="9900FF"/>
            </a:solidFill>
            <a:prstDash val="dash"/>
            <a:round/>
            <a:headEnd len="med" w="med" type="none"/>
            <a:tailEnd len="med" w="med" type="triangle"/>
          </a:ln>
        </p:spPr>
      </p:cxnSp>
      <p:sp>
        <p:nvSpPr>
          <p:cNvPr id="1675" name="Google Shape;1675;p83"/>
          <p:cNvSpPr txBox="1"/>
          <p:nvPr/>
        </p:nvSpPr>
        <p:spPr>
          <a:xfrm>
            <a:off x="7104900" y="2819400"/>
            <a:ext cx="11247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00FF"/>
                </a:solidFill>
                <a:latin typeface="Droid Serif"/>
                <a:ea typeface="Droid Serif"/>
                <a:cs typeface="Droid Serif"/>
                <a:sym typeface="Droid Serif"/>
              </a:rPr>
              <a:t>commit</a:t>
            </a:r>
            <a:endParaRPr i="1">
              <a:solidFill>
                <a:srgbClr val="9900FF"/>
              </a:solidFill>
              <a:latin typeface="Droid Serif"/>
              <a:ea typeface="Droid Serif"/>
              <a:cs typeface="Droid Serif"/>
              <a:sym typeface="Droid Serif"/>
            </a:endParaRPr>
          </a:p>
          <a:p>
            <a:pPr indent="0" lvl="0" marL="0" rtl="0" algn="l">
              <a:spcBef>
                <a:spcPts val="0"/>
              </a:spcBef>
              <a:spcAft>
                <a:spcPts val="0"/>
              </a:spcAft>
              <a:buNone/>
            </a:pPr>
            <a:r>
              <a:rPr i="1" lang="en">
                <a:solidFill>
                  <a:srgbClr val="9900FF"/>
                </a:solidFill>
                <a:latin typeface="Droid Serif"/>
                <a:ea typeface="Droid Serif"/>
                <a:cs typeface="Droid Serif"/>
                <a:sym typeface="Droid Serif"/>
              </a:rPr>
              <a:t>complete</a:t>
            </a:r>
            <a:endParaRPr i="1">
              <a:solidFill>
                <a:srgbClr val="9900FF"/>
              </a:solidFill>
              <a:latin typeface="Droid Serif"/>
              <a:ea typeface="Droid Serif"/>
              <a:cs typeface="Droid Serif"/>
              <a:sym typeface="Droid Serif"/>
            </a:endParaRPr>
          </a:p>
        </p:txBody>
      </p:sp>
      <p:sp>
        <p:nvSpPr>
          <p:cNvPr id="1676" name="Google Shape;1676;p83"/>
          <p:cNvSpPr txBox="1"/>
          <p:nvPr/>
        </p:nvSpPr>
        <p:spPr>
          <a:xfrm>
            <a:off x="1981200" y="1524000"/>
            <a:ext cx="381000" cy="3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cxnSp>
        <p:nvCxnSpPr>
          <p:cNvPr id="1677" name="Google Shape;1677;p83"/>
          <p:cNvCxnSpPr>
            <a:stCxn id="1676" idx="3"/>
            <a:endCxn id="1667" idx="1"/>
          </p:cNvCxnSpPr>
          <p:nvPr/>
        </p:nvCxnSpPr>
        <p:spPr>
          <a:xfrm>
            <a:off x="2362200" y="1676400"/>
            <a:ext cx="304800" cy="0"/>
          </a:xfrm>
          <a:prstGeom prst="straightConnector1">
            <a:avLst/>
          </a:prstGeom>
          <a:noFill/>
          <a:ln cap="flat" cmpd="sng" w="19050">
            <a:solidFill>
              <a:schemeClr val="dk2"/>
            </a:solidFill>
            <a:prstDash val="solid"/>
            <a:round/>
            <a:headEnd len="med" w="med" type="none"/>
            <a:tailEnd len="med" w="med" type="triangle"/>
          </a:ln>
        </p:spPr>
      </p:cxnSp>
      <p:sp>
        <p:nvSpPr>
          <p:cNvPr id="1678" name="Google Shape;1678;p83"/>
          <p:cNvSpPr txBox="1"/>
          <p:nvPr/>
        </p:nvSpPr>
        <p:spPr>
          <a:xfrm>
            <a:off x="7333500" y="3733775"/>
            <a:ext cx="381000" cy="3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cxnSp>
        <p:nvCxnSpPr>
          <p:cNvPr id="1679" name="Google Shape;1679;p83"/>
          <p:cNvCxnSpPr/>
          <p:nvPr/>
        </p:nvCxnSpPr>
        <p:spPr>
          <a:xfrm>
            <a:off x="7028700" y="3886175"/>
            <a:ext cx="304800" cy="0"/>
          </a:xfrm>
          <a:prstGeom prst="straightConnector1">
            <a:avLst/>
          </a:prstGeom>
          <a:noFill/>
          <a:ln cap="flat" cmpd="sng" w="19050">
            <a:solidFill>
              <a:schemeClr val="dk2"/>
            </a:solidFill>
            <a:prstDash val="solid"/>
            <a:round/>
            <a:headEnd len="med" w="med" type="none"/>
            <a:tailEnd len="med" w="med" type="triangle"/>
          </a:ln>
        </p:spPr>
      </p:cxnSp>
      <p:sp>
        <p:nvSpPr>
          <p:cNvPr id="1680" name="Google Shape;1680;p83"/>
          <p:cNvSpPr txBox="1"/>
          <p:nvPr/>
        </p:nvSpPr>
        <p:spPr>
          <a:xfrm>
            <a:off x="3657600" y="2514600"/>
            <a:ext cx="1676400" cy="60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B45F06"/>
                </a:solidFill>
                <a:latin typeface="Droid Serif"/>
                <a:ea typeface="Droid Serif"/>
                <a:cs typeface="Droid Serif"/>
                <a:sym typeface="Droid Serif"/>
              </a:rPr>
              <a:t>copy layers and properties</a:t>
            </a:r>
            <a:endParaRPr i="1">
              <a:solidFill>
                <a:srgbClr val="B45F06"/>
              </a:solidFill>
              <a:latin typeface="Droid Serif"/>
              <a:ea typeface="Droid Serif"/>
              <a:cs typeface="Droid Serif"/>
              <a:sym typeface="Droid Serif"/>
            </a:endParaRPr>
          </a:p>
        </p:txBody>
      </p:sp>
      <p:sp>
        <p:nvSpPr>
          <p:cNvPr id="1681" name="Google Shape;1681;p83"/>
          <p:cNvSpPr/>
          <p:nvPr/>
        </p:nvSpPr>
        <p:spPr>
          <a:xfrm>
            <a:off x="6089379" y="1524000"/>
            <a:ext cx="191400" cy="191400"/>
          </a:xfrm>
          <a:prstGeom prst="ellipse">
            <a:avLst/>
          </a:prstGeom>
          <a:solidFill>
            <a:srgbClr val="F9CB9C"/>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2" name="Google Shape;1682;p83"/>
          <p:cNvCxnSpPr>
            <a:stCxn id="1681" idx="4"/>
            <a:endCxn id="1683" idx="0"/>
          </p:cNvCxnSpPr>
          <p:nvPr/>
        </p:nvCxnSpPr>
        <p:spPr>
          <a:xfrm>
            <a:off x="6185079" y="1715400"/>
            <a:ext cx="6600" cy="303000"/>
          </a:xfrm>
          <a:prstGeom prst="straightConnector1">
            <a:avLst/>
          </a:prstGeom>
          <a:noFill/>
          <a:ln cap="flat" cmpd="sng" w="19050">
            <a:solidFill>
              <a:srgbClr val="FF9900"/>
            </a:solidFill>
            <a:prstDash val="solid"/>
            <a:round/>
            <a:headEnd len="med" w="med" type="triangle"/>
            <a:tailEnd len="med" w="med" type="none"/>
          </a:ln>
        </p:spPr>
      </p:cxnSp>
      <p:sp>
        <p:nvSpPr>
          <p:cNvPr id="1683" name="Google Shape;1683;p83"/>
          <p:cNvSpPr/>
          <p:nvPr/>
        </p:nvSpPr>
        <p:spPr>
          <a:xfrm>
            <a:off x="6096000" y="2018400"/>
            <a:ext cx="191400" cy="191400"/>
          </a:xfrm>
          <a:prstGeom prst="ellipse">
            <a:avLst/>
          </a:prstGeom>
          <a:solidFill>
            <a:srgbClr val="F9CB9C"/>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3"/>
          <p:cNvSpPr/>
          <p:nvPr/>
        </p:nvSpPr>
        <p:spPr>
          <a:xfrm>
            <a:off x="6438000" y="2018400"/>
            <a:ext cx="191400" cy="191400"/>
          </a:xfrm>
          <a:prstGeom prst="ellipse">
            <a:avLst/>
          </a:prstGeom>
          <a:solidFill>
            <a:srgbClr val="F9CB9C"/>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5" name="Google Shape;1685;p83"/>
          <p:cNvCxnSpPr>
            <a:stCxn id="1681" idx="5"/>
            <a:endCxn id="1684" idx="0"/>
          </p:cNvCxnSpPr>
          <p:nvPr/>
        </p:nvCxnSpPr>
        <p:spPr>
          <a:xfrm>
            <a:off x="6252750" y="1687370"/>
            <a:ext cx="281100" cy="330900"/>
          </a:xfrm>
          <a:prstGeom prst="straightConnector1">
            <a:avLst/>
          </a:prstGeom>
          <a:noFill/>
          <a:ln cap="flat" cmpd="sng" w="19050">
            <a:solidFill>
              <a:srgbClr val="FF9900"/>
            </a:solidFill>
            <a:prstDash val="solid"/>
            <a:round/>
            <a:headEnd len="med" w="med" type="triangle"/>
            <a:tailEnd len="med" w="med" type="none"/>
          </a:ln>
        </p:spPr>
      </p:cxnSp>
      <p:sp>
        <p:nvSpPr>
          <p:cNvPr id="1686" name="Google Shape;1686;p83"/>
          <p:cNvSpPr/>
          <p:nvPr/>
        </p:nvSpPr>
        <p:spPr>
          <a:xfrm>
            <a:off x="6096000" y="3733800"/>
            <a:ext cx="191400" cy="191400"/>
          </a:xfrm>
          <a:prstGeom prst="ellipse">
            <a:avLst/>
          </a:prstGeom>
          <a:solidFill>
            <a:srgbClr val="EA9999"/>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7" name="Google Shape;1687;p83"/>
          <p:cNvCxnSpPr>
            <a:stCxn id="1686" idx="4"/>
            <a:endCxn id="1688" idx="0"/>
          </p:cNvCxnSpPr>
          <p:nvPr/>
        </p:nvCxnSpPr>
        <p:spPr>
          <a:xfrm>
            <a:off x="6191700" y="3925200"/>
            <a:ext cx="6600" cy="303000"/>
          </a:xfrm>
          <a:prstGeom prst="straightConnector1">
            <a:avLst/>
          </a:prstGeom>
          <a:noFill/>
          <a:ln cap="flat" cmpd="sng" w="19050">
            <a:solidFill>
              <a:srgbClr val="980000"/>
            </a:solidFill>
            <a:prstDash val="solid"/>
            <a:round/>
            <a:headEnd len="med" w="med" type="triangle"/>
            <a:tailEnd len="med" w="med" type="none"/>
          </a:ln>
        </p:spPr>
      </p:cxnSp>
      <p:sp>
        <p:nvSpPr>
          <p:cNvPr id="1688" name="Google Shape;1688;p83"/>
          <p:cNvSpPr/>
          <p:nvPr/>
        </p:nvSpPr>
        <p:spPr>
          <a:xfrm>
            <a:off x="6102621" y="4228200"/>
            <a:ext cx="191400" cy="191400"/>
          </a:xfrm>
          <a:prstGeom prst="ellipse">
            <a:avLst/>
          </a:prstGeom>
          <a:solidFill>
            <a:srgbClr val="EA9999"/>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3"/>
          <p:cNvSpPr/>
          <p:nvPr/>
        </p:nvSpPr>
        <p:spPr>
          <a:xfrm>
            <a:off x="6444621" y="4228200"/>
            <a:ext cx="191400" cy="191400"/>
          </a:xfrm>
          <a:prstGeom prst="ellipse">
            <a:avLst/>
          </a:prstGeom>
          <a:solidFill>
            <a:srgbClr val="EA9999"/>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0" name="Google Shape;1690;p83"/>
          <p:cNvCxnSpPr>
            <a:stCxn id="1686" idx="5"/>
            <a:endCxn id="1689" idx="0"/>
          </p:cNvCxnSpPr>
          <p:nvPr/>
        </p:nvCxnSpPr>
        <p:spPr>
          <a:xfrm>
            <a:off x="6259370" y="3897170"/>
            <a:ext cx="281100" cy="330900"/>
          </a:xfrm>
          <a:prstGeom prst="straightConnector1">
            <a:avLst/>
          </a:prstGeom>
          <a:noFill/>
          <a:ln cap="flat" cmpd="sng" w="19050">
            <a:solidFill>
              <a:srgbClr val="980000"/>
            </a:solidFill>
            <a:prstDash val="solid"/>
            <a:round/>
            <a:headEnd len="med" w="med" type="triangle"/>
            <a:tailEnd len="med" w="med" type="none"/>
          </a:ln>
        </p:spPr>
      </p:cxnSp>
      <p:sp>
        <p:nvSpPr>
          <p:cNvPr id="1691" name="Google Shape;1691;p83"/>
          <p:cNvSpPr txBox="1"/>
          <p:nvPr/>
        </p:nvSpPr>
        <p:spPr>
          <a:xfrm>
            <a:off x="4800600" y="1676400"/>
            <a:ext cx="10668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692" name="Google Shape;1692;p83"/>
          <p:cNvSpPr txBox="1"/>
          <p:nvPr/>
        </p:nvSpPr>
        <p:spPr>
          <a:xfrm>
            <a:off x="4876800" y="1752600"/>
            <a:ext cx="10668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693" name="Google Shape;1693;p83"/>
          <p:cNvSpPr txBox="1"/>
          <p:nvPr/>
        </p:nvSpPr>
        <p:spPr>
          <a:xfrm>
            <a:off x="4800600" y="3886200"/>
            <a:ext cx="1066800" cy="3048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694" name="Google Shape;1694;p83"/>
          <p:cNvSpPr txBox="1"/>
          <p:nvPr/>
        </p:nvSpPr>
        <p:spPr>
          <a:xfrm>
            <a:off x="4876800" y="3962400"/>
            <a:ext cx="1066800" cy="3048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84"/>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4"/>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tiling</a:t>
            </a:r>
            <a:endParaRPr b="1" sz="3600">
              <a:solidFill>
                <a:srgbClr val="434343"/>
              </a:solidFill>
              <a:latin typeface="Droid Sans"/>
              <a:ea typeface="Droid Sans"/>
              <a:cs typeface="Droid Sans"/>
              <a:sym typeface="Droid Sans"/>
            </a:endParaRPr>
          </a:p>
        </p:txBody>
      </p:sp>
      <p:pic>
        <p:nvPicPr>
          <p:cNvPr descr="Screen Shot 2017-10-16 at 8.02.07 PM.png" id="1701" name="Google Shape;1701;p84"/>
          <p:cNvPicPr preferRelativeResize="0"/>
          <p:nvPr/>
        </p:nvPicPr>
        <p:blipFill>
          <a:blip r:embed="rId3">
            <a:alphaModFix/>
          </a:blip>
          <a:stretch>
            <a:fillRect/>
          </a:stretch>
        </p:blipFill>
        <p:spPr>
          <a:xfrm>
            <a:off x="812125" y="1262952"/>
            <a:ext cx="1270722" cy="3385248"/>
          </a:xfrm>
          <a:prstGeom prst="rect">
            <a:avLst/>
          </a:prstGeom>
          <a:noFill/>
          <a:ln cap="flat" cmpd="sng" w="19050">
            <a:solidFill>
              <a:srgbClr val="FF9900"/>
            </a:solidFill>
            <a:prstDash val="solid"/>
            <a:round/>
            <a:headEnd len="sm" w="sm" type="none"/>
            <a:tailEnd len="sm" w="sm" type="none"/>
          </a:ln>
        </p:spPr>
      </p:pic>
      <p:sp>
        <p:nvSpPr>
          <p:cNvPr id="1702" name="Google Shape;1702;p84"/>
          <p:cNvSpPr/>
          <p:nvPr/>
        </p:nvSpPr>
        <p:spPr>
          <a:xfrm>
            <a:off x="838200" y="1284675"/>
            <a:ext cx="609600" cy="609600"/>
          </a:xfrm>
          <a:prstGeom prst="rect">
            <a:avLst/>
          </a:prstGeom>
          <a:noFill/>
          <a:ln cap="flat" cmpd="sng" w="28575">
            <a:solidFill>
              <a:srgbClr val="45818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5818E"/>
              </a:solidFill>
              <a:latin typeface="Droid Sans"/>
              <a:ea typeface="Droid Sans"/>
              <a:cs typeface="Droid Sans"/>
              <a:sym typeface="Droid Sans"/>
            </a:endParaRPr>
          </a:p>
        </p:txBody>
      </p:sp>
      <p:sp>
        <p:nvSpPr>
          <p:cNvPr id="1703" name="Google Shape;1703;p84"/>
          <p:cNvSpPr/>
          <p:nvPr/>
        </p:nvSpPr>
        <p:spPr>
          <a:xfrm>
            <a:off x="1447800" y="12846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4"/>
          <p:cNvSpPr/>
          <p:nvPr/>
        </p:nvSpPr>
        <p:spPr>
          <a:xfrm>
            <a:off x="838200" y="18942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4"/>
          <p:cNvSpPr/>
          <p:nvPr/>
        </p:nvSpPr>
        <p:spPr>
          <a:xfrm>
            <a:off x="1447800" y="18942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4"/>
          <p:cNvSpPr/>
          <p:nvPr/>
        </p:nvSpPr>
        <p:spPr>
          <a:xfrm>
            <a:off x="838200" y="25038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4"/>
          <p:cNvSpPr/>
          <p:nvPr/>
        </p:nvSpPr>
        <p:spPr>
          <a:xfrm>
            <a:off x="1447800" y="25038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4"/>
          <p:cNvSpPr/>
          <p:nvPr/>
        </p:nvSpPr>
        <p:spPr>
          <a:xfrm>
            <a:off x="838200" y="31134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4"/>
          <p:cNvSpPr/>
          <p:nvPr/>
        </p:nvSpPr>
        <p:spPr>
          <a:xfrm>
            <a:off x="1447800" y="31134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4"/>
          <p:cNvSpPr/>
          <p:nvPr/>
        </p:nvSpPr>
        <p:spPr>
          <a:xfrm>
            <a:off x="838200" y="37230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4"/>
          <p:cNvSpPr/>
          <p:nvPr/>
        </p:nvSpPr>
        <p:spPr>
          <a:xfrm>
            <a:off x="1447800" y="37230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4"/>
          <p:cNvSpPr/>
          <p:nvPr/>
        </p:nvSpPr>
        <p:spPr>
          <a:xfrm>
            <a:off x="838200" y="4332675"/>
            <a:ext cx="609600" cy="3048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4"/>
          <p:cNvSpPr/>
          <p:nvPr/>
        </p:nvSpPr>
        <p:spPr>
          <a:xfrm>
            <a:off x="1447800" y="4332675"/>
            <a:ext cx="609600" cy="3048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creen Shot 2017-10-16 at 8.02.07 PM.png" id="1714" name="Google Shape;1714;p84"/>
          <p:cNvPicPr preferRelativeResize="0"/>
          <p:nvPr/>
        </p:nvPicPr>
        <p:blipFill rotWithShape="1">
          <a:blip r:embed="rId3">
            <a:alphaModFix/>
          </a:blip>
          <a:srcRect b="81992" l="0" r="47973" t="0"/>
          <a:stretch/>
        </p:blipFill>
        <p:spPr>
          <a:xfrm>
            <a:off x="7720877" y="1295399"/>
            <a:ext cx="661123" cy="609601"/>
          </a:xfrm>
          <a:prstGeom prst="rect">
            <a:avLst/>
          </a:prstGeom>
          <a:noFill/>
          <a:ln cap="flat" cmpd="sng" w="19050">
            <a:solidFill>
              <a:srgbClr val="76A5AF"/>
            </a:solidFill>
            <a:prstDash val="solid"/>
            <a:round/>
            <a:headEnd len="sm" w="sm" type="none"/>
            <a:tailEnd len="sm" w="sm" type="none"/>
          </a:ln>
        </p:spPr>
      </p:pic>
      <p:pic>
        <p:nvPicPr>
          <p:cNvPr descr="latest" id="1715" name="Google Shape;1715;p84"/>
          <p:cNvPicPr preferRelativeResize="0"/>
          <p:nvPr/>
        </p:nvPicPr>
        <p:blipFill>
          <a:blip r:embed="rId4">
            <a:alphaModFix/>
          </a:blip>
          <a:stretch>
            <a:fillRect/>
          </a:stretch>
        </p:blipFill>
        <p:spPr>
          <a:xfrm>
            <a:off x="2924000" y="1219201"/>
            <a:ext cx="1041634" cy="685799"/>
          </a:xfrm>
          <a:prstGeom prst="rect">
            <a:avLst/>
          </a:prstGeom>
          <a:noFill/>
          <a:ln>
            <a:noFill/>
          </a:ln>
        </p:spPr>
      </p:pic>
      <p:sp>
        <p:nvSpPr>
          <p:cNvPr id="1716" name="Google Shape;1716;p84"/>
          <p:cNvSpPr txBox="1"/>
          <p:nvPr/>
        </p:nvSpPr>
        <p:spPr>
          <a:xfrm rot="-1569">
            <a:off x="2981175" y="1314034"/>
            <a:ext cx="657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717" name="Google Shape;1717;p84"/>
          <p:cNvSpPr txBox="1"/>
          <p:nvPr/>
        </p:nvSpPr>
        <p:spPr>
          <a:xfrm>
            <a:off x="4067000" y="1371600"/>
            <a:ext cx="1295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prepare tiles</a:t>
            </a:r>
            <a:endParaRPr b="1">
              <a:solidFill>
                <a:srgbClr val="0000FF"/>
              </a:solidFill>
              <a:latin typeface="Droid Sans"/>
              <a:ea typeface="Droid Sans"/>
              <a:cs typeface="Droid Sans"/>
              <a:sym typeface="Droid Sans"/>
            </a:endParaRPr>
          </a:p>
        </p:txBody>
      </p:sp>
      <p:sp>
        <p:nvSpPr>
          <p:cNvPr id="1718" name="Google Shape;1718;p84"/>
          <p:cNvSpPr/>
          <p:nvPr/>
        </p:nvSpPr>
        <p:spPr>
          <a:xfrm>
            <a:off x="762000" y="1589475"/>
            <a:ext cx="1371600" cy="1066800"/>
          </a:xfrm>
          <a:prstGeom prst="rect">
            <a:avLst/>
          </a:prstGeom>
          <a:solidFill>
            <a:srgbClr val="EAD1DC">
              <a:alpha val="36540"/>
            </a:srgbClr>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4"/>
          <p:cNvSpPr txBox="1"/>
          <p:nvPr/>
        </p:nvSpPr>
        <p:spPr>
          <a:xfrm rot="-5400000">
            <a:off x="3750" y="1888125"/>
            <a:ext cx="11454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FF00FF"/>
                </a:solidFill>
                <a:latin typeface="Droid Serif"/>
                <a:ea typeface="Droid Serif"/>
                <a:cs typeface="Droid Serif"/>
                <a:sym typeface="Droid Serif"/>
              </a:rPr>
              <a:t>viewport</a:t>
            </a:r>
            <a:endParaRPr b="1" i="1">
              <a:solidFill>
                <a:srgbClr val="FF00FF"/>
              </a:solidFill>
              <a:latin typeface="Droid Serif"/>
              <a:ea typeface="Droid Serif"/>
              <a:cs typeface="Droid Serif"/>
              <a:sym typeface="Droid Serif"/>
            </a:endParaRPr>
          </a:p>
        </p:txBody>
      </p:sp>
      <p:sp>
        <p:nvSpPr>
          <p:cNvPr id="1720" name="Google Shape;1720;p84"/>
          <p:cNvSpPr txBox="1"/>
          <p:nvPr/>
        </p:nvSpPr>
        <p:spPr>
          <a:xfrm>
            <a:off x="2061300" y="4256475"/>
            <a:ext cx="8343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FF9900"/>
                </a:solidFill>
                <a:latin typeface="Droid Serif"/>
                <a:ea typeface="Droid Serif"/>
                <a:cs typeface="Droid Serif"/>
                <a:sym typeface="Droid Serif"/>
              </a:rPr>
              <a:t>layer</a:t>
            </a:r>
            <a:endParaRPr b="1" i="1">
              <a:solidFill>
                <a:srgbClr val="FF9900"/>
              </a:solidFill>
              <a:latin typeface="Droid Serif"/>
              <a:ea typeface="Droid Serif"/>
              <a:cs typeface="Droid Serif"/>
              <a:sym typeface="Droid Serif"/>
            </a:endParaRPr>
          </a:p>
        </p:txBody>
      </p:sp>
      <p:sp>
        <p:nvSpPr>
          <p:cNvPr id="1721" name="Google Shape;1721;p84"/>
          <p:cNvSpPr txBox="1"/>
          <p:nvPr/>
        </p:nvSpPr>
        <p:spPr>
          <a:xfrm>
            <a:off x="2362200" y="1971300"/>
            <a:ext cx="762000" cy="5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45818E"/>
                </a:solidFill>
                <a:latin typeface="Droid Serif"/>
                <a:ea typeface="Droid Serif"/>
                <a:cs typeface="Droid Serif"/>
                <a:sym typeface="Droid Serif"/>
              </a:rPr>
              <a:t>visible</a:t>
            </a:r>
            <a:endParaRPr i="1">
              <a:solidFill>
                <a:srgbClr val="45818E"/>
              </a:solidFill>
              <a:latin typeface="Droid Serif"/>
              <a:ea typeface="Droid Serif"/>
              <a:cs typeface="Droid Serif"/>
              <a:sym typeface="Droid Serif"/>
            </a:endParaRPr>
          </a:p>
          <a:p>
            <a:pPr indent="0" lvl="0" marL="0" rtl="0" algn="l">
              <a:spcBef>
                <a:spcPts val="0"/>
              </a:spcBef>
              <a:spcAft>
                <a:spcPts val="0"/>
              </a:spcAft>
              <a:buNone/>
            </a:pPr>
            <a:r>
              <a:rPr i="1" lang="en">
                <a:solidFill>
                  <a:srgbClr val="45818E"/>
                </a:solidFill>
                <a:latin typeface="Droid Serif"/>
                <a:ea typeface="Droid Serif"/>
                <a:cs typeface="Droid Serif"/>
                <a:sym typeface="Droid Serif"/>
              </a:rPr>
              <a:t>tiles</a:t>
            </a:r>
            <a:endParaRPr i="1">
              <a:solidFill>
                <a:srgbClr val="45818E"/>
              </a:solidFill>
              <a:latin typeface="Droid Serif"/>
              <a:ea typeface="Droid Serif"/>
              <a:cs typeface="Droid Serif"/>
              <a:sym typeface="Droid Serif"/>
            </a:endParaRPr>
          </a:p>
        </p:txBody>
      </p:sp>
      <p:sp>
        <p:nvSpPr>
          <p:cNvPr id="1722" name="Google Shape;1722;p84"/>
          <p:cNvSpPr txBox="1"/>
          <p:nvPr/>
        </p:nvSpPr>
        <p:spPr>
          <a:xfrm>
            <a:off x="3429000" y="4267200"/>
            <a:ext cx="4724400" cy="53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Layers are broken into </a:t>
            </a:r>
            <a:r>
              <a:rPr b="1" i="1" lang="en" sz="1800">
                <a:latin typeface="Droid Serif"/>
                <a:ea typeface="Droid Serif"/>
                <a:cs typeface="Droid Serif"/>
                <a:sym typeface="Droid Serif"/>
              </a:rPr>
              <a:t>tiles</a:t>
            </a:r>
            <a:r>
              <a:rPr i="1" lang="en" sz="1800">
                <a:latin typeface="Droid Serif"/>
                <a:ea typeface="Droid Serif"/>
                <a:cs typeface="Droid Serif"/>
                <a:sym typeface="Droid Serif"/>
              </a:rPr>
              <a:t> for raster.</a:t>
            </a:r>
            <a:endParaRPr i="1" sz="1800">
              <a:latin typeface="Droid Serif"/>
              <a:ea typeface="Droid Serif"/>
              <a:cs typeface="Droid Serif"/>
              <a:sym typeface="Droid Serif"/>
            </a:endParaRPr>
          </a:p>
        </p:txBody>
      </p:sp>
      <p:pic>
        <p:nvPicPr>
          <p:cNvPr descr="latest" id="1723" name="Google Shape;1723;p84"/>
          <p:cNvPicPr preferRelativeResize="0"/>
          <p:nvPr/>
        </p:nvPicPr>
        <p:blipFill>
          <a:blip r:embed="rId4">
            <a:alphaModFix/>
          </a:blip>
          <a:stretch>
            <a:fillRect/>
          </a:stretch>
        </p:blipFill>
        <p:spPr>
          <a:xfrm>
            <a:off x="4444766" y="2286001"/>
            <a:ext cx="1041634" cy="685799"/>
          </a:xfrm>
          <a:prstGeom prst="rect">
            <a:avLst/>
          </a:prstGeom>
          <a:noFill/>
          <a:ln>
            <a:noFill/>
          </a:ln>
        </p:spPr>
      </p:pic>
      <p:sp>
        <p:nvSpPr>
          <p:cNvPr id="1724" name="Google Shape;1724;p84"/>
          <p:cNvSpPr txBox="1"/>
          <p:nvPr/>
        </p:nvSpPr>
        <p:spPr>
          <a:xfrm rot="-1264">
            <a:off x="4343400" y="2380902"/>
            <a:ext cx="8157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raster</a:t>
            </a:r>
            <a:endParaRPr b="1" i="1">
              <a:solidFill>
                <a:srgbClr val="38761D"/>
              </a:solidFill>
              <a:latin typeface="Droid Serif"/>
              <a:ea typeface="Droid Serif"/>
              <a:cs typeface="Droid Serif"/>
              <a:sym typeface="Droid Serif"/>
            </a:endParaRPr>
          </a:p>
        </p:txBody>
      </p:sp>
      <p:pic>
        <p:nvPicPr>
          <p:cNvPr descr="latest" id="1725" name="Google Shape;1725;p84"/>
          <p:cNvPicPr preferRelativeResize="0"/>
          <p:nvPr/>
        </p:nvPicPr>
        <p:blipFill>
          <a:blip r:embed="rId4">
            <a:alphaModFix/>
          </a:blip>
          <a:stretch>
            <a:fillRect/>
          </a:stretch>
        </p:blipFill>
        <p:spPr>
          <a:xfrm>
            <a:off x="4444766" y="2895600"/>
            <a:ext cx="1041634" cy="685799"/>
          </a:xfrm>
          <a:prstGeom prst="rect">
            <a:avLst/>
          </a:prstGeom>
          <a:noFill/>
          <a:ln>
            <a:noFill/>
          </a:ln>
        </p:spPr>
      </p:pic>
      <p:sp>
        <p:nvSpPr>
          <p:cNvPr id="1726" name="Google Shape;1726;p84"/>
          <p:cNvSpPr txBox="1"/>
          <p:nvPr/>
        </p:nvSpPr>
        <p:spPr>
          <a:xfrm rot="-1264">
            <a:off x="4343400" y="2990501"/>
            <a:ext cx="8157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raster</a:t>
            </a:r>
            <a:endParaRPr b="1" i="1">
              <a:solidFill>
                <a:srgbClr val="38761D"/>
              </a:solidFill>
              <a:latin typeface="Droid Serif"/>
              <a:ea typeface="Droid Serif"/>
              <a:cs typeface="Droid Serif"/>
              <a:sym typeface="Droid Serif"/>
            </a:endParaRPr>
          </a:p>
        </p:txBody>
      </p:sp>
      <p:sp>
        <p:nvSpPr>
          <p:cNvPr id="1727" name="Google Shape;1727;p84"/>
          <p:cNvSpPr txBox="1"/>
          <p:nvPr/>
        </p:nvSpPr>
        <p:spPr>
          <a:xfrm>
            <a:off x="5562600" y="2438400"/>
            <a:ext cx="1143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raster task</a:t>
            </a:r>
            <a:endParaRPr b="1">
              <a:solidFill>
                <a:srgbClr val="0000FF"/>
              </a:solidFill>
              <a:latin typeface="Droid Sans"/>
              <a:ea typeface="Droid Sans"/>
              <a:cs typeface="Droid Sans"/>
              <a:sym typeface="Droid Sans"/>
            </a:endParaRPr>
          </a:p>
        </p:txBody>
      </p:sp>
      <p:cxnSp>
        <p:nvCxnSpPr>
          <p:cNvPr id="1728" name="Google Shape;1728;p84"/>
          <p:cNvCxnSpPr/>
          <p:nvPr/>
        </p:nvCxnSpPr>
        <p:spPr>
          <a:xfrm>
            <a:off x="5371675" y="1677550"/>
            <a:ext cx="208500" cy="756300"/>
          </a:xfrm>
          <a:prstGeom prst="straightConnector1">
            <a:avLst/>
          </a:prstGeom>
          <a:noFill/>
          <a:ln cap="flat" cmpd="sng" w="28575">
            <a:solidFill>
              <a:srgbClr val="6AA84F"/>
            </a:solidFill>
            <a:prstDash val="solid"/>
            <a:round/>
            <a:headEnd len="med" w="med" type="none"/>
            <a:tailEnd len="med" w="med" type="triangle"/>
          </a:ln>
        </p:spPr>
      </p:cxnSp>
      <p:cxnSp>
        <p:nvCxnSpPr>
          <p:cNvPr id="1729" name="Google Shape;1729;p84"/>
          <p:cNvCxnSpPr/>
          <p:nvPr/>
        </p:nvCxnSpPr>
        <p:spPr>
          <a:xfrm>
            <a:off x="3910200" y="1752600"/>
            <a:ext cx="1957200" cy="0"/>
          </a:xfrm>
          <a:prstGeom prst="straightConnector1">
            <a:avLst/>
          </a:prstGeom>
          <a:noFill/>
          <a:ln cap="flat" cmpd="sng" w="28575">
            <a:solidFill>
              <a:srgbClr val="999999"/>
            </a:solidFill>
            <a:prstDash val="solid"/>
            <a:round/>
            <a:headEnd len="med" w="med" type="none"/>
            <a:tailEnd len="med" w="med" type="triangle"/>
          </a:ln>
        </p:spPr>
      </p:cxnSp>
      <p:cxnSp>
        <p:nvCxnSpPr>
          <p:cNvPr id="1730" name="Google Shape;1730;p84"/>
          <p:cNvCxnSpPr/>
          <p:nvPr/>
        </p:nvCxnSpPr>
        <p:spPr>
          <a:xfrm>
            <a:off x="5410200" y="2819400"/>
            <a:ext cx="1524000" cy="0"/>
          </a:xfrm>
          <a:prstGeom prst="straightConnector1">
            <a:avLst/>
          </a:prstGeom>
          <a:noFill/>
          <a:ln cap="flat" cmpd="sng" w="28575">
            <a:solidFill>
              <a:srgbClr val="999999"/>
            </a:solidFill>
            <a:prstDash val="solid"/>
            <a:round/>
            <a:headEnd len="med" w="med" type="none"/>
            <a:tailEnd len="med" w="med" type="triangle"/>
          </a:ln>
        </p:spPr>
      </p:cxnSp>
      <p:cxnSp>
        <p:nvCxnSpPr>
          <p:cNvPr id="1731" name="Google Shape;1731;p84"/>
          <p:cNvCxnSpPr/>
          <p:nvPr/>
        </p:nvCxnSpPr>
        <p:spPr>
          <a:xfrm>
            <a:off x="5410200" y="3429000"/>
            <a:ext cx="1524000" cy="0"/>
          </a:xfrm>
          <a:prstGeom prst="straightConnector1">
            <a:avLst/>
          </a:prstGeom>
          <a:noFill/>
          <a:ln cap="flat" cmpd="sng" w="28575">
            <a:solidFill>
              <a:srgbClr val="999999"/>
            </a:solidFill>
            <a:prstDash val="solid"/>
            <a:round/>
            <a:headEnd len="med" w="med" type="none"/>
            <a:tailEnd len="med" w="med" type="triangle"/>
          </a:ln>
        </p:spPr>
      </p:cxnSp>
      <p:sp>
        <p:nvSpPr>
          <p:cNvPr id="1732" name="Google Shape;1732;p84"/>
          <p:cNvSpPr/>
          <p:nvPr/>
        </p:nvSpPr>
        <p:spPr>
          <a:xfrm>
            <a:off x="3733800" y="1981200"/>
            <a:ext cx="4267188" cy="2057400"/>
          </a:xfrm>
          <a:prstGeom prst="cloud">
            <a:avLst/>
          </a:prstGeom>
          <a:solidFill>
            <a:srgbClr val="14C3FF">
              <a:alpha val="12690"/>
            </a:srgbClr>
          </a:solid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4"/>
          <p:cNvSpPr txBox="1"/>
          <p:nvPr/>
        </p:nvSpPr>
        <p:spPr>
          <a:xfrm>
            <a:off x="6069300" y="3733800"/>
            <a:ext cx="20841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CategorizedWorkerPool</a:t>
            </a:r>
            <a:endParaRPr>
              <a:solidFill>
                <a:srgbClr val="0000FF"/>
              </a:solidFill>
              <a:latin typeface="Droid Sans"/>
              <a:ea typeface="Droid Sans"/>
              <a:cs typeface="Droid Sans"/>
              <a:sym typeface="Droid Sans"/>
            </a:endParaRPr>
          </a:p>
        </p:txBody>
      </p:sp>
      <p:cxnSp>
        <p:nvCxnSpPr>
          <p:cNvPr id="1734" name="Google Shape;1734;p84"/>
          <p:cNvCxnSpPr/>
          <p:nvPr/>
        </p:nvCxnSpPr>
        <p:spPr>
          <a:xfrm flipH="1" rot="10800000">
            <a:off x="6705600" y="1905000"/>
            <a:ext cx="990600" cy="533400"/>
          </a:xfrm>
          <a:prstGeom prst="straightConnector1">
            <a:avLst/>
          </a:prstGeom>
          <a:noFill/>
          <a:ln cap="flat" cmpd="sng" w="28575">
            <a:solidFill>
              <a:srgbClr val="6AA84F"/>
            </a:solidFill>
            <a:prstDash val="solid"/>
            <a:round/>
            <a:headEnd len="med" w="med" type="none"/>
            <a:tailEnd len="med" w="med" type="triangle"/>
          </a:ln>
        </p:spPr>
      </p:cxnSp>
      <p:sp>
        <p:nvSpPr>
          <p:cNvPr id="1735" name="Google Shape;1735;p84"/>
          <p:cNvSpPr txBox="1"/>
          <p:nvPr/>
        </p:nvSpPr>
        <p:spPr>
          <a:xfrm>
            <a:off x="6477000" y="1285500"/>
            <a:ext cx="1219200" cy="39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45818E"/>
                </a:solidFill>
                <a:latin typeface="Droid Serif"/>
                <a:ea typeface="Droid Serif"/>
                <a:cs typeface="Droid Serif"/>
                <a:sym typeface="Droid Serif"/>
              </a:rPr>
              <a:t>rastered</a:t>
            </a:r>
            <a:endParaRPr i="1">
              <a:solidFill>
                <a:srgbClr val="45818E"/>
              </a:solidFill>
              <a:latin typeface="Droid Serif"/>
              <a:ea typeface="Droid Serif"/>
              <a:cs typeface="Droid Serif"/>
              <a:sym typeface="Droid Serif"/>
            </a:endParaRPr>
          </a:p>
          <a:p>
            <a:pPr indent="0" lvl="0" marL="0" rtl="0" algn="r">
              <a:spcBef>
                <a:spcPts val="0"/>
              </a:spcBef>
              <a:spcAft>
                <a:spcPts val="0"/>
              </a:spcAft>
              <a:buNone/>
            </a:pPr>
            <a:r>
              <a:rPr i="1" lang="en">
                <a:solidFill>
                  <a:srgbClr val="45818E"/>
                </a:solidFill>
                <a:latin typeface="Droid Serif"/>
                <a:ea typeface="Droid Serif"/>
                <a:cs typeface="Droid Serif"/>
                <a:sym typeface="Droid Serif"/>
              </a:rPr>
              <a:t>tile</a:t>
            </a:r>
            <a:endParaRPr i="1">
              <a:solidFill>
                <a:srgbClr val="45818E"/>
              </a:solidFill>
              <a:latin typeface="Droid Serif"/>
              <a:ea typeface="Droid Serif"/>
              <a:cs typeface="Droid Serif"/>
              <a:sym typeface="Droid Serif"/>
            </a:endParaRPr>
          </a:p>
        </p:txBody>
      </p:sp>
      <p:sp>
        <p:nvSpPr>
          <p:cNvPr id="1736" name="Google Shape;1736;p84"/>
          <p:cNvSpPr/>
          <p:nvPr/>
        </p:nvSpPr>
        <p:spPr>
          <a:xfrm>
            <a:off x="2209800" y="1219200"/>
            <a:ext cx="152400" cy="1905000"/>
          </a:xfrm>
          <a:prstGeom prst="rightBrace">
            <a:avLst>
              <a:gd fmla="val 8333" name="adj1"/>
              <a:gd fmla="val 50000" name="adj2"/>
            </a:avLst>
          </a:prstGeom>
          <a:noFill/>
          <a:ln cap="flat" cmpd="sng" w="2857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85"/>
          <p:cNvSpPr/>
          <p:nvPr/>
        </p:nvSpPr>
        <p:spPr>
          <a:xfrm>
            <a:off x="7162800" y="2438400"/>
            <a:ext cx="609600" cy="685800"/>
          </a:xfrm>
          <a:prstGeom prst="rightArrow">
            <a:avLst>
              <a:gd fmla="val 50000" name="adj1"/>
              <a:gd fmla="val 50000" name="adj2"/>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5"/>
          <p:cNvSpPr/>
          <p:nvPr/>
        </p:nvSpPr>
        <p:spPr>
          <a:xfrm>
            <a:off x="3657600" y="2743200"/>
            <a:ext cx="1371600" cy="1524000"/>
          </a:xfrm>
          <a:prstGeom prst="rect">
            <a:avLst/>
          </a:prstGeom>
          <a:solidFill>
            <a:srgbClr val="EFEFEF"/>
          </a:solidFill>
          <a:ln cap="flat" cmpd="sng" w="19050">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GPU memory</a:t>
            </a:r>
            <a:endParaRPr i="1">
              <a:latin typeface="Droid Serif"/>
              <a:ea typeface="Droid Serif"/>
              <a:cs typeface="Droid Serif"/>
              <a:sym typeface="Droid Serif"/>
            </a:endParaRPr>
          </a:p>
        </p:txBody>
      </p:sp>
      <p:sp>
        <p:nvSpPr>
          <p:cNvPr id="1743" name="Google Shape;1743;p85"/>
          <p:cNvSpPr txBox="1"/>
          <p:nvPr/>
        </p:nvSpPr>
        <p:spPr>
          <a:xfrm>
            <a:off x="5486400" y="1752600"/>
            <a:ext cx="1752600" cy="17526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CompositorFrame</a:t>
            </a:r>
            <a:endParaRPr b="1">
              <a:solidFill>
                <a:srgbClr val="0000FF"/>
              </a:solidFill>
              <a:latin typeface="Consolas"/>
              <a:ea typeface="Consolas"/>
              <a:cs typeface="Consolas"/>
              <a:sym typeface="Consolas"/>
            </a:endParaRPr>
          </a:p>
        </p:txBody>
      </p:sp>
      <p:sp>
        <p:nvSpPr>
          <p:cNvPr id="1744" name="Google Shape;1744;p85"/>
          <p:cNvSpPr txBox="1"/>
          <p:nvPr/>
        </p:nvSpPr>
        <p:spPr>
          <a:xfrm>
            <a:off x="5715000" y="2133600"/>
            <a:ext cx="1219200" cy="10668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745" name="Google Shape;1745;p85"/>
          <p:cNvSpPr txBox="1"/>
          <p:nvPr/>
        </p:nvSpPr>
        <p:spPr>
          <a:xfrm>
            <a:off x="5791200" y="2209800"/>
            <a:ext cx="1219200" cy="10668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DrawQuaDrawQuad</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d</a:t>
            </a:r>
            <a:endParaRPr>
              <a:solidFill>
                <a:srgbClr val="0000FF"/>
              </a:solidFill>
              <a:latin typeface="Consolas"/>
              <a:ea typeface="Consolas"/>
              <a:cs typeface="Consolas"/>
              <a:sym typeface="Consolas"/>
            </a:endParaRPr>
          </a:p>
        </p:txBody>
      </p:sp>
      <p:sp>
        <p:nvSpPr>
          <p:cNvPr id="1746" name="Google Shape;1746;p85"/>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5"/>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draw layers</a:t>
            </a:r>
            <a:endParaRPr b="1" sz="3600">
              <a:solidFill>
                <a:srgbClr val="434343"/>
              </a:solidFill>
              <a:latin typeface="Droid Sans"/>
              <a:ea typeface="Droid Sans"/>
              <a:cs typeface="Droid Sans"/>
              <a:sym typeface="Droid Sans"/>
            </a:endParaRPr>
          </a:p>
        </p:txBody>
      </p:sp>
      <p:sp>
        <p:nvSpPr>
          <p:cNvPr id="1748" name="Google Shape;1748;p85"/>
          <p:cNvSpPr txBox="1"/>
          <p:nvPr/>
        </p:nvSpPr>
        <p:spPr>
          <a:xfrm>
            <a:off x="5257800" y="1143000"/>
            <a:ext cx="3429000" cy="53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Tiles are "drawn" as </a:t>
            </a:r>
            <a:r>
              <a:rPr b="1" i="1" lang="en" sz="1800">
                <a:latin typeface="Droid Serif"/>
                <a:ea typeface="Droid Serif"/>
                <a:cs typeface="Droid Serif"/>
                <a:sym typeface="Droid Serif"/>
              </a:rPr>
              <a:t>quads</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pic>
        <p:nvPicPr>
          <p:cNvPr descr="latest" id="1749" name="Google Shape;1749;p85"/>
          <p:cNvPicPr preferRelativeResize="0"/>
          <p:nvPr/>
        </p:nvPicPr>
        <p:blipFill>
          <a:blip r:embed="rId3">
            <a:alphaModFix/>
          </a:blip>
          <a:stretch>
            <a:fillRect/>
          </a:stretch>
        </p:blipFill>
        <p:spPr>
          <a:xfrm>
            <a:off x="457200" y="1295400"/>
            <a:ext cx="1041634" cy="685799"/>
          </a:xfrm>
          <a:prstGeom prst="rect">
            <a:avLst/>
          </a:prstGeom>
          <a:noFill/>
          <a:ln>
            <a:noFill/>
          </a:ln>
        </p:spPr>
      </p:pic>
      <p:sp>
        <p:nvSpPr>
          <p:cNvPr id="1750" name="Google Shape;1750;p85"/>
          <p:cNvSpPr txBox="1"/>
          <p:nvPr/>
        </p:nvSpPr>
        <p:spPr>
          <a:xfrm rot="-1569">
            <a:off x="514375" y="1390233"/>
            <a:ext cx="657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751" name="Google Shape;1751;p85"/>
          <p:cNvSpPr txBox="1"/>
          <p:nvPr/>
        </p:nvSpPr>
        <p:spPr>
          <a:xfrm>
            <a:off x="3352800" y="1371600"/>
            <a:ext cx="6858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cxnSp>
        <p:nvCxnSpPr>
          <p:cNvPr id="1752" name="Google Shape;1752;p85"/>
          <p:cNvCxnSpPr/>
          <p:nvPr/>
        </p:nvCxnSpPr>
        <p:spPr>
          <a:xfrm>
            <a:off x="1443400" y="1828799"/>
            <a:ext cx="2976300" cy="0"/>
          </a:xfrm>
          <a:prstGeom prst="straightConnector1">
            <a:avLst/>
          </a:prstGeom>
          <a:noFill/>
          <a:ln cap="flat" cmpd="sng" w="28575">
            <a:solidFill>
              <a:srgbClr val="999999"/>
            </a:solidFill>
            <a:prstDash val="solid"/>
            <a:round/>
            <a:headEnd len="med" w="med" type="none"/>
            <a:tailEnd len="med" w="med" type="triangle"/>
          </a:ln>
        </p:spPr>
      </p:cxnSp>
      <p:sp>
        <p:nvSpPr>
          <p:cNvPr id="1753" name="Google Shape;1753;p85"/>
          <p:cNvSpPr txBox="1"/>
          <p:nvPr/>
        </p:nvSpPr>
        <p:spPr>
          <a:xfrm>
            <a:off x="762000" y="2743200"/>
            <a:ext cx="2362200" cy="9873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Tile</a:t>
            </a:r>
            <a:endParaRPr>
              <a:solidFill>
                <a:srgbClr val="0000FF"/>
              </a:solidFill>
              <a:latin typeface="Consolas"/>
              <a:ea typeface="Consolas"/>
              <a:cs typeface="Consolas"/>
              <a:sym typeface="Consolas"/>
            </a:endParaRPr>
          </a:p>
        </p:txBody>
      </p:sp>
      <p:sp>
        <p:nvSpPr>
          <p:cNvPr id="1754" name="Google Shape;1754;p85"/>
          <p:cNvSpPr/>
          <p:nvPr/>
        </p:nvSpPr>
        <p:spPr>
          <a:xfrm>
            <a:off x="1371600" y="2895600"/>
            <a:ext cx="1600200" cy="685800"/>
          </a:xfrm>
          <a:prstGeom prst="rect">
            <a:avLst/>
          </a:prstGeom>
          <a:solidFill>
            <a:srgbClr val="F4CC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TileDrawInfo</a:t>
            </a:r>
            <a:endParaRPr b="1">
              <a:latin typeface="Consolas"/>
              <a:ea typeface="Consolas"/>
              <a:cs typeface="Consolas"/>
              <a:sym typeface="Consolas"/>
            </a:endParaRPr>
          </a:p>
        </p:txBody>
      </p:sp>
      <p:pic>
        <p:nvPicPr>
          <p:cNvPr descr="flat,800x800,075,t.jpg" id="1755" name="Google Shape;1755;p85"/>
          <p:cNvPicPr preferRelativeResize="0"/>
          <p:nvPr/>
        </p:nvPicPr>
        <p:blipFill>
          <a:blip r:embed="rId4">
            <a:alphaModFix/>
          </a:blip>
          <a:stretch>
            <a:fillRect/>
          </a:stretch>
        </p:blipFill>
        <p:spPr>
          <a:xfrm>
            <a:off x="3942288" y="3180288"/>
            <a:ext cx="934512" cy="934512"/>
          </a:xfrm>
          <a:prstGeom prst="rect">
            <a:avLst/>
          </a:prstGeom>
          <a:noFill/>
          <a:ln cap="flat" cmpd="sng" w="9525">
            <a:solidFill>
              <a:srgbClr val="000000"/>
            </a:solidFill>
            <a:prstDash val="solid"/>
            <a:round/>
            <a:headEnd len="sm" w="sm" type="none"/>
            <a:tailEnd len="sm" w="sm" type="none"/>
          </a:ln>
        </p:spPr>
      </p:pic>
      <p:sp>
        <p:nvSpPr>
          <p:cNvPr id="1756" name="Google Shape;1756;p85"/>
          <p:cNvSpPr txBox="1"/>
          <p:nvPr/>
        </p:nvSpPr>
        <p:spPr>
          <a:xfrm>
            <a:off x="2209800" y="4073000"/>
            <a:ext cx="1295400" cy="39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raster output</a:t>
            </a:r>
            <a:endParaRPr i="1">
              <a:latin typeface="Droid Serif"/>
              <a:ea typeface="Droid Serif"/>
              <a:cs typeface="Droid Serif"/>
              <a:sym typeface="Droid Serif"/>
            </a:endParaRPr>
          </a:p>
        </p:txBody>
      </p:sp>
      <p:sp>
        <p:nvSpPr>
          <p:cNvPr id="1757" name="Google Shape;1757;p85"/>
          <p:cNvSpPr txBox="1"/>
          <p:nvPr/>
        </p:nvSpPr>
        <p:spPr>
          <a:xfrm>
            <a:off x="1371600" y="2133600"/>
            <a:ext cx="30480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PictureLayerImpl::</a:t>
            </a:r>
            <a:r>
              <a:rPr b="1" lang="en">
                <a:latin typeface="Consolas"/>
                <a:ea typeface="Consolas"/>
                <a:cs typeface="Consolas"/>
                <a:sym typeface="Consolas"/>
              </a:rPr>
              <a:t>AppendQuads</a:t>
            </a:r>
            <a:endParaRPr b="1">
              <a:solidFill>
                <a:srgbClr val="0000FF"/>
              </a:solidFill>
              <a:latin typeface="Consolas"/>
              <a:ea typeface="Consolas"/>
              <a:cs typeface="Consolas"/>
              <a:sym typeface="Consolas"/>
            </a:endParaRPr>
          </a:p>
        </p:txBody>
      </p:sp>
      <p:sp>
        <p:nvSpPr>
          <p:cNvPr id="1758" name="Google Shape;1758;p85"/>
          <p:cNvSpPr txBox="1"/>
          <p:nvPr/>
        </p:nvSpPr>
        <p:spPr>
          <a:xfrm>
            <a:off x="1219200" y="1371600"/>
            <a:ext cx="1828800" cy="39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(raster complete)</a:t>
            </a:r>
            <a:endParaRPr i="1">
              <a:latin typeface="Droid Serif"/>
              <a:ea typeface="Droid Serif"/>
              <a:cs typeface="Droid Serif"/>
              <a:sym typeface="Droid Serif"/>
            </a:endParaRPr>
          </a:p>
        </p:txBody>
      </p:sp>
      <p:cxnSp>
        <p:nvCxnSpPr>
          <p:cNvPr id="1759" name="Google Shape;1759;p85"/>
          <p:cNvCxnSpPr>
            <a:stCxn id="1758" idx="3"/>
            <a:endCxn id="1751" idx="1"/>
          </p:cNvCxnSpPr>
          <p:nvPr/>
        </p:nvCxnSpPr>
        <p:spPr>
          <a:xfrm flipH="1" rot="10800000">
            <a:off x="3048000" y="1562250"/>
            <a:ext cx="304800" cy="4800"/>
          </a:xfrm>
          <a:prstGeom prst="straightConnector1">
            <a:avLst/>
          </a:prstGeom>
          <a:noFill/>
          <a:ln cap="flat" cmpd="sng" w="19050">
            <a:solidFill>
              <a:schemeClr val="dk2"/>
            </a:solidFill>
            <a:prstDash val="solid"/>
            <a:round/>
            <a:headEnd len="med" w="med" type="none"/>
            <a:tailEnd len="med" w="med" type="triangle"/>
          </a:ln>
        </p:spPr>
      </p:cxnSp>
      <p:sp>
        <p:nvSpPr>
          <p:cNvPr id="1760" name="Google Shape;1760;p85"/>
          <p:cNvSpPr txBox="1"/>
          <p:nvPr/>
        </p:nvSpPr>
        <p:spPr>
          <a:xfrm>
            <a:off x="5867400" y="2286000"/>
            <a:ext cx="1219200" cy="10668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761" name="Google Shape;1761;p85"/>
          <p:cNvSpPr txBox="1"/>
          <p:nvPr/>
        </p:nvSpPr>
        <p:spPr>
          <a:xfrm>
            <a:off x="6096000" y="2667000"/>
            <a:ext cx="838200" cy="324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rect = …</a:t>
            </a:r>
            <a:endParaRPr b="1" sz="1200">
              <a:latin typeface="Droid Sans"/>
              <a:ea typeface="Droid Sans"/>
              <a:cs typeface="Droid Sans"/>
              <a:sym typeface="Droid Sans"/>
            </a:endParaRPr>
          </a:p>
        </p:txBody>
      </p:sp>
      <p:cxnSp>
        <p:nvCxnSpPr>
          <p:cNvPr id="1762" name="Google Shape;1762;p85"/>
          <p:cNvCxnSpPr/>
          <p:nvPr/>
        </p:nvCxnSpPr>
        <p:spPr>
          <a:xfrm>
            <a:off x="3505200" y="1752600"/>
            <a:ext cx="0" cy="381000"/>
          </a:xfrm>
          <a:prstGeom prst="straightConnector1">
            <a:avLst/>
          </a:prstGeom>
          <a:noFill/>
          <a:ln cap="flat" cmpd="sng" w="19050">
            <a:solidFill>
              <a:schemeClr val="dk2"/>
            </a:solidFill>
            <a:prstDash val="solid"/>
            <a:round/>
            <a:headEnd len="med" w="med" type="none"/>
            <a:tailEnd len="med" w="med" type="triangle"/>
          </a:ln>
        </p:spPr>
      </p:cxnSp>
      <p:cxnSp>
        <p:nvCxnSpPr>
          <p:cNvPr id="1763" name="Google Shape;1763;p85"/>
          <p:cNvCxnSpPr>
            <a:stCxn id="1756" idx="3"/>
          </p:cNvCxnSpPr>
          <p:nvPr/>
        </p:nvCxnSpPr>
        <p:spPr>
          <a:xfrm flipH="1" rot="10800000">
            <a:off x="3505200" y="3980450"/>
            <a:ext cx="609600" cy="288000"/>
          </a:xfrm>
          <a:prstGeom prst="straightConnector1">
            <a:avLst/>
          </a:prstGeom>
          <a:noFill/>
          <a:ln cap="flat" cmpd="sng" w="19050">
            <a:solidFill>
              <a:schemeClr val="dk2"/>
            </a:solidFill>
            <a:prstDash val="solid"/>
            <a:round/>
            <a:headEnd len="med" w="med" type="none"/>
            <a:tailEnd len="med" w="med" type="triangle"/>
          </a:ln>
        </p:spPr>
      </p:cxnSp>
      <p:cxnSp>
        <p:nvCxnSpPr>
          <p:cNvPr id="1764" name="Google Shape;1764;p85"/>
          <p:cNvCxnSpPr>
            <a:stCxn id="1765" idx="3"/>
            <a:endCxn id="1755" idx="1"/>
          </p:cNvCxnSpPr>
          <p:nvPr/>
        </p:nvCxnSpPr>
        <p:spPr>
          <a:xfrm>
            <a:off x="2540425" y="3405750"/>
            <a:ext cx="1401900" cy="241800"/>
          </a:xfrm>
          <a:prstGeom prst="curvedConnector3">
            <a:avLst>
              <a:gd fmla="val 49999" name="adj1"/>
            </a:avLst>
          </a:prstGeom>
          <a:noFill/>
          <a:ln cap="flat" cmpd="sng" w="28575">
            <a:solidFill>
              <a:srgbClr val="0000FF"/>
            </a:solidFill>
            <a:prstDash val="dash"/>
            <a:round/>
            <a:headEnd len="med" w="med" type="oval"/>
            <a:tailEnd len="med" w="med" type="triangle"/>
          </a:ln>
        </p:spPr>
      </p:cxnSp>
      <p:cxnSp>
        <p:nvCxnSpPr>
          <p:cNvPr id="1766" name="Google Shape;1766;p85"/>
          <p:cNvCxnSpPr>
            <a:endCxn id="1755" idx="3"/>
          </p:cNvCxnSpPr>
          <p:nvPr/>
        </p:nvCxnSpPr>
        <p:spPr>
          <a:xfrm flipH="1">
            <a:off x="4876800" y="3163944"/>
            <a:ext cx="1642200" cy="483600"/>
          </a:xfrm>
          <a:prstGeom prst="curvedConnector3">
            <a:avLst>
              <a:gd fmla="val 50000" name="adj1"/>
            </a:avLst>
          </a:prstGeom>
          <a:noFill/>
          <a:ln cap="flat" cmpd="sng" w="28575">
            <a:solidFill>
              <a:srgbClr val="0000FF"/>
            </a:solidFill>
            <a:prstDash val="dash"/>
            <a:round/>
            <a:headEnd len="med" w="med" type="oval"/>
            <a:tailEnd len="med" w="med" type="triangle"/>
          </a:ln>
        </p:spPr>
      </p:cxnSp>
      <p:cxnSp>
        <p:nvCxnSpPr>
          <p:cNvPr id="1767" name="Google Shape;1767;p85"/>
          <p:cNvCxnSpPr>
            <a:stCxn id="1757" idx="3"/>
          </p:cNvCxnSpPr>
          <p:nvPr/>
        </p:nvCxnSpPr>
        <p:spPr>
          <a:xfrm>
            <a:off x="4419600" y="2324100"/>
            <a:ext cx="1447800" cy="0"/>
          </a:xfrm>
          <a:prstGeom prst="straightConnector1">
            <a:avLst/>
          </a:prstGeom>
          <a:noFill/>
          <a:ln cap="flat" cmpd="sng" w="19050">
            <a:solidFill>
              <a:schemeClr val="dk2"/>
            </a:solidFill>
            <a:prstDash val="solid"/>
            <a:round/>
            <a:headEnd len="med" w="med" type="none"/>
            <a:tailEnd len="med" w="med" type="triangle"/>
          </a:ln>
        </p:spPr>
      </p:cxnSp>
      <p:cxnSp>
        <p:nvCxnSpPr>
          <p:cNvPr id="1768" name="Google Shape;1768;p85"/>
          <p:cNvCxnSpPr>
            <a:endCxn id="1757" idx="1"/>
          </p:cNvCxnSpPr>
          <p:nvPr/>
        </p:nvCxnSpPr>
        <p:spPr>
          <a:xfrm rot="-5400000">
            <a:off x="1049850" y="2378250"/>
            <a:ext cx="375900" cy="267600"/>
          </a:xfrm>
          <a:prstGeom prst="curvedConnector2">
            <a:avLst/>
          </a:prstGeom>
          <a:noFill/>
          <a:ln cap="flat" cmpd="sng" w="19050">
            <a:solidFill>
              <a:schemeClr val="dk2"/>
            </a:solidFill>
            <a:prstDash val="solid"/>
            <a:round/>
            <a:headEnd len="med" w="med" type="none"/>
            <a:tailEnd len="med" w="med" type="triangle"/>
          </a:ln>
        </p:spPr>
      </p:cxnSp>
      <p:sp>
        <p:nvSpPr>
          <p:cNvPr id="1769" name="Google Shape;1769;p85"/>
          <p:cNvSpPr txBox="1"/>
          <p:nvPr/>
        </p:nvSpPr>
        <p:spPr>
          <a:xfrm>
            <a:off x="7848600" y="2438400"/>
            <a:ext cx="9906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GPU</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process</a:t>
            </a:r>
            <a:endParaRPr i="1">
              <a:latin typeface="Droid Serif"/>
              <a:ea typeface="Droid Serif"/>
              <a:cs typeface="Droid Serif"/>
              <a:sym typeface="Droid Serif"/>
            </a:endParaRPr>
          </a:p>
        </p:txBody>
      </p:sp>
      <p:sp>
        <p:nvSpPr>
          <p:cNvPr id="1770" name="Google Shape;1770;p85"/>
          <p:cNvSpPr txBox="1"/>
          <p:nvPr/>
        </p:nvSpPr>
        <p:spPr>
          <a:xfrm>
            <a:off x="5791200" y="4038600"/>
            <a:ext cx="2895600" cy="68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Consolas"/>
                <a:ea typeface="Consolas"/>
                <a:cs typeface="Consolas"/>
                <a:sym typeface="Consolas"/>
              </a:rPr>
              <a:t>CompositorFrame</a:t>
            </a:r>
            <a:r>
              <a:rPr i="1" lang="en">
                <a:latin typeface="Droid Serif"/>
                <a:ea typeface="Droid Serif"/>
                <a:cs typeface="Droid Serif"/>
                <a:sym typeface="Droid Serif"/>
              </a:rPr>
              <a:t> is the "output" of the renderer process.</a:t>
            </a:r>
            <a:endParaRPr i="1">
              <a:latin typeface="Droid Serif"/>
              <a:ea typeface="Droid Serif"/>
              <a:cs typeface="Droid Serif"/>
              <a:sym typeface="Droid Serif"/>
            </a:endParaRPr>
          </a:p>
        </p:txBody>
      </p:sp>
      <p:sp>
        <p:nvSpPr>
          <p:cNvPr id="1765" name="Google Shape;1765;p85"/>
          <p:cNvSpPr txBox="1"/>
          <p:nvPr/>
        </p:nvSpPr>
        <p:spPr>
          <a:xfrm>
            <a:off x="1498825" y="3210300"/>
            <a:ext cx="1041600" cy="39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Consolas"/>
                <a:ea typeface="Consolas"/>
                <a:cs typeface="Consolas"/>
                <a:sym typeface="Consolas"/>
              </a:rPr>
              <a:t>resource_</a:t>
            </a:r>
            <a:endParaRPr sz="1200">
              <a:latin typeface="Consolas"/>
              <a:ea typeface="Consolas"/>
              <a:cs typeface="Consolas"/>
              <a:sym typeface="Consola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86"/>
          <p:cNvSpPr/>
          <p:nvPr/>
        </p:nvSpPr>
        <p:spPr>
          <a:xfrm rot="2700000">
            <a:off x="382583" y="2893994"/>
            <a:ext cx="1371637" cy="1219208"/>
          </a:xfrm>
          <a:prstGeom prst="irregularSeal2">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6"/>
          <p:cNvSpPr/>
          <p:nvPr/>
        </p:nvSpPr>
        <p:spPr>
          <a:xfrm rot="2700000">
            <a:off x="306383" y="1677998"/>
            <a:ext cx="1371637" cy="1219208"/>
          </a:xfrm>
          <a:prstGeom prst="irregularSeal2">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7" name="Google Shape;1777;p86"/>
          <p:cNvCxnSpPr/>
          <p:nvPr/>
        </p:nvCxnSpPr>
        <p:spPr>
          <a:xfrm>
            <a:off x="7086600" y="3878100"/>
            <a:ext cx="0" cy="312900"/>
          </a:xfrm>
          <a:prstGeom prst="straightConnector1">
            <a:avLst/>
          </a:prstGeom>
          <a:noFill/>
          <a:ln cap="flat" cmpd="sng" w="19050">
            <a:solidFill>
              <a:schemeClr val="dk2"/>
            </a:solidFill>
            <a:prstDash val="solid"/>
            <a:round/>
            <a:headEnd len="med" w="med" type="none"/>
            <a:tailEnd len="med" w="med" type="triangle"/>
          </a:ln>
        </p:spPr>
      </p:cxnSp>
      <p:cxnSp>
        <p:nvCxnSpPr>
          <p:cNvPr id="1778" name="Google Shape;1778;p86"/>
          <p:cNvCxnSpPr/>
          <p:nvPr/>
        </p:nvCxnSpPr>
        <p:spPr>
          <a:xfrm>
            <a:off x="3745675" y="3855200"/>
            <a:ext cx="0" cy="312900"/>
          </a:xfrm>
          <a:prstGeom prst="straightConnector1">
            <a:avLst/>
          </a:prstGeom>
          <a:noFill/>
          <a:ln cap="flat" cmpd="sng" w="19050">
            <a:solidFill>
              <a:schemeClr val="dk2"/>
            </a:solidFill>
            <a:prstDash val="solid"/>
            <a:round/>
            <a:headEnd len="med" w="med" type="none"/>
            <a:tailEnd len="med" w="med" type="triangle"/>
          </a:ln>
        </p:spPr>
      </p:cxnSp>
      <p:sp>
        <p:nvSpPr>
          <p:cNvPr id="1779" name="Google Shape;1779;p86"/>
          <p:cNvSpPr/>
          <p:nvPr/>
        </p:nvSpPr>
        <p:spPr>
          <a:xfrm>
            <a:off x="5867400" y="3581400"/>
            <a:ext cx="2133600" cy="381000"/>
          </a:xfrm>
          <a:prstGeom prst="rightArrow">
            <a:avLst>
              <a:gd fmla="val 50000" name="adj1"/>
              <a:gd fmla="val 50000" name="adj2"/>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6"/>
          <p:cNvSpPr/>
          <p:nvPr/>
        </p:nvSpPr>
        <p:spPr>
          <a:xfrm>
            <a:off x="2743200" y="3581400"/>
            <a:ext cx="2133600" cy="381000"/>
          </a:xfrm>
          <a:prstGeom prst="rightArrow">
            <a:avLst>
              <a:gd fmla="val 50000" name="adj1"/>
              <a:gd fmla="val 50000" name="adj2"/>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6"/>
          <p:cNvSpPr/>
          <p:nvPr/>
        </p:nvSpPr>
        <p:spPr>
          <a:xfrm>
            <a:off x="2895600" y="2362200"/>
            <a:ext cx="2133600" cy="381000"/>
          </a:xfrm>
          <a:prstGeom prst="rightArrow">
            <a:avLst>
              <a:gd fmla="val 50000" name="adj1"/>
              <a:gd fmla="val 50000" name="adj2"/>
            </a:avLst>
          </a:prstGeom>
          <a:solidFill>
            <a:srgbClr val="FCE5CD"/>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activation</a:t>
            </a:r>
            <a:endParaRPr b="1" sz="3600">
              <a:solidFill>
                <a:srgbClr val="434343"/>
              </a:solidFill>
              <a:latin typeface="Droid Sans"/>
              <a:ea typeface="Droid Sans"/>
              <a:cs typeface="Droid Sans"/>
              <a:sym typeface="Droid Sans"/>
            </a:endParaRPr>
          </a:p>
        </p:txBody>
      </p:sp>
      <p:pic>
        <p:nvPicPr>
          <p:cNvPr descr="latest" id="1784" name="Google Shape;1784;p86"/>
          <p:cNvPicPr preferRelativeResize="0"/>
          <p:nvPr/>
        </p:nvPicPr>
        <p:blipFill>
          <a:blip r:embed="rId3">
            <a:alphaModFix/>
          </a:blip>
          <a:stretch>
            <a:fillRect/>
          </a:stretch>
        </p:blipFill>
        <p:spPr>
          <a:xfrm>
            <a:off x="7696200" y="2133600"/>
            <a:ext cx="1041634" cy="685799"/>
          </a:xfrm>
          <a:prstGeom prst="rect">
            <a:avLst/>
          </a:prstGeom>
          <a:noFill/>
          <a:ln>
            <a:noFill/>
          </a:ln>
        </p:spPr>
      </p:pic>
      <p:sp>
        <p:nvSpPr>
          <p:cNvPr id="1785" name="Google Shape;1785;p86"/>
          <p:cNvSpPr txBox="1"/>
          <p:nvPr/>
        </p:nvSpPr>
        <p:spPr>
          <a:xfrm rot="-1643">
            <a:off x="7783250" y="2228421"/>
            <a:ext cx="6276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786" name="Google Shape;1786;p86"/>
          <p:cNvSpPr/>
          <p:nvPr/>
        </p:nvSpPr>
        <p:spPr>
          <a:xfrm>
            <a:off x="1447800" y="2057400"/>
            <a:ext cx="1524000" cy="762000"/>
          </a:xfrm>
          <a:prstGeom prst="rect">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6"/>
          <p:cNvSpPr/>
          <p:nvPr/>
        </p:nvSpPr>
        <p:spPr>
          <a:xfrm>
            <a:off x="5029200" y="3276600"/>
            <a:ext cx="1524000" cy="762000"/>
          </a:xfrm>
          <a:prstGeom prst="rect">
            <a:avLst/>
          </a:prstGeom>
          <a:solidFill>
            <a:srgbClr val="D9EAD3"/>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6"/>
          <p:cNvSpPr/>
          <p:nvPr/>
        </p:nvSpPr>
        <p:spPr>
          <a:xfrm>
            <a:off x="1447800" y="3276600"/>
            <a:ext cx="1524000" cy="762000"/>
          </a:xfrm>
          <a:prstGeom prst="rect">
            <a:avLst/>
          </a:prstGeom>
          <a:solidFill>
            <a:srgbClr val="D9EAD3"/>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6"/>
          <p:cNvSpPr/>
          <p:nvPr/>
        </p:nvSpPr>
        <p:spPr>
          <a:xfrm>
            <a:off x="1752600" y="1676400"/>
            <a:ext cx="304800" cy="381000"/>
          </a:xfrm>
          <a:prstGeom prst="downArrow">
            <a:avLst>
              <a:gd fmla="val 50000" name="adj1"/>
              <a:gd fmla="val 50000" name="adj2"/>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6"/>
          <p:cNvSpPr txBox="1"/>
          <p:nvPr/>
        </p:nvSpPr>
        <p:spPr>
          <a:xfrm>
            <a:off x="1447800" y="1371600"/>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791" name="Google Shape;1791;p86"/>
          <p:cNvSpPr/>
          <p:nvPr/>
        </p:nvSpPr>
        <p:spPr>
          <a:xfrm>
            <a:off x="3276660" y="2057400"/>
            <a:ext cx="1447740" cy="914436"/>
          </a:xfrm>
          <a:prstGeom prst="cloud">
            <a:avLst/>
          </a:prstGeom>
          <a:solidFill>
            <a:srgbClr val="D6F2F3"/>
          </a:solid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raster</a:t>
            </a:r>
            <a:endParaRPr b="1">
              <a:latin typeface="Droid Sans"/>
              <a:ea typeface="Droid Sans"/>
              <a:cs typeface="Droid Sans"/>
              <a:sym typeface="Droid Sans"/>
            </a:endParaRPr>
          </a:p>
        </p:txBody>
      </p:sp>
      <p:sp>
        <p:nvSpPr>
          <p:cNvPr id="1792" name="Google Shape;1792;p86"/>
          <p:cNvSpPr/>
          <p:nvPr/>
        </p:nvSpPr>
        <p:spPr>
          <a:xfrm>
            <a:off x="5410200" y="2743200"/>
            <a:ext cx="304800" cy="457200"/>
          </a:xfrm>
          <a:prstGeom prst="downArrow">
            <a:avLst>
              <a:gd fmla="val 50000" name="adj1"/>
              <a:gd fmla="val 50000" name="adj2"/>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6"/>
          <p:cNvSpPr txBox="1"/>
          <p:nvPr/>
        </p:nvSpPr>
        <p:spPr>
          <a:xfrm>
            <a:off x="5029200" y="2362200"/>
            <a:ext cx="11430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activation</a:t>
            </a:r>
            <a:endParaRPr b="1">
              <a:solidFill>
                <a:srgbClr val="0000FF"/>
              </a:solidFill>
              <a:latin typeface="Droid Sans"/>
              <a:ea typeface="Droid Sans"/>
              <a:cs typeface="Droid Sans"/>
              <a:sym typeface="Droid Sans"/>
            </a:endParaRPr>
          </a:p>
        </p:txBody>
      </p:sp>
      <p:sp>
        <p:nvSpPr>
          <p:cNvPr id="1794" name="Google Shape;1794;p86"/>
          <p:cNvSpPr txBox="1"/>
          <p:nvPr/>
        </p:nvSpPr>
        <p:spPr>
          <a:xfrm>
            <a:off x="3429000" y="4191000"/>
            <a:ext cx="6858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795" name="Google Shape;1795;p86"/>
          <p:cNvSpPr txBox="1"/>
          <p:nvPr/>
        </p:nvSpPr>
        <p:spPr>
          <a:xfrm>
            <a:off x="6858000" y="4191000"/>
            <a:ext cx="6858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796" name="Google Shape;1796;p86"/>
          <p:cNvSpPr txBox="1"/>
          <p:nvPr/>
        </p:nvSpPr>
        <p:spPr>
          <a:xfrm>
            <a:off x="457200" y="2057400"/>
            <a:ext cx="914400" cy="45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B45F06"/>
                </a:solidFill>
                <a:latin typeface="Droid Sans"/>
                <a:ea typeface="Droid Sans"/>
                <a:cs typeface="Droid Sans"/>
                <a:sym typeface="Droid Sans"/>
              </a:rPr>
              <a:t>pending</a:t>
            </a:r>
            <a:endParaRPr b="1">
              <a:solidFill>
                <a:srgbClr val="B45F06"/>
              </a:solidFill>
              <a:latin typeface="Droid Sans"/>
              <a:ea typeface="Droid Sans"/>
              <a:cs typeface="Droid Sans"/>
              <a:sym typeface="Droid Sans"/>
            </a:endParaRPr>
          </a:p>
          <a:p>
            <a:pPr indent="0" lvl="0" marL="0" rtl="0" algn="r">
              <a:spcBef>
                <a:spcPts val="0"/>
              </a:spcBef>
              <a:spcAft>
                <a:spcPts val="0"/>
              </a:spcAft>
              <a:buNone/>
            </a:pPr>
            <a:r>
              <a:rPr b="1" lang="en">
                <a:solidFill>
                  <a:srgbClr val="B45F06"/>
                </a:solidFill>
                <a:latin typeface="Droid Sans"/>
                <a:ea typeface="Droid Sans"/>
                <a:cs typeface="Droid Sans"/>
                <a:sym typeface="Droid Sans"/>
              </a:rPr>
              <a:t>tree</a:t>
            </a:r>
            <a:endParaRPr b="1">
              <a:solidFill>
                <a:srgbClr val="B45F06"/>
              </a:solidFill>
              <a:latin typeface="Droid Sans"/>
              <a:ea typeface="Droid Sans"/>
              <a:cs typeface="Droid Sans"/>
              <a:sym typeface="Droid Sans"/>
            </a:endParaRPr>
          </a:p>
        </p:txBody>
      </p:sp>
      <p:sp>
        <p:nvSpPr>
          <p:cNvPr id="1797" name="Google Shape;1797;p86"/>
          <p:cNvSpPr txBox="1"/>
          <p:nvPr/>
        </p:nvSpPr>
        <p:spPr>
          <a:xfrm>
            <a:off x="457200" y="3276600"/>
            <a:ext cx="914400" cy="45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38761D"/>
                </a:solidFill>
                <a:latin typeface="Droid Sans"/>
                <a:ea typeface="Droid Sans"/>
                <a:cs typeface="Droid Sans"/>
                <a:sym typeface="Droid Sans"/>
              </a:rPr>
              <a:t>active</a:t>
            </a:r>
            <a:endParaRPr b="1">
              <a:solidFill>
                <a:srgbClr val="38761D"/>
              </a:solidFill>
              <a:latin typeface="Droid Sans"/>
              <a:ea typeface="Droid Sans"/>
              <a:cs typeface="Droid Sans"/>
              <a:sym typeface="Droid Sans"/>
            </a:endParaRPr>
          </a:p>
          <a:p>
            <a:pPr indent="0" lvl="0" marL="0" rtl="0" algn="r">
              <a:spcBef>
                <a:spcPts val="0"/>
              </a:spcBef>
              <a:spcAft>
                <a:spcPts val="0"/>
              </a:spcAft>
              <a:buNone/>
            </a:pPr>
            <a:r>
              <a:rPr b="1" lang="en">
                <a:solidFill>
                  <a:srgbClr val="38761D"/>
                </a:solidFill>
                <a:latin typeface="Droid Sans"/>
                <a:ea typeface="Droid Sans"/>
                <a:cs typeface="Droid Sans"/>
                <a:sym typeface="Droid Sans"/>
              </a:rPr>
              <a:t>tree</a:t>
            </a:r>
            <a:endParaRPr b="1">
              <a:solidFill>
                <a:srgbClr val="38761D"/>
              </a:solidFill>
              <a:latin typeface="Droid Sans"/>
              <a:ea typeface="Droid Sans"/>
              <a:cs typeface="Droid Sans"/>
              <a:sym typeface="Droid Sans"/>
            </a:endParaRPr>
          </a:p>
        </p:txBody>
      </p:sp>
      <p:sp>
        <p:nvSpPr>
          <p:cNvPr id="1798" name="Google Shape;1798;p86"/>
          <p:cNvSpPr txBox="1"/>
          <p:nvPr/>
        </p:nvSpPr>
        <p:spPr>
          <a:xfrm>
            <a:off x="5410200" y="1219200"/>
            <a:ext cx="3352800" cy="83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Drawing can continue while</a:t>
            </a:r>
            <a:endParaRPr i="1" sz="1800">
              <a:latin typeface="Droid Serif"/>
              <a:ea typeface="Droid Serif"/>
              <a:cs typeface="Droid Serif"/>
              <a:sym typeface="Droid Serif"/>
            </a:endParaRPr>
          </a:p>
          <a:p>
            <a:pPr indent="0" lvl="0" marL="0" rtl="0" algn="r">
              <a:spcBef>
                <a:spcPts val="0"/>
              </a:spcBef>
              <a:spcAft>
                <a:spcPts val="0"/>
              </a:spcAft>
              <a:buNone/>
            </a:pPr>
            <a:r>
              <a:rPr i="1" lang="en" sz="1800">
                <a:latin typeface="Droid Serif"/>
                <a:ea typeface="Droid Serif"/>
                <a:cs typeface="Droid Serif"/>
                <a:sym typeface="Droid Serif"/>
              </a:rPr>
              <a:t>a new commit is rastered.</a:t>
            </a:r>
            <a:endParaRPr i="1" sz="1800">
              <a:latin typeface="Droid Serif"/>
              <a:ea typeface="Droid Serif"/>
              <a:cs typeface="Droid Serif"/>
              <a:sym typeface="Droid Serif"/>
            </a:endParaRPr>
          </a:p>
        </p:txBody>
      </p:sp>
      <p:grpSp>
        <p:nvGrpSpPr>
          <p:cNvPr id="1799" name="Google Shape;1799;p86"/>
          <p:cNvGrpSpPr/>
          <p:nvPr/>
        </p:nvGrpSpPr>
        <p:grpSpPr>
          <a:xfrm>
            <a:off x="1600200" y="2209800"/>
            <a:ext cx="1219200" cy="457200"/>
            <a:chOff x="1600200" y="2209800"/>
            <a:chExt cx="1219200" cy="457200"/>
          </a:xfrm>
        </p:grpSpPr>
        <p:sp>
          <p:nvSpPr>
            <p:cNvPr id="1800" name="Google Shape;1800;p86"/>
            <p:cNvSpPr txBox="1"/>
            <p:nvPr/>
          </p:nvSpPr>
          <p:spPr>
            <a:xfrm>
              <a:off x="1600200" y="22098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801" name="Google Shape;1801;p86"/>
            <p:cNvSpPr txBox="1"/>
            <p:nvPr/>
          </p:nvSpPr>
          <p:spPr>
            <a:xfrm>
              <a:off x="1676400" y="22860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802" name="Google Shape;1802;p86"/>
            <p:cNvSpPr txBox="1"/>
            <p:nvPr/>
          </p:nvSpPr>
          <p:spPr>
            <a:xfrm>
              <a:off x="1752600" y="23622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grpSp>
      <p:grpSp>
        <p:nvGrpSpPr>
          <p:cNvPr id="1803" name="Google Shape;1803;p86"/>
          <p:cNvGrpSpPr/>
          <p:nvPr/>
        </p:nvGrpSpPr>
        <p:grpSpPr>
          <a:xfrm>
            <a:off x="1600200" y="3429000"/>
            <a:ext cx="1219200" cy="457200"/>
            <a:chOff x="1600200" y="2209800"/>
            <a:chExt cx="1219200" cy="457200"/>
          </a:xfrm>
        </p:grpSpPr>
        <p:sp>
          <p:nvSpPr>
            <p:cNvPr id="1804" name="Google Shape;1804;p86"/>
            <p:cNvSpPr txBox="1"/>
            <p:nvPr/>
          </p:nvSpPr>
          <p:spPr>
            <a:xfrm>
              <a:off x="1600200" y="22098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805" name="Google Shape;1805;p86"/>
            <p:cNvSpPr txBox="1"/>
            <p:nvPr/>
          </p:nvSpPr>
          <p:spPr>
            <a:xfrm>
              <a:off x="1676400" y="22860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806" name="Google Shape;1806;p86"/>
            <p:cNvSpPr txBox="1"/>
            <p:nvPr/>
          </p:nvSpPr>
          <p:spPr>
            <a:xfrm>
              <a:off x="1752600" y="23622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grpSp>
      <p:grpSp>
        <p:nvGrpSpPr>
          <p:cNvPr id="1807" name="Google Shape;1807;p86"/>
          <p:cNvGrpSpPr/>
          <p:nvPr/>
        </p:nvGrpSpPr>
        <p:grpSpPr>
          <a:xfrm>
            <a:off x="5181600" y="3429000"/>
            <a:ext cx="1219200" cy="457200"/>
            <a:chOff x="1600200" y="2209800"/>
            <a:chExt cx="1219200" cy="457200"/>
          </a:xfrm>
        </p:grpSpPr>
        <p:sp>
          <p:nvSpPr>
            <p:cNvPr id="1808" name="Google Shape;1808;p86"/>
            <p:cNvSpPr txBox="1"/>
            <p:nvPr/>
          </p:nvSpPr>
          <p:spPr>
            <a:xfrm>
              <a:off x="1600200" y="22098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809" name="Google Shape;1809;p86"/>
            <p:cNvSpPr txBox="1"/>
            <p:nvPr/>
          </p:nvSpPr>
          <p:spPr>
            <a:xfrm>
              <a:off x="1676400" y="22860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810" name="Google Shape;1810;p86"/>
            <p:cNvSpPr txBox="1"/>
            <p:nvPr/>
          </p:nvSpPr>
          <p:spPr>
            <a:xfrm>
              <a:off x="1752600" y="23622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87"/>
          <p:cNvSpPr/>
          <p:nvPr/>
        </p:nvSpPr>
        <p:spPr>
          <a:xfrm>
            <a:off x="2754625" y="2431450"/>
            <a:ext cx="2157000" cy="381000"/>
          </a:xfrm>
          <a:prstGeom prst="rightArrow">
            <a:avLst>
              <a:gd fmla="val 50000" name="adj1"/>
              <a:gd fmla="val 50000" name="adj2"/>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7"/>
          <p:cNvSpPr/>
          <p:nvPr/>
        </p:nvSpPr>
        <p:spPr>
          <a:xfrm>
            <a:off x="4911625" y="2111925"/>
            <a:ext cx="3552600" cy="2270700"/>
          </a:xfrm>
          <a:prstGeom prst="frame">
            <a:avLst>
              <a:gd fmla="val 5098"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sp>
        <p:nvSpPr>
          <p:cNvPr id="1817" name="Google Shape;1817;p87"/>
          <p:cNvSpPr/>
          <p:nvPr/>
        </p:nvSpPr>
        <p:spPr>
          <a:xfrm>
            <a:off x="2754625" y="3186275"/>
            <a:ext cx="2157000" cy="381000"/>
          </a:xfrm>
          <a:prstGeom prst="rightArrow">
            <a:avLst>
              <a:gd fmla="val 50000" name="adj1"/>
              <a:gd fmla="val 50000" name="adj2"/>
            </a:avLst>
          </a:prstGeom>
          <a:solidFill>
            <a:srgbClr val="FCE5C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display (viz)</a:t>
            </a:r>
            <a:endParaRPr b="1" sz="3600">
              <a:solidFill>
                <a:srgbClr val="434343"/>
              </a:solidFill>
              <a:latin typeface="Droid Sans"/>
              <a:ea typeface="Droid Sans"/>
              <a:cs typeface="Droid Sans"/>
              <a:sym typeface="Droid Sans"/>
            </a:endParaRPr>
          </a:p>
        </p:txBody>
      </p:sp>
      <p:sp>
        <p:nvSpPr>
          <p:cNvPr id="1820" name="Google Shape;1820;p87"/>
          <p:cNvSpPr txBox="1"/>
          <p:nvPr/>
        </p:nvSpPr>
        <p:spPr>
          <a:xfrm>
            <a:off x="3023625" y="2116600"/>
            <a:ext cx="14226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Droid Serif"/>
                <a:ea typeface="Droid Serif"/>
                <a:cs typeface="Droid Serif"/>
                <a:sym typeface="Droid Serif"/>
              </a:rPr>
              <a:t>browser UI</a:t>
            </a:r>
            <a:endParaRPr i="1">
              <a:latin typeface="Droid Serif"/>
              <a:ea typeface="Droid Serif"/>
              <a:cs typeface="Droid Serif"/>
              <a:sym typeface="Droid Serif"/>
            </a:endParaRPr>
          </a:p>
        </p:txBody>
      </p:sp>
      <p:sp>
        <p:nvSpPr>
          <p:cNvPr id="1821" name="Google Shape;1821;p87"/>
          <p:cNvSpPr txBox="1"/>
          <p:nvPr/>
        </p:nvSpPr>
        <p:spPr>
          <a:xfrm>
            <a:off x="3494800" y="1215725"/>
            <a:ext cx="5135400" cy="86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The </a:t>
            </a:r>
            <a:r>
              <a:rPr b="1" i="1" lang="en" sz="1800">
                <a:latin typeface="Droid Serif"/>
                <a:ea typeface="Droid Serif"/>
                <a:cs typeface="Droid Serif"/>
                <a:sym typeface="Droid Serif"/>
              </a:rPr>
              <a:t>display compositor</a:t>
            </a:r>
            <a:endParaRPr i="1" sz="1800">
              <a:latin typeface="Droid Serif"/>
              <a:ea typeface="Droid Serif"/>
              <a:cs typeface="Droid Serif"/>
              <a:sym typeface="Droid Serif"/>
            </a:endParaRPr>
          </a:p>
          <a:p>
            <a:pPr indent="0" lvl="0" marL="0" rtl="0" algn="r">
              <a:spcBef>
                <a:spcPts val="0"/>
              </a:spcBef>
              <a:spcAft>
                <a:spcPts val="0"/>
              </a:spcAft>
              <a:buNone/>
            </a:pPr>
            <a:r>
              <a:rPr i="1" lang="en" sz="1800">
                <a:latin typeface="Droid Serif"/>
                <a:ea typeface="Droid Serif"/>
                <a:cs typeface="Droid Serif"/>
                <a:sym typeface="Droid Serif"/>
              </a:rPr>
              <a:t>combines frames for multiple </a:t>
            </a:r>
            <a:r>
              <a:rPr b="1" i="1" lang="en" sz="1800">
                <a:latin typeface="Droid Serif"/>
                <a:ea typeface="Droid Serif"/>
                <a:cs typeface="Droid Serif"/>
                <a:sym typeface="Droid Serif"/>
              </a:rPr>
              <a:t>surfaces</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sp>
        <p:nvSpPr>
          <p:cNvPr id="1822" name="Google Shape;1822;p87"/>
          <p:cNvSpPr/>
          <p:nvPr/>
        </p:nvSpPr>
        <p:spPr>
          <a:xfrm>
            <a:off x="788725" y="3101075"/>
            <a:ext cx="1965900" cy="551400"/>
          </a:xfrm>
          <a:prstGeom prst="frame">
            <a:avLst>
              <a:gd fmla="val 13284" name="adj1"/>
            </a:avLst>
          </a:prstGeom>
          <a:solidFill>
            <a:srgbClr val="EA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renderer process</a:t>
            </a:r>
            <a:endParaRPr b="1"/>
          </a:p>
        </p:txBody>
      </p:sp>
      <p:sp>
        <p:nvSpPr>
          <p:cNvPr id="1823" name="Google Shape;1823;p87"/>
          <p:cNvSpPr txBox="1"/>
          <p:nvPr/>
        </p:nvSpPr>
        <p:spPr>
          <a:xfrm rot="1230">
            <a:off x="2896568" y="2454697"/>
            <a:ext cx="1676700" cy="381000"/>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CompositorFrame</a:t>
            </a:r>
            <a:endParaRPr>
              <a:solidFill>
                <a:srgbClr val="0000FF"/>
              </a:solidFill>
              <a:latin typeface="Consolas"/>
              <a:ea typeface="Consolas"/>
              <a:cs typeface="Consolas"/>
              <a:sym typeface="Consolas"/>
            </a:endParaRPr>
          </a:p>
        </p:txBody>
      </p:sp>
      <p:sp>
        <p:nvSpPr>
          <p:cNvPr id="1824" name="Google Shape;1824;p87"/>
          <p:cNvSpPr/>
          <p:nvPr/>
        </p:nvSpPr>
        <p:spPr>
          <a:xfrm>
            <a:off x="547525" y="1812400"/>
            <a:ext cx="2207100" cy="1110000"/>
          </a:xfrm>
          <a:prstGeom prst="frame">
            <a:avLst>
              <a:gd fmla="val 8747" name="adj1"/>
            </a:avLst>
          </a:prstGeom>
          <a:solidFill>
            <a:srgbClr val="A4C2F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browser process</a:t>
            </a:r>
            <a:endParaRPr b="1"/>
          </a:p>
        </p:txBody>
      </p:sp>
      <p:sp>
        <p:nvSpPr>
          <p:cNvPr id="1825" name="Google Shape;1825;p87"/>
          <p:cNvSpPr txBox="1"/>
          <p:nvPr/>
        </p:nvSpPr>
        <p:spPr>
          <a:xfrm rot="1230">
            <a:off x="2917168" y="3185397"/>
            <a:ext cx="1676700" cy="381000"/>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CompositorFrame</a:t>
            </a:r>
            <a:endParaRPr>
              <a:solidFill>
                <a:srgbClr val="0000FF"/>
              </a:solidFill>
              <a:latin typeface="Consolas"/>
              <a:ea typeface="Consolas"/>
              <a:cs typeface="Consolas"/>
              <a:sym typeface="Consolas"/>
            </a:endParaRPr>
          </a:p>
        </p:txBody>
      </p:sp>
      <p:grpSp>
        <p:nvGrpSpPr>
          <p:cNvPr id="1826" name="Google Shape;1826;p87"/>
          <p:cNvGrpSpPr/>
          <p:nvPr/>
        </p:nvGrpSpPr>
        <p:grpSpPr>
          <a:xfrm>
            <a:off x="788725" y="3831250"/>
            <a:ext cx="4122900" cy="551400"/>
            <a:chOff x="533075" y="3425000"/>
            <a:chExt cx="4122900" cy="551400"/>
          </a:xfrm>
        </p:grpSpPr>
        <p:sp>
          <p:nvSpPr>
            <p:cNvPr id="1827" name="Google Shape;1827;p87"/>
            <p:cNvSpPr/>
            <p:nvPr/>
          </p:nvSpPr>
          <p:spPr>
            <a:xfrm>
              <a:off x="2498975" y="3511425"/>
              <a:ext cx="2157000" cy="381000"/>
            </a:xfrm>
            <a:prstGeom prst="rightArrow">
              <a:avLst>
                <a:gd fmla="val 50000" name="adj1"/>
                <a:gd fmla="val 50000" name="adj2"/>
              </a:avLst>
            </a:prstGeom>
            <a:solidFill>
              <a:srgbClr val="FCE5C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7"/>
            <p:cNvSpPr/>
            <p:nvPr/>
          </p:nvSpPr>
          <p:spPr>
            <a:xfrm>
              <a:off x="533075" y="3425000"/>
              <a:ext cx="1965900" cy="551400"/>
            </a:xfrm>
            <a:prstGeom prst="frame">
              <a:avLst>
                <a:gd fmla="val 13284" name="adj1"/>
              </a:avLst>
            </a:prstGeom>
            <a:solidFill>
              <a:srgbClr val="EA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renderer process</a:t>
              </a:r>
              <a:endParaRPr b="1"/>
            </a:p>
          </p:txBody>
        </p:sp>
        <p:sp>
          <p:nvSpPr>
            <p:cNvPr id="1829" name="Google Shape;1829;p87"/>
            <p:cNvSpPr txBox="1"/>
            <p:nvPr/>
          </p:nvSpPr>
          <p:spPr>
            <a:xfrm rot="1230">
              <a:off x="2661518" y="3481147"/>
              <a:ext cx="1676700" cy="381000"/>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CompositorFrame</a:t>
              </a:r>
              <a:endParaRPr>
                <a:solidFill>
                  <a:srgbClr val="0000FF"/>
                </a:solidFill>
                <a:latin typeface="Consolas"/>
                <a:ea typeface="Consolas"/>
                <a:cs typeface="Consolas"/>
                <a:sym typeface="Consolas"/>
              </a:endParaRPr>
            </a:p>
          </p:txBody>
        </p:sp>
      </p:grpSp>
      <p:sp>
        <p:nvSpPr>
          <p:cNvPr id="1830" name="Google Shape;1830;p87"/>
          <p:cNvSpPr txBox="1"/>
          <p:nvPr/>
        </p:nvSpPr>
        <p:spPr>
          <a:xfrm rot="1230">
            <a:off x="836718" y="2285810"/>
            <a:ext cx="1676700" cy="3810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ui::Compositor</a:t>
            </a:r>
            <a:endParaRPr>
              <a:solidFill>
                <a:srgbClr val="0000FF"/>
              </a:solidFill>
              <a:latin typeface="Consolas"/>
              <a:ea typeface="Consolas"/>
              <a:cs typeface="Consolas"/>
              <a:sym typeface="Consolas"/>
            </a:endParaRPr>
          </a:p>
        </p:txBody>
      </p:sp>
      <p:cxnSp>
        <p:nvCxnSpPr>
          <p:cNvPr id="1831" name="Google Shape;1831;p87"/>
          <p:cNvCxnSpPr>
            <a:stCxn id="1830" idx="3"/>
            <a:endCxn id="1823" idx="1"/>
          </p:cNvCxnSpPr>
          <p:nvPr/>
        </p:nvCxnSpPr>
        <p:spPr>
          <a:xfrm>
            <a:off x="2513418" y="2476610"/>
            <a:ext cx="383100" cy="168300"/>
          </a:xfrm>
          <a:prstGeom prst="straightConnector1">
            <a:avLst/>
          </a:prstGeom>
          <a:noFill/>
          <a:ln cap="flat" cmpd="sng" w="19050">
            <a:solidFill>
              <a:schemeClr val="dk2"/>
            </a:solidFill>
            <a:prstDash val="solid"/>
            <a:round/>
            <a:headEnd len="med" w="med" type="none"/>
            <a:tailEnd len="med" w="med" type="triangle"/>
          </a:ln>
        </p:spPr>
      </p:cxnSp>
      <p:sp>
        <p:nvSpPr>
          <p:cNvPr id="1832" name="Google Shape;1832;p87"/>
          <p:cNvSpPr txBox="1"/>
          <p:nvPr/>
        </p:nvSpPr>
        <p:spPr>
          <a:xfrm rot="1049">
            <a:off x="5337925" y="3728350"/>
            <a:ext cx="1965900" cy="3810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SurfaceAggregator</a:t>
            </a:r>
            <a:endParaRPr>
              <a:solidFill>
                <a:srgbClr val="0000FF"/>
              </a:solidFill>
              <a:latin typeface="Consolas"/>
              <a:ea typeface="Consolas"/>
              <a:cs typeface="Consolas"/>
              <a:sym typeface="Consolas"/>
            </a:endParaRPr>
          </a:p>
        </p:txBody>
      </p:sp>
      <p:sp>
        <p:nvSpPr>
          <p:cNvPr id="1833" name="Google Shape;1833;p87"/>
          <p:cNvSpPr txBox="1"/>
          <p:nvPr/>
        </p:nvSpPr>
        <p:spPr>
          <a:xfrm rot="1230">
            <a:off x="5337925" y="2667403"/>
            <a:ext cx="1676700" cy="865200"/>
          </a:xfrm>
          <a:prstGeom prst="rect">
            <a:avLst/>
          </a:prstGeom>
          <a:noFill/>
          <a:ln cap="flat" cmpd="sng" w="1905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834" name="Google Shape;1834;p87"/>
          <p:cNvSpPr txBox="1"/>
          <p:nvPr/>
        </p:nvSpPr>
        <p:spPr>
          <a:xfrm rot="1364">
            <a:off x="5420275" y="2836301"/>
            <a:ext cx="1512000" cy="606900"/>
          </a:xfrm>
          <a:prstGeom prst="rect">
            <a:avLst/>
          </a:prstGeom>
          <a:noFill/>
          <a:ln cap="flat" cmpd="sng" w="1905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835" name="Google Shape;1835;p87"/>
          <p:cNvSpPr txBox="1"/>
          <p:nvPr/>
        </p:nvSpPr>
        <p:spPr>
          <a:xfrm>
            <a:off x="6617650" y="2948950"/>
            <a:ext cx="257100" cy="381600"/>
          </a:xfrm>
          <a:prstGeom prst="rect">
            <a:avLst/>
          </a:prstGeom>
          <a:noFill/>
          <a:ln cap="flat" cmpd="sng" w="1905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836" name="Google Shape;1836;p87"/>
          <p:cNvSpPr txBox="1"/>
          <p:nvPr/>
        </p:nvSpPr>
        <p:spPr>
          <a:xfrm>
            <a:off x="7100838" y="3024188"/>
            <a:ext cx="13104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display</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compositor</a:t>
            </a:r>
            <a:endParaRPr i="1">
              <a:latin typeface="Droid Serif"/>
              <a:ea typeface="Droid Serif"/>
              <a:cs typeface="Droid Serif"/>
              <a:sym typeface="Droid Serif"/>
            </a:endParaRPr>
          </a:p>
        </p:txBody>
      </p:sp>
      <p:pic>
        <p:nvPicPr>
          <p:cNvPr descr="latest" id="1837" name="Google Shape;1837;p87"/>
          <p:cNvPicPr preferRelativeResize="0"/>
          <p:nvPr/>
        </p:nvPicPr>
        <p:blipFill>
          <a:blip r:embed="rId3">
            <a:alphaModFix/>
          </a:blip>
          <a:stretch>
            <a:fillRect/>
          </a:stretch>
        </p:blipFill>
        <p:spPr>
          <a:xfrm>
            <a:off x="7153950" y="2279050"/>
            <a:ext cx="1041634" cy="685799"/>
          </a:xfrm>
          <a:prstGeom prst="rect">
            <a:avLst/>
          </a:prstGeom>
          <a:noFill/>
          <a:ln>
            <a:noFill/>
          </a:ln>
        </p:spPr>
      </p:pic>
      <p:sp>
        <p:nvSpPr>
          <p:cNvPr id="1838" name="Google Shape;1838;p87"/>
          <p:cNvSpPr txBox="1"/>
          <p:nvPr/>
        </p:nvSpPr>
        <p:spPr>
          <a:xfrm rot="-1643">
            <a:off x="7373400" y="2415750"/>
            <a:ext cx="6276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viz</a:t>
            </a:r>
            <a:endParaRPr b="1" i="1">
              <a:solidFill>
                <a:srgbClr val="38761D"/>
              </a:solidFill>
              <a:latin typeface="Droid Serif"/>
              <a:ea typeface="Droid Serif"/>
              <a:cs typeface="Droid Serif"/>
              <a:sym typeface="Droid Serif"/>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cxnSp>
        <p:nvCxnSpPr>
          <p:cNvPr id="1843" name="Google Shape;1843;p88"/>
          <p:cNvCxnSpPr/>
          <p:nvPr/>
        </p:nvCxnSpPr>
        <p:spPr>
          <a:xfrm>
            <a:off x="905625" y="3552850"/>
            <a:ext cx="3796800" cy="0"/>
          </a:xfrm>
          <a:prstGeom prst="straightConnector1">
            <a:avLst/>
          </a:prstGeom>
          <a:noFill/>
          <a:ln cap="flat" cmpd="sng" w="19050">
            <a:solidFill>
              <a:schemeClr val="dk2"/>
            </a:solidFill>
            <a:prstDash val="solid"/>
            <a:round/>
            <a:headEnd len="med" w="med" type="none"/>
            <a:tailEnd len="med" w="med" type="none"/>
          </a:ln>
        </p:spPr>
      </p:cxnSp>
      <p:sp>
        <p:nvSpPr>
          <p:cNvPr id="1844" name="Google Shape;1844;p88"/>
          <p:cNvSpPr/>
          <p:nvPr/>
        </p:nvSpPr>
        <p:spPr>
          <a:xfrm>
            <a:off x="592150" y="1381725"/>
            <a:ext cx="4481700" cy="3309900"/>
          </a:xfrm>
          <a:prstGeom prst="frame">
            <a:avLst>
              <a:gd fmla="val 3068"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sp>
        <p:nvSpPr>
          <p:cNvPr id="1845" name="Google Shape;1845;p88"/>
          <p:cNvSpPr/>
          <p:nvPr/>
        </p:nvSpPr>
        <p:spPr>
          <a:xfrm rot="10800000">
            <a:off x="5073668" y="1736600"/>
            <a:ext cx="708000" cy="381000"/>
          </a:xfrm>
          <a:prstGeom prst="rightArrow">
            <a:avLst>
              <a:gd fmla="val 50000" name="adj1"/>
              <a:gd fmla="val 50000" name="adj2"/>
            </a:avLst>
          </a:prstGeom>
          <a:solidFill>
            <a:srgbClr val="FCE5C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display (viz)</a:t>
            </a:r>
            <a:endParaRPr b="1" sz="3600">
              <a:solidFill>
                <a:srgbClr val="434343"/>
              </a:solidFill>
              <a:latin typeface="Droid Sans"/>
              <a:ea typeface="Droid Sans"/>
              <a:cs typeface="Droid Sans"/>
              <a:sym typeface="Droid Sans"/>
            </a:endParaRPr>
          </a:p>
        </p:txBody>
      </p:sp>
      <p:sp>
        <p:nvSpPr>
          <p:cNvPr id="1848" name="Google Shape;1848;p88"/>
          <p:cNvSpPr txBox="1"/>
          <p:nvPr/>
        </p:nvSpPr>
        <p:spPr>
          <a:xfrm>
            <a:off x="2509675" y="1736600"/>
            <a:ext cx="22098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Display::</a:t>
            </a:r>
            <a:r>
              <a:rPr b="1" lang="en">
                <a:latin typeface="Consolas"/>
                <a:ea typeface="Consolas"/>
                <a:cs typeface="Consolas"/>
                <a:sym typeface="Consolas"/>
              </a:rPr>
              <a:t>DrawAndSwap</a:t>
            </a:r>
            <a:endParaRPr b="1">
              <a:solidFill>
                <a:srgbClr val="0000FF"/>
              </a:solidFill>
              <a:latin typeface="Consolas"/>
              <a:ea typeface="Consolas"/>
              <a:cs typeface="Consolas"/>
              <a:sym typeface="Consolas"/>
            </a:endParaRPr>
          </a:p>
        </p:txBody>
      </p:sp>
      <p:sp>
        <p:nvSpPr>
          <p:cNvPr id="1849" name="Google Shape;1849;p88"/>
          <p:cNvSpPr txBox="1"/>
          <p:nvPr/>
        </p:nvSpPr>
        <p:spPr>
          <a:xfrm>
            <a:off x="2128675" y="2329275"/>
            <a:ext cx="25908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GLRenderer::</a:t>
            </a:r>
            <a:r>
              <a:rPr b="1" lang="en">
                <a:latin typeface="Consolas"/>
                <a:ea typeface="Consolas"/>
                <a:cs typeface="Consolas"/>
                <a:sym typeface="Consolas"/>
              </a:rPr>
              <a:t>DrawTileQuad</a:t>
            </a:r>
            <a:endParaRPr b="1">
              <a:solidFill>
                <a:srgbClr val="0000FF"/>
              </a:solidFill>
              <a:latin typeface="Consolas"/>
              <a:ea typeface="Consolas"/>
              <a:cs typeface="Consolas"/>
              <a:sym typeface="Consolas"/>
            </a:endParaRPr>
          </a:p>
        </p:txBody>
      </p:sp>
      <p:sp>
        <p:nvSpPr>
          <p:cNvPr id="1850" name="Google Shape;1850;p88"/>
          <p:cNvSpPr txBox="1"/>
          <p:nvPr/>
        </p:nvSpPr>
        <p:spPr>
          <a:xfrm>
            <a:off x="5781675" y="1693500"/>
            <a:ext cx="1752600" cy="1066800"/>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CompositorFrame</a:t>
            </a:r>
            <a:endParaRPr b="1">
              <a:solidFill>
                <a:srgbClr val="0000FF"/>
              </a:solidFill>
              <a:latin typeface="Consolas"/>
              <a:ea typeface="Consolas"/>
              <a:cs typeface="Consolas"/>
              <a:sym typeface="Consolas"/>
            </a:endParaRPr>
          </a:p>
        </p:txBody>
      </p:sp>
      <p:sp>
        <p:nvSpPr>
          <p:cNvPr id="1851" name="Google Shape;1851;p88"/>
          <p:cNvSpPr txBox="1"/>
          <p:nvPr/>
        </p:nvSpPr>
        <p:spPr>
          <a:xfrm>
            <a:off x="6010275" y="2074500"/>
            <a:ext cx="1219200" cy="381000"/>
          </a:xfrm>
          <a:prstGeom prst="rect">
            <a:avLst/>
          </a:prstGeom>
          <a:solidFill>
            <a:srgbClr val="E6B8A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852" name="Google Shape;1852;p88"/>
          <p:cNvSpPr txBox="1"/>
          <p:nvPr/>
        </p:nvSpPr>
        <p:spPr>
          <a:xfrm>
            <a:off x="6086475" y="2150700"/>
            <a:ext cx="1219200" cy="381000"/>
          </a:xfrm>
          <a:prstGeom prst="rect">
            <a:avLst/>
          </a:prstGeom>
          <a:solidFill>
            <a:srgbClr val="E6B8A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853" name="Google Shape;1853;p88"/>
          <p:cNvSpPr txBox="1"/>
          <p:nvPr/>
        </p:nvSpPr>
        <p:spPr>
          <a:xfrm>
            <a:off x="2585875" y="2942388"/>
            <a:ext cx="2133600" cy="3909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GLES2Implementation</a:t>
            </a:r>
            <a:endParaRPr>
              <a:solidFill>
                <a:srgbClr val="0000FF"/>
              </a:solidFill>
              <a:latin typeface="Consolas"/>
              <a:ea typeface="Consolas"/>
              <a:cs typeface="Consolas"/>
              <a:sym typeface="Consolas"/>
            </a:endParaRPr>
          </a:p>
        </p:txBody>
      </p:sp>
      <p:cxnSp>
        <p:nvCxnSpPr>
          <p:cNvPr id="1854" name="Google Shape;1854;p88"/>
          <p:cNvCxnSpPr/>
          <p:nvPr/>
        </p:nvCxnSpPr>
        <p:spPr>
          <a:xfrm>
            <a:off x="4533250" y="2119950"/>
            <a:ext cx="0" cy="213900"/>
          </a:xfrm>
          <a:prstGeom prst="straightConnector1">
            <a:avLst/>
          </a:prstGeom>
          <a:noFill/>
          <a:ln cap="flat" cmpd="sng" w="19050">
            <a:solidFill>
              <a:schemeClr val="dk2"/>
            </a:solidFill>
            <a:prstDash val="solid"/>
            <a:round/>
            <a:headEnd len="med" w="med" type="none"/>
            <a:tailEnd len="med" w="med" type="triangle"/>
          </a:ln>
        </p:spPr>
      </p:cxnSp>
      <p:cxnSp>
        <p:nvCxnSpPr>
          <p:cNvPr id="1855" name="Google Shape;1855;p88"/>
          <p:cNvCxnSpPr/>
          <p:nvPr/>
        </p:nvCxnSpPr>
        <p:spPr>
          <a:xfrm>
            <a:off x="4533250" y="2710275"/>
            <a:ext cx="0" cy="260700"/>
          </a:xfrm>
          <a:prstGeom prst="straightConnector1">
            <a:avLst/>
          </a:prstGeom>
          <a:noFill/>
          <a:ln cap="flat" cmpd="sng" w="19050">
            <a:solidFill>
              <a:schemeClr val="dk2"/>
            </a:solidFill>
            <a:prstDash val="solid"/>
            <a:round/>
            <a:headEnd len="med" w="med" type="none"/>
            <a:tailEnd len="med" w="med" type="triangle"/>
          </a:ln>
        </p:spPr>
      </p:cxnSp>
      <p:cxnSp>
        <p:nvCxnSpPr>
          <p:cNvPr id="1856" name="Google Shape;1856;p88"/>
          <p:cNvCxnSpPr/>
          <p:nvPr/>
        </p:nvCxnSpPr>
        <p:spPr>
          <a:xfrm rot="10800000">
            <a:off x="4719475" y="2380450"/>
            <a:ext cx="1480500" cy="0"/>
          </a:xfrm>
          <a:prstGeom prst="straightConnector1">
            <a:avLst/>
          </a:prstGeom>
          <a:noFill/>
          <a:ln cap="flat" cmpd="sng" w="19050">
            <a:solidFill>
              <a:schemeClr val="dk2"/>
            </a:solidFill>
            <a:prstDash val="solid"/>
            <a:round/>
            <a:headEnd len="med" w="med" type="none"/>
            <a:tailEnd len="med" w="med" type="triangle"/>
          </a:ln>
        </p:spPr>
      </p:cxnSp>
      <p:sp>
        <p:nvSpPr>
          <p:cNvPr id="1857" name="Google Shape;1857;p88"/>
          <p:cNvSpPr txBox="1"/>
          <p:nvPr/>
        </p:nvSpPr>
        <p:spPr>
          <a:xfrm>
            <a:off x="5943600" y="3715800"/>
            <a:ext cx="2438400" cy="55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Viz draws quads</a:t>
            </a:r>
            <a:endParaRPr i="1" sz="1800">
              <a:latin typeface="Droid Serif"/>
              <a:ea typeface="Droid Serif"/>
              <a:cs typeface="Droid Serif"/>
              <a:sym typeface="Droid Serif"/>
            </a:endParaRPr>
          </a:p>
          <a:p>
            <a:pPr indent="0" lvl="0" marL="0" rtl="0" algn="r">
              <a:spcBef>
                <a:spcPts val="0"/>
              </a:spcBef>
              <a:spcAft>
                <a:spcPts val="0"/>
              </a:spcAft>
              <a:buNone/>
            </a:pPr>
            <a:r>
              <a:rPr i="1" lang="en" sz="1800">
                <a:latin typeface="Droid Serif"/>
                <a:ea typeface="Droid Serif"/>
                <a:cs typeface="Droid Serif"/>
                <a:sym typeface="Droid Serif"/>
              </a:rPr>
              <a:t>to the back buffer.</a:t>
            </a:r>
            <a:endParaRPr i="1" sz="1800">
              <a:latin typeface="Droid Serif"/>
              <a:ea typeface="Droid Serif"/>
              <a:cs typeface="Droid Serif"/>
              <a:sym typeface="Droid Serif"/>
            </a:endParaRPr>
          </a:p>
        </p:txBody>
      </p:sp>
      <p:sp>
        <p:nvSpPr>
          <p:cNvPr id="1858" name="Google Shape;1858;p88"/>
          <p:cNvSpPr/>
          <p:nvPr/>
        </p:nvSpPr>
        <p:spPr>
          <a:xfrm>
            <a:off x="2680600" y="3333300"/>
            <a:ext cx="1205700" cy="685800"/>
          </a:xfrm>
          <a:prstGeom prst="downArrow">
            <a:avLst>
              <a:gd fmla="val 79277" name="adj1"/>
              <a:gd fmla="val 50000" name="adj2"/>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opengl_logo.png" id="1859" name="Google Shape;1859;p88"/>
          <p:cNvPicPr preferRelativeResize="0"/>
          <p:nvPr/>
        </p:nvPicPr>
        <p:blipFill>
          <a:blip r:embed="rId3">
            <a:alphaModFix/>
          </a:blip>
          <a:stretch>
            <a:fillRect/>
          </a:stretch>
        </p:blipFill>
        <p:spPr>
          <a:xfrm>
            <a:off x="3811362" y="3737000"/>
            <a:ext cx="914400" cy="381000"/>
          </a:xfrm>
          <a:prstGeom prst="rect">
            <a:avLst/>
          </a:prstGeom>
          <a:noFill/>
          <a:ln>
            <a:noFill/>
          </a:ln>
        </p:spPr>
      </p:pic>
      <p:sp>
        <p:nvSpPr>
          <p:cNvPr id="1860" name="Google Shape;1860;p88"/>
          <p:cNvSpPr txBox="1"/>
          <p:nvPr/>
        </p:nvSpPr>
        <p:spPr>
          <a:xfrm>
            <a:off x="2134963" y="3995400"/>
            <a:ext cx="1828800" cy="3909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GLES2DecoderImpl</a:t>
            </a:r>
            <a:endParaRPr>
              <a:solidFill>
                <a:srgbClr val="0000FF"/>
              </a:solidFill>
              <a:latin typeface="Consolas"/>
              <a:ea typeface="Consolas"/>
              <a:cs typeface="Consolas"/>
              <a:sym typeface="Consolas"/>
            </a:endParaRPr>
          </a:p>
        </p:txBody>
      </p:sp>
      <p:sp>
        <p:nvSpPr>
          <p:cNvPr id="1861" name="Google Shape;1861;p88"/>
          <p:cNvSpPr txBox="1"/>
          <p:nvPr/>
        </p:nvSpPr>
        <p:spPr>
          <a:xfrm>
            <a:off x="6162675" y="2226900"/>
            <a:ext cx="1219200" cy="381000"/>
          </a:xfrm>
          <a:prstGeom prst="rect">
            <a:avLst/>
          </a:prstGeom>
          <a:solidFill>
            <a:srgbClr val="E6B8A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pic>
        <p:nvPicPr>
          <p:cNvPr descr="latest" id="1862" name="Google Shape;1862;p88"/>
          <p:cNvPicPr preferRelativeResize="0"/>
          <p:nvPr/>
        </p:nvPicPr>
        <p:blipFill>
          <a:blip r:embed="rId4">
            <a:alphaModFix/>
          </a:blip>
          <a:stretch>
            <a:fillRect/>
          </a:stretch>
        </p:blipFill>
        <p:spPr>
          <a:xfrm>
            <a:off x="940250" y="2794950"/>
            <a:ext cx="1041634" cy="685799"/>
          </a:xfrm>
          <a:prstGeom prst="rect">
            <a:avLst/>
          </a:prstGeom>
          <a:noFill/>
          <a:ln>
            <a:noFill/>
          </a:ln>
        </p:spPr>
      </p:pic>
      <p:sp>
        <p:nvSpPr>
          <p:cNvPr id="1863" name="Google Shape;1863;p88"/>
          <p:cNvSpPr txBox="1"/>
          <p:nvPr/>
        </p:nvSpPr>
        <p:spPr>
          <a:xfrm rot="-1643">
            <a:off x="1143000" y="2895750"/>
            <a:ext cx="6276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viz</a:t>
            </a:r>
            <a:endParaRPr b="1" i="1">
              <a:solidFill>
                <a:srgbClr val="38761D"/>
              </a:solidFill>
              <a:latin typeface="Droid Serif"/>
              <a:ea typeface="Droid Serif"/>
              <a:cs typeface="Droid Serif"/>
              <a:sym typeface="Droid Serif"/>
            </a:endParaRPr>
          </a:p>
        </p:txBody>
      </p:sp>
      <p:pic>
        <p:nvPicPr>
          <p:cNvPr descr="latest" id="1864" name="Google Shape;1864;p88"/>
          <p:cNvPicPr preferRelativeResize="0"/>
          <p:nvPr/>
        </p:nvPicPr>
        <p:blipFill>
          <a:blip r:embed="rId4">
            <a:alphaModFix/>
          </a:blip>
          <a:stretch>
            <a:fillRect/>
          </a:stretch>
        </p:blipFill>
        <p:spPr>
          <a:xfrm>
            <a:off x="940238" y="3779000"/>
            <a:ext cx="1041634" cy="685799"/>
          </a:xfrm>
          <a:prstGeom prst="rect">
            <a:avLst/>
          </a:prstGeom>
          <a:noFill/>
          <a:ln>
            <a:noFill/>
          </a:ln>
        </p:spPr>
      </p:pic>
      <p:sp>
        <p:nvSpPr>
          <p:cNvPr id="1865" name="Google Shape;1865;p88"/>
          <p:cNvSpPr txBox="1"/>
          <p:nvPr/>
        </p:nvSpPr>
        <p:spPr>
          <a:xfrm rot="-1754">
            <a:off x="1066800" y="3873813"/>
            <a:ext cx="588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gpu</a:t>
            </a:r>
            <a:endParaRPr b="1" i="1">
              <a:solidFill>
                <a:srgbClr val="38761D"/>
              </a:solidFill>
              <a:latin typeface="Droid Serif"/>
              <a:ea typeface="Droid Serif"/>
              <a:cs typeface="Droid Serif"/>
              <a:sym typeface="Droid Serif"/>
            </a:endParaRPr>
          </a:p>
        </p:txBody>
      </p:sp>
      <p:sp>
        <p:nvSpPr>
          <p:cNvPr id="1866" name="Google Shape;1866;p88"/>
          <p:cNvSpPr txBox="1"/>
          <p:nvPr/>
        </p:nvSpPr>
        <p:spPr>
          <a:xfrm>
            <a:off x="2743200" y="3334800"/>
            <a:ext cx="1066800" cy="5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Droid Serif"/>
                <a:ea typeface="Droid Serif"/>
                <a:cs typeface="Droid Serif"/>
                <a:sym typeface="Droid Serif"/>
              </a:rPr>
              <a:t>command</a:t>
            </a:r>
            <a:endParaRPr i="1" sz="1200">
              <a:latin typeface="Droid Serif"/>
              <a:ea typeface="Droid Serif"/>
              <a:cs typeface="Droid Serif"/>
              <a:sym typeface="Droid Serif"/>
            </a:endParaRPr>
          </a:p>
          <a:p>
            <a:pPr indent="0" lvl="0" marL="0" rtl="0" algn="ctr">
              <a:spcBef>
                <a:spcPts val="0"/>
              </a:spcBef>
              <a:spcAft>
                <a:spcPts val="0"/>
              </a:spcAft>
              <a:buNone/>
            </a:pPr>
            <a:r>
              <a:rPr i="1" lang="en" sz="1200">
                <a:latin typeface="Droid Serif"/>
                <a:ea typeface="Droid Serif"/>
                <a:cs typeface="Droid Serif"/>
                <a:sym typeface="Droid Serif"/>
              </a:rPr>
              <a:t>buffer</a:t>
            </a:r>
            <a:endParaRPr i="1" sz="1200">
              <a:latin typeface="Droid Serif"/>
              <a:ea typeface="Droid Serif"/>
              <a:cs typeface="Droid Serif"/>
              <a:sym typeface="Droid Serif"/>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cxnSp>
        <p:nvCxnSpPr>
          <p:cNvPr id="1871" name="Google Shape;1871;p89"/>
          <p:cNvCxnSpPr/>
          <p:nvPr/>
        </p:nvCxnSpPr>
        <p:spPr>
          <a:xfrm>
            <a:off x="914400" y="3581400"/>
            <a:ext cx="6019800" cy="0"/>
          </a:xfrm>
          <a:prstGeom prst="straightConnector1">
            <a:avLst/>
          </a:prstGeom>
          <a:noFill/>
          <a:ln cap="flat" cmpd="sng" w="19050">
            <a:solidFill>
              <a:schemeClr val="dk2"/>
            </a:solidFill>
            <a:prstDash val="solid"/>
            <a:round/>
            <a:headEnd len="med" w="med" type="none"/>
            <a:tailEnd len="med" w="med" type="none"/>
          </a:ln>
        </p:spPr>
      </p:cxnSp>
      <p:sp>
        <p:nvSpPr>
          <p:cNvPr id="1872" name="Google Shape;1872;p89"/>
          <p:cNvSpPr/>
          <p:nvPr/>
        </p:nvSpPr>
        <p:spPr>
          <a:xfrm>
            <a:off x="2133600" y="2667000"/>
            <a:ext cx="2438400" cy="1371600"/>
          </a:xfrm>
          <a:prstGeom prst="downArrow">
            <a:avLst>
              <a:gd fmla="val 79277" name="adj1"/>
              <a:gd fmla="val 43576" name="adj2"/>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9"/>
          <p:cNvSpPr/>
          <p:nvPr/>
        </p:nvSpPr>
        <p:spPr>
          <a:xfrm>
            <a:off x="592150" y="1381725"/>
            <a:ext cx="6646800" cy="3309900"/>
          </a:xfrm>
          <a:prstGeom prst="frame">
            <a:avLst>
              <a:gd fmla="val 3068"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sp>
        <p:nvSpPr>
          <p:cNvPr id="1874" name="Google Shape;1874;p8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display (viz)</a:t>
            </a:r>
            <a:endParaRPr b="1" sz="3600">
              <a:solidFill>
                <a:srgbClr val="434343"/>
              </a:solidFill>
              <a:latin typeface="Droid Sans"/>
              <a:ea typeface="Droid Sans"/>
              <a:cs typeface="Droid Sans"/>
              <a:sym typeface="Droid Sans"/>
            </a:endParaRPr>
          </a:p>
        </p:txBody>
      </p:sp>
      <p:sp>
        <p:nvSpPr>
          <p:cNvPr id="1876" name="Google Shape;1876;p89"/>
          <p:cNvSpPr txBox="1"/>
          <p:nvPr/>
        </p:nvSpPr>
        <p:spPr>
          <a:xfrm>
            <a:off x="2509675" y="1736600"/>
            <a:ext cx="22098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Display::</a:t>
            </a:r>
            <a:r>
              <a:rPr b="1" lang="en">
                <a:latin typeface="Consolas"/>
                <a:ea typeface="Consolas"/>
                <a:cs typeface="Consolas"/>
                <a:sym typeface="Consolas"/>
              </a:rPr>
              <a:t>DrawAndSwap</a:t>
            </a:r>
            <a:endParaRPr b="1">
              <a:solidFill>
                <a:srgbClr val="0000FF"/>
              </a:solidFill>
              <a:latin typeface="Consolas"/>
              <a:ea typeface="Consolas"/>
              <a:cs typeface="Consolas"/>
              <a:sym typeface="Consolas"/>
            </a:endParaRPr>
          </a:p>
        </p:txBody>
      </p:sp>
      <p:sp>
        <p:nvSpPr>
          <p:cNvPr id="1877" name="Google Shape;1877;p89"/>
          <p:cNvSpPr txBox="1"/>
          <p:nvPr/>
        </p:nvSpPr>
        <p:spPr>
          <a:xfrm>
            <a:off x="1600200" y="2329275"/>
            <a:ext cx="31194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SkiaRenderer::</a:t>
            </a:r>
            <a:r>
              <a:rPr b="1" lang="en">
                <a:latin typeface="Consolas"/>
                <a:ea typeface="Consolas"/>
                <a:cs typeface="Consolas"/>
                <a:sym typeface="Consolas"/>
              </a:rPr>
              <a:t>DrawTileDrawQuad</a:t>
            </a:r>
            <a:endParaRPr b="1">
              <a:solidFill>
                <a:srgbClr val="0000FF"/>
              </a:solidFill>
              <a:latin typeface="Consolas"/>
              <a:ea typeface="Consolas"/>
              <a:cs typeface="Consolas"/>
              <a:sym typeface="Consolas"/>
            </a:endParaRPr>
          </a:p>
        </p:txBody>
      </p:sp>
      <p:cxnSp>
        <p:nvCxnSpPr>
          <p:cNvPr id="1878" name="Google Shape;1878;p89"/>
          <p:cNvCxnSpPr/>
          <p:nvPr/>
        </p:nvCxnSpPr>
        <p:spPr>
          <a:xfrm>
            <a:off x="4533250" y="2119950"/>
            <a:ext cx="0" cy="213900"/>
          </a:xfrm>
          <a:prstGeom prst="straightConnector1">
            <a:avLst/>
          </a:prstGeom>
          <a:noFill/>
          <a:ln cap="flat" cmpd="sng" w="19050">
            <a:solidFill>
              <a:schemeClr val="dk2"/>
            </a:solidFill>
            <a:prstDash val="solid"/>
            <a:round/>
            <a:headEnd len="med" w="med" type="none"/>
            <a:tailEnd len="med" w="med" type="triangle"/>
          </a:ln>
        </p:spPr>
      </p:cxnSp>
      <p:pic>
        <p:nvPicPr>
          <p:cNvPr descr="logo.png" id="1879" name="Google Shape;1879;p89"/>
          <p:cNvPicPr preferRelativeResize="0"/>
          <p:nvPr/>
        </p:nvPicPr>
        <p:blipFill>
          <a:blip r:embed="rId3">
            <a:alphaModFix/>
          </a:blip>
          <a:stretch>
            <a:fillRect/>
          </a:stretch>
        </p:blipFill>
        <p:spPr>
          <a:xfrm>
            <a:off x="2819400" y="2743200"/>
            <a:ext cx="1143000" cy="534850"/>
          </a:xfrm>
          <a:prstGeom prst="rect">
            <a:avLst/>
          </a:prstGeom>
          <a:noFill/>
          <a:ln>
            <a:noFill/>
          </a:ln>
        </p:spPr>
      </p:pic>
      <p:cxnSp>
        <p:nvCxnSpPr>
          <p:cNvPr id="1880" name="Google Shape;1880;p89"/>
          <p:cNvCxnSpPr>
            <a:stCxn id="1881" idx="3"/>
            <a:endCxn id="1882" idx="1"/>
          </p:cNvCxnSpPr>
          <p:nvPr/>
        </p:nvCxnSpPr>
        <p:spPr>
          <a:xfrm flipH="1" rot="10800000">
            <a:off x="4800600" y="4153050"/>
            <a:ext cx="381000" cy="4800"/>
          </a:xfrm>
          <a:prstGeom prst="straightConnector1">
            <a:avLst/>
          </a:prstGeom>
          <a:noFill/>
          <a:ln cap="flat" cmpd="sng" w="19050">
            <a:solidFill>
              <a:schemeClr val="dk2"/>
            </a:solidFill>
            <a:prstDash val="solid"/>
            <a:round/>
            <a:headEnd len="med" w="med" type="none"/>
            <a:tailEnd len="med" w="med" type="triangle"/>
          </a:ln>
        </p:spPr>
      </p:cxnSp>
      <p:pic>
        <p:nvPicPr>
          <p:cNvPr id="1883" name="Google Shape;1883;p89"/>
          <p:cNvPicPr preferRelativeResize="0"/>
          <p:nvPr/>
        </p:nvPicPr>
        <p:blipFill>
          <a:blip r:embed="rId4">
            <a:alphaModFix/>
          </a:blip>
          <a:stretch>
            <a:fillRect/>
          </a:stretch>
        </p:blipFill>
        <p:spPr>
          <a:xfrm>
            <a:off x="6019800" y="3646763"/>
            <a:ext cx="1082725" cy="391837"/>
          </a:xfrm>
          <a:prstGeom prst="rect">
            <a:avLst/>
          </a:prstGeom>
          <a:noFill/>
          <a:ln>
            <a:noFill/>
          </a:ln>
        </p:spPr>
      </p:pic>
      <p:sp>
        <p:nvSpPr>
          <p:cNvPr id="1881" name="Google Shape;1881;p89"/>
          <p:cNvSpPr txBox="1"/>
          <p:nvPr/>
        </p:nvSpPr>
        <p:spPr>
          <a:xfrm>
            <a:off x="2058900" y="3962400"/>
            <a:ext cx="2741700" cy="3909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SkiaOutputSurfaceImplOnGpu</a:t>
            </a:r>
            <a:endParaRPr>
              <a:solidFill>
                <a:srgbClr val="0000FF"/>
              </a:solidFill>
              <a:latin typeface="Consolas"/>
              <a:ea typeface="Consolas"/>
              <a:cs typeface="Consolas"/>
              <a:sym typeface="Consolas"/>
            </a:endParaRPr>
          </a:p>
        </p:txBody>
      </p:sp>
      <p:pic>
        <p:nvPicPr>
          <p:cNvPr descr="opengl_logo.png" id="1884" name="Google Shape;1884;p89"/>
          <p:cNvPicPr preferRelativeResize="0"/>
          <p:nvPr/>
        </p:nvPicPr>
        <p:blipFill>
          <a:blip r:embed="rId5">
            <a:alphaModFix/>
          </a:blip>
          <a:stretch>
            <a:fillRect/>
          </a:stretch>
        </p:blipFill>
        <p:spPr>
          <a:xfrm>
            <a:off x="5181600" y="3657600"/>
            <a:ext cx="914400" cy="381000"/>
          </a:xfrm>
          <a:prstGeom prst="rect">
            <a:avLst/>
          </a:prstGeom>
          <a:noFill/>
          <a:ln>
            <a:noFill/>
          </a:ln>
        </p:spPr>
      </p:pic>
      <p:pic>
        <p:nvPicPr>
          <p:cNvPr descr="latest" id="1885" name="Google Shape;1885;p89"/>
          <p:cNvPicPr preferRelativeResize="0"/>
          <p:nvPr/>
        </p:nvPicPr>
        <p:blipFill>
          <a:blip r:embed="rId6">
            <a:alphaModFix/>
          </a:blip>
          <a:stretch>
            <a:fillRect/>
          </a:stretch>
        </p:blipFill>
        <p:spPr>
          <a:xfrm>
            <a:off x="940250" y="2794950"/>
            <a:ext cx="1041634" cy="685799"/>
          </a:xfrm>
          <a:prstGeom prst="rect">
            <a:avLst/>
          </a:prstGeom>
          <a:noFill/>
          <a:ln>
            <a:noFill/>
          </a:ln>
        </p:spPr>
      </p:pic>
      <p:sp>
        <p:nvSpPr>
          <p:cNvPr id="1886" name="Google Shape;1886;p89"/>
          <p:cNvSpPr txBox="1"/>
          <p:nvPr/>
        </p:nvSpPr>
        <p:spPr>
          <a:xfrm rot="-1643">
            <a:off x="1143000" y="2895750"/>
            <a:ext cx="6276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viz</a:t>
            </a:r>
            <a:endParaRPr b="1" i="1">
              <a:solidFill>
                <a:srgbClr val="38761D"/>
              </a:solidFill>
              <a:latin typeface="Droid Serif"/>
              <a:ea typeface="Droid Serif"/>
              <a:cs typeface="Droid Serif"/>
              <a:sym typeface="Droid Serif"/>
            </a:endParaRPr>
          </a:p>
        </p:txBody>
      </p:sp>
      <p:pic>
        <p:nvPicPr>
          <p:cNvPr descr="latest" id="1887" name="Google Shape;1887;p89"/>
          <p:cNvPicPr preferRelativeResize="0"/>
          <p:nvPr/>
        </p:nvPicPr>
        <p:blipFill>
          <a:blip r:embed="rId6">
            <a:alphaModFix/>
          </a:blip>
          <a:stretch>
            <a:fillRect/>
          </a:stretch>
        </p:blipFill>
        <p:spPr>
          <a:xfrm>
            <a:off x="940238" y="3779000"/>
            <a:ext cx="1041634" cy="685799"/>
          </a:xfrm>
          <a:prstGeom prst="rect">
            <a:avLst/>
          </a:prstGeom>
          <a:noFill/>
          <a:ln>
            <a:noFill/>
          </a:ln>
        </p:spPr>
      </p:pic>
      <p:sp>
        <p:nvSpPr>
          <p:cNvPr id="1888" name="Google Shape;1888;p89"/>
          <p:cNvSpPr txBox="1"/>
          <p:nvPr/>
        </p:nvSpPr>
        <p:spPr>
          <a:xfrm rot="-1754">
            <a:off x="1066800" y="3873813"/>
            <a:ext cx="588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gpu</a:t>
            </a:r>
            <a:endParaRPr b="1" i="1">
              <a:solidFill>
                <a:srgbClr val="38761D"/>
              </a:solidFill>
              <a:latin typeface="Droid Serif"/>
              <a:ea typeface="Droid Serif"/>
              <a:cs typeface="Droid Serif"/>
              <a:sym typeface="Droid Serif"/>
            </a:endParaRPr>
          </a:p>
        </p:txBody>
      </p:sp>
      <p:sp>
        <p:nvSpPr>
          <p:cNvPr id="1889" name="Google Shape;1889;p89"/>
          <p:cNvSpPr txBox="1"/>
          <p:nvPr/>
        </p:nvSpPr>
        <p:spPr>
          <a:xfrm>
            <a:off x="2362200" y="3276600"/>
            <a:ext cx="1981200" cy="6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Droid Serif"/>
                <a:ea typeface="Droid Serif"/>
                <a:cs typeface="Droid Serif"/>
                <a:sym typeface="Droid Serif"/>
              </a:rPr>
              <a:t>SkDeferredDisplayList</a:t>
            </a:r>
            <a:endParaRPr b="1" sz="1200">
              <a:latin typeface="Droid Serif"/>
              <a:ea typeface="Droid Serif"/>
              <a:cs typeface="Droid Serif"/>
              <a:sym typeface="Droid Serif"/>
            </a:endParaRPr>
          </a:p>
        </p:txBody>
      </p:sp>
      <p:sp>
        <p:nvSpPr>
          <p:cNvPr id="1882" name="Google Shape;1882;p89"/>
          <p:cNvSpPr txBox="1"/>
          <p:nvPr/>
        </p:nvSpPr>
        <p:spPr>
          <a:xfrm>
            <a:off x="5181600" y="3962400"/>
            <a:ext cx="16764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SkSurface::draw</a:t>
            </a:r>
            <a:endParaRPr>
              <a:solidFill>
                <a:srgbClr val="0000FF"/>
              </a:solidFill>
              <a:latin typeface="Consolas"/>
              <a:ea typeface="Consolas"/>
              <a:cs typeface="Consolas"/>
              <a:sym typeface="Consolas"/>
            </a:endParaRPr>
          </a:p>
        </p:txBody>
      </p:sp>
      <p:pic>
        <p:nvPicPr>
          <p:cNvPr id="1890" name="Google Shape;1890;p89"/>
          <p:cNvPicPr preferRelativeResize="0"/>
          <p:nvPr/>
        </p:nvPicPr>
        <p:blipFill>
          <a:blip r:embed="rId7">
            <a:alphaModFix/>
          </a:blip>
          <a:stretch>
            <a:fillRect/>
          </a:stretch>
        </p:blipFill>
        <p:spPr>
          <a:xfrm>
            <a:off x="4724400" y="2590801"/>
            <a:ext cx="886256" cy="838199"/>
          </a:xfrm>
          <a:prstGeom prst="rect">
            <a:avLst/>
          </a:prstGeom>
          <a:noFill/>
          <a:ln>
            <a:noFill/>
          </a:ln>
        </p:spPr>
      </p:pic>
      <p:sp>
        <p:nvSpPr>
          <p:cNvPr id="1891" name="Google Shape;1891;p89"/>
          <p:cNvSpPr txBox="1"/>
          <p:nvPr/>
        </p:nvSpPr>
        <p:spPr>
          <a:xfrm>
            <a:off x="5715000" y="1676400"/>
            <a:ext cx="1752600" cy="1066800"/>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CompositorFrame</a:t>
            </a:r>
            <a:endParaRPr b="1">
              <a:solidFill>
                <a:srgbClr val="0000FF"/>
              </a:solidFill>
              <a:latin typeface="Consolas"/>
              <a:ea typeface="Consolas"/>
              <a:cs typeface="Consolas"/>
              <a:sym typeface="Consolas"/>
            </a:endParaRPr>
          </a:p>
        </p:txBody>
      </p:sp>
      <p:sp>
        <p:nvSpPr>
          <p:cNvPr id="1892" name="Google Shape;1892;p89"/>
          <p:cNvSpPr txBox="1"/>
          <p:nvPr/>
        </p:nvSpPr>
        <p:spPr>
          <a:xfrm>
            <a:off x="5943600" y="2057400"/>
            <a:ext cx="1219200" cy="381000"/>
          </a:xfrm>
          <a:prstGeom prst="rect">
            <a:avLst/>
          </a:prstGeom>
          <a:solidFill>
            <a:srgbClr val="E6B8A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893" name="Google Shape;1893;p89"/>
          <p:cNvSpPr txBox="1"/>
          <p:nvPr/>
        </p:nvSpPr>
        <p:spPr>
          <a:xfrm>
            <a:off x="6019800" y="2133600"/>
            <a:ext cx="1219200" cy="381000"/>
          </a:xfrm>
          <a:prstGeom prst="rect">
            <a:avLst/>
          </a:prstGeom>
          <a:solidFill>
            <a:srgbClr val="E6B8A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894" name="Google Shape;1894;p89"/>
          <p:cNvSpPr txBox="1"/>
          <p:nvPr/>
        </p:nvSpPr>
        <p:spPr>
          <a:xfrm>
            <a:off x="6096000" y="2209800"/>
            <a:ext cx="1219200" cy="381000"/>
          </a:xfrm>
          <a:prstGeom prst="rect">
            <a:avLst/>
          </a:prstGeom>
          <a:solidFill>
            <a:srgbClr val="E6B8A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cxnSp>
        <p:nvCxnSpPr>
          <p:cNvPr id="1895" name="Google Shape;1895;p89"/>
          <p:cNvCxnSpPr>
            <a:stCxn id="1892" idx="1"/>
            <a:endCxn id="1877" idx="3"/>
          </p:cNvCxnSpPr>
          <p:nvPr/>
        </p:nvCxnSpPr>
        <p:spPr>
          <a:xfrm flipH="1">
            <a:off x="4719600" y="2247900"/>
            <a:ext cx="1224000" cy="2718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cxnSp>
        <p:nvCxnSpPr>
          <p:cNvPr id="1900" name="Google Shape;1900;p90"/>
          <p:cNvCxnSpPr/>
          <p:nvPr/>
        </p:nvCxnSpPr>
        <p:spPr>
          <a:xfrm>
            <a:off x="990600" y="2967700"/>
            <a:ext cx="3796800" cy="0"/>
          </a:xfrm>
          <a:prstGeom prst="straightConnector1">
            <a:avLst/>
          </a:prstGeom>
          <a:noFill/>
          <a:ln cap="flat" cmpd="sng" w="19050">
            <a:solidFill>
              <a:schemeClr val="dk2"/>
            </a:solidFill>
            <a:prstDash val="solid"/>
            <a:round/>
            <a:headEnd len="med" w="med" type="none"/>
            <a:tailEnd len="med" w="med" type="none"/>
          </a:ln>
        </p:spPr>
      </p:cxnSp>
      <p:sp>
        <p:nvSpPr>
          <p:cNvPr id="1901" name="Google Shape;1901;p90"/>
          <p:cNvSpPr/>
          <p:nvPr/>
        </p:nvSpPr>
        <p:spPr>
          <a:xfrm>
            <a:off x="592150" y="1381725"/>
            <a:ext cx="4481700" cy="3309900"/>
          </a:xfrm>
          <a:prstGeom prst="frame">
            <a:avLst>
              <a:gd fmla="val 3068"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sp>
        <p:nvSpPr>
          <p:cNvPr id="1902" name="Google Shape;1902;p9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display (viz)</a:t>
            </a:r>
            <a:endParaRPr b="1" sz="3600">
              <a:solidFill>
                <a:srgbClr val="434343"/>
              </a:solidFill>
              <a:latin typeface="Droid Sans"/>
              <a:ea typeface="Droid Sans"/>
              <a:cs typeface="Droid Sans"/>
              <a:sym typeface="Droid Sans"/>
            </a:endParaRPr>
          </a:p>
        </p:txBody>
      </p:sp>
      <p:grpSp>
        <p:nvGrpSpPr>
          <p:cNvPr id="1904" name="Google Shape;1904;p90"/>
          <p:cNvGrpSpPr/>
          <p:nvPr/>
        </p:nvGrpSpPr>
        <p:grpSpPr>
          <a:xfrm>
            <a:off x="5257800" y="3276600"/>
            <a:ext cx="2219650" cy="1408652"/>
            <a:chOff x="4659550" y="2033075"/>
            <a:chExt cx="3929975" cy="2542694"/>
          </a:xfrm>
        </p:grpSpPr>
        <p:pic>
          <p:nvPicPr>
            <p:cNvPr descr="flat,800x800,075,t.jpg" id="1905" name="Google Shape;1905;p90"/>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descr="Laptop-clipart-images-and-notebook-clip-art-photo-share-submit-2.png" id="1906" name="Google Shape;1906;p90"/>
            <p:cNvPicPr preferRelativeResize="0"/>
            <p:nvPr/>
          </p:nvPicPr>
          <p:blipFill>
            <a:blip r:embed="rId4">
              <a:alphaModFix/>
            </a:blip>
            <a:stretch>
              <a:fillRect/>
            </a:stretch>
          </p:blipFill>
          <p:spPr>
            <a:xfrm>
              <a:off x="4659550" y="2033075"/>
              <a:ext cx="3929975" cy="2542694"/>
            </a:xfrm>
            <a:prstGeom prst="rect">
              <a:avLst/>
            </a:prstGeom>
            <a:noFill/>
            <a:ln>
              <a:noFill/>
            </a:ln>
          </p:spPr>
        </p:pic>
      </p:grpSp>
      <p:sp>
        <p:nvSpPr>
          <p:cNvPr id="1907" name="Google Shape;1907;p90"/>
          <p:cNvSpPr txBox="1"/>
          <p:nvPr/>
        </p:nvSpPr>
        <p:spPr>
          <a:xfrm>
            <a:off x="2509675" y="1736600"/>
            <a:ext cx="22098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Display::</a:t>
            </a:r>
            <a:r>
              <a:rPr b="1" lang="en">
                <a:latin typeface="Consolas"/>
                <a:ea typeface="Consolas"/>
                <a:cs typeface="Consolas"/>
                <a:sym typeface="Consolas"/>
              </a:rPr>
              <a:t>DrawAndSwap</a:t>
            </a:r>
            <a:endParaRPr b="1">
              <a:solidFill>
                <a:srgbClr val="0000FF"/>
              </a:solidFill>
              <a:latin typeface="Consolas"/>
              <a:ea typeface="Consolas"/>
              <a:cs typeface="Consolas"/>
              <a:sym typeface="Consolas"/>
            </a:endParaRPr>
          </a:p>
        </p:txBody>
      </p:sp>
      <p:cxnSp>
        <p:nvCxnSpPr>
          <p:cNvPr id="1908" name="Google Shape;1908;p90"/>
          <p:cNvCxnSpPr/>
          <p:nvPr/>
        </p:nvCxnSpPr>
        <p:spPr>
          <a:xfrm>
            <a:off x="4533250" y="2119950"/>
            <a:ext cx="0" cy="213900"/>
          </a:xfrm>
          <a:prstGeom prst="straightConnector1">
            <a:avLst/>
          </a:prstGeom>
          <a:noFill/>
          <a:ln cap="flat" cmpd="sng" w="19050">
            <a:solidFill>
              <a:schemeClr val="dk2"/>
            </a:solidFill>
            <a:prstDash val="solid"/>
            <a:round/>
            <a:headEnd len="med" w="med" type="none"/>
            <a:tailEnd len="med" w="med" type="triangle"/>
          </a:ln>
        </p:spPr>
      </p:cxnSp>
      <p:cxnSp>
        <p:nvCxnSpPr>
          <p:cNvPr id="1909" name="Google Shape;1909;p90"/>
          <p:cNvCxnSpPr>
            <a:stCxn id="1910" idx="3"/>
          </p:cNvCxnSpPr>
          <p:nvPr/>
        </p:nvCxnSpPr>
        <p:spPr>
          <a:xfrm flipH="1" rot="10800000">
            <a:off x="4648200" y="4114800"/>
            <a:ext cx="838200" cy="38100"/>
          </a:xfrm>
          <a:prstGeom prst="straightConnector1">
            <a:avLst/>
          </a:prstGeom>
          <a:noFill/>
          <a:ln cap="flat" cmpd="sng" w="19050">
            <a:solidFill>
              <a:schemeClr val="dk2"/>
            </a:solidFill>
            <a:prstDash val="solid"/>
            <a:round/>
            <a:headEnd len="med" w="med" type="none"/>
            <a:tailEnd len="med" w="med" type="triangle"/>
          </a:ln>
        </p:spPr>
      </p:cxnSp>
      <p:sp>
        <p:nvSpPr>
          <p:cNvPr id="1911" name="Google Shape;1911;p90"/>
          <p:cNvSpPr txBox="1"/>
          <p:nvPr/>
        </p:nvSpPr>
        <p:spPr>
          <a:xfrm>
            <a:off x="5184600" y="1351200"/>
            <a:ext cx="3654600" cy="63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Finally, we </a:t>
            </a:r>
            <a:r>
              <a:rPr b="1" i="1" lang="en" sz="1800">
                <a:latin typeface="Droid Serif"/>
                <a:ea typeface="Droid Serif"/>
                <a:cs typeface="Droid Serif"/>
                <a:sym typeface="Droid Serif"/>
              </a:rPr>
              <a:t>swap</a:t>
            </a:r>
            <a:r>
              <a:rPr i="1" lang="en" sz="1800">
                <a:latin typeface="Droid Serif"/>
                <a:ea typeface="Droid Serif"/>
                <a:cs typeface="Droid Serif"/>
                <a:sym typeface="Droid Serif"/>
              </a:rPr>
              <a:t> the buffers.</a:t>
            </a:r>
            <a:endParaRPr i="1" sz="1800">
              <a:latin typeface="Droid Serif"/>
              <a:ea typeface="Droid Serif"/>
              <a:cs typeface="Droid Serif"/>
              <a:sym typeface="Droid Serif"/>
            </a:endParaRPr>
          </a:p>
        </p:txBody>
      </p:sp>
      <p:sp>
        <p:nvSpPr>
          <p:cNvPr id="1912" name="Google Shape;1912;p90"/>
          <p:cNvSpPr txBox="1"/>
          <p:nvPr/>
        </p:nvSpPr>
        <p:spPr>
          <a:xfrm>
            <a:off x="2362200" y="3266700"/>
            <a:ext cx="2362200" cy="3909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onsolas"/>
                <a:ea typeface="Consolas"/>
                <a:cs typeface="Consolas"/>
                <a:sym typeface="Consolas"/>
              </a:rPr>
              <a:t>GLSurface::</a:t>
            </a:r>
            <a:r>
              <a:rPr b="1" lang="en">
                <a:latin typeface="Consolas"/>
                <a:ea typeface="Consolas"/>
                <a:cs typeface="Consolas"/>
                <a:sym typeface="Consolas"/>
              </a:rPr>
              <a:t>SwapBuffers</a:t>
            </a:r>
            <a:endParaRPr b="1">
              <a:solidFill>
                <a:srgbClr val="0000FF"/>
              </a:solidFill>
              <a:latin typeface="Consolas"/>
              <a:ea typeface="Consolas"/>
              <a:cs typeface="Consolas"/>
              <a:sym typeface="Consolas"/>
            </a:endParaRPr>
          </a:p>
        </p:txBody>
      </p:sp>
      <p:sp>
        <p:nvSpPr>
          <p:cNvPr id="1913" name="Google Shape;1913;p90"/>
          <p:cNvSpPr/>
          <p:nvPr/>
        </p:nvSpPr>
        <p:spPr>
          <a:xfrm>
            <a:off x="2680500" y="2667000"/>
            <a:ext cx="596100" cy="685800"/>
          </a:xfrm>
          <a:prstGeom prst="downArrow">
            <a:avLst>
              <a:gd fmla="val 43974" name="adj1"/>
              <a:gd fmla="val 36793" name="adj2"/>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opengl_logo.png" id="1910" name="Google Shape;1910;p90"/>
          <p:cNvPicPr preferRelativeResize="0"/>
          <p:nvPr/>
        </p:nvPicPr>
        <p:blipFill>
          <a:blip r:embed="rId5">
            <a:alphaModFix/>
          </a:blip>
          <a:stretch>
            <a:fillRect/>
          </a:stretch>
        </p:blipFill>
        <p:spPr>
          <a:xfrm>
            <a:off x="3733800" y="3962400"/>
            <a:ext cx="914400" cy="381000"/>
          </a:xfrm>
          <a:prstGeom prst="rect">
            <a:avLst/>
          </a:prstGeom>
          <a:noFill/>
          <a:ln>
            <a:noFill/>
          </a:ln>
        </p:spPr>
      </p:pic>
      <p:pic>
        <p:nvPicPr>
          <p:cNvPr descr="latest" id="1914" name="Google Shape;1914;p90"/>
          <p:cNvPicPr preferRelativeResize="0"/>
          <p:nvPr/>
        </p:nvPicPr>
        <p:blipFill>
          <a:blip r:embed="rId6">
            <a:alphaModFix/>
          </a:blip>
          <a:stretch>
            <a:fillRect/>
          </a:stretch>
        </p:blipFill>
        <p:spPr>
          <a:xfrm>
            <a:off x="1025225" y="2209800"/>
            <a:ext cx="1041634" cy="685799"/>
          </a:xfrm>
          <a:prstGeom prst="rect">
            <a:avLst/>
          </a:prstGeom>
          <a:noFill/>
          <a:ln>
            <a:noFill/>
          </a:ln>
        </p:spPr>
      </p:pic>
      <p:sp>
        <p:nvSpPr>
          <p:cNvPr id="1915" name="Google Shape;1915;p90"/>
          <p:cNvSpPr txBox="1"/>
          <p:nvPr/>
        </p:nvSpPr>
        <p:spPr>
          <a:xfrm rot="-1643">
            <a:off x="1227975" y="2310600"/>
            <a:ext cx="6276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viz</a:t>
            </a:r>
            <a:endParaRPr b="1" i="1">
              <a:solidFill>
                <a:srgbClr val="38761D"/>
              </a:solidFill>
              <a:latin typeface="Droid Serif"/>
              <a:ea typeface="Droid Serif"/>
              <a:cs typeface="Droid Serif"/>
              <a:sym typeface="Droid Serif"/>
            </a:endParaRPr>
          </a:p>
        </p:txBody>
      </p:sp>
      <p:pic>
        <p:nvPicPr>
          <p:cNvPr descr="latest" id="1916" name="Google Shape;1916;p90"/>
          <p:cNvPicPr preferRelativeResize="0"/>
          <p:nvPr/>
        </p:nvPicPr>
        <p:blipFill>
          <a:blip r:embed="rId6">
            <a:alphaModFix/>
          </a:blip>
          <a:stretch>
            <a:fillRect/>
          </a:stretch>
        </p:blipFill>
        <p:spPr>
          <a:xfrm>
            <a:off x="1015766" y="3124200"/>
            <a:ext cx="1041634" cy="685799"/>
          </a:xfrm>
          <a:prstGeom prst="rect">
            <a:avLst/>
          </a:prstGeom>
          <a:noFill/>
          <a:ln>
            <a:noFill/>
          </a:ln>
        </p:spPr>
      </p:pic>
      <p:sp>
        <p:nvSpPr>
          <p:cNvPr id="1917" name="Google Shape;1917;p90"/>
          <p:cNvSpPr txBox="1"/>
          <p:nvPr/>
        </p:nvSpPr>
        <p:spPr>
          <a:xfrm rot="-1754">
            <a:off x="1142329" y="3219013"/>
            <a:ext cx="588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gpu</a:t>
            </a:r>
            <a:endParaRPr b="1" i="1">
              <a:solidFill>
                <a:srgbClr val="38761D"/>
              </a:solidFill>
              <a:latin typeface="Droid Serif"/>
              <a:ea typeface="Droid Serif"/>
              <a:cs typeface="Droid Serif"/>
              <a:sym typeface="Droid Serif"/>
            </a:endParaRPr>
          </a:p>
        </p:txBody>
      </p:sp>
      <p:sp>
        <p:nvSpPr>
          <p:cNvPr id="1918" name="Google Shape;1918;p90"/>
          <p:cNvSpPr txBox="1"/>
          <p:nvPr/>
        </p:nvSpPr>
        <p:spPr>
          <a:xfrm>
            <a:off x="2209800" y="2329275"/>
            <a:ext cx="25098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GLRenderer::</a:t>
            </a:r>
            <a:r>
              <a:rPr b="1" lang="en">
                <a:latin typeface="Consolas"/>
                <a:ea typeface="Consolas"/>
                <a:cs typeface="Consolas"/>
                <a:sym typeface="Consolas"/>
              </a:rPr>
              <a:t>SwapBuffers</a:t>
            </a:r>
            <a:endParaRPr b="1">
              <a:solidFill>
                <a:srgbClr val="0000FF"/>
              </a:solidFill>
              <a:latin typeface="Consolas"/>
              <a:ea typeface="Consolas"/>
              <a:cs typeface="Consolas"/>
              <a:sym typeface="Consolas"/>
            </a:endParaRPr>
          </a:p>
        </p:txBody>
      </p:sp>
      <p:sp>
        <p:nvSpPr>
          <p:cNvPr id="1919" name="Google Shape;1919;p90"/>
          <p:cNvSpPr txBox="1"/>
          <p:nvPr/>
        </p:nvSpPr>
        <p:spPr>
          <a:xfrm>
            <a:off x="1752600" y="3952500"/>
            <a:ext cx="2050500" cy="39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45818E"/>
                </a:solidFill>
                <a:latin typeface="Consolas"/>
                <a:ea typeface="Consolas"/>
                <a:cs typeface="Consolas"/>
                <a:sym typeface="Consolas"/>
              </a:rPr>
              <a:t>eglSwapBuffers</a:t>
            </a:r>
            <a:r>
              <a:rPr lang="en">
                <a:solidFill>
                  <a:srgbClr val="45818E"/>
                </a:solidFill>
                <a:latin typeface="Consolas"/>
                <a:ea typeface="Consolas"/>
                <a:cs typeface="Consolas"/>
                <a:sym typeface="Consolas"/>
              </a:rPr>
              <a:t>(...)</a:t>
            </a:r>
            <a:endParaRPr b="1">
              <a:solidFill>
                <a:srgbClr val="45818E"/>
              </a:solidFill>
              <a:latin typeface="Consolas"/>
              <a:ea typeface="Consolas"/>
              <a:cs typeface="Consolas"/>
              <a:sym typeface="Consolas"/>
            </a:endParaRPr>
          </a:p>
        </p:txBody>
      </p:sp>
      <p:cxnSp>
        <p:nvCxnSpPr>
          <p:cNvPr id="1920" name="Google Shape;1920;p90"/>
          <p:cNvCxnSpPr/>
          <p:nvPr/>
        </p:nvCxnSpPr>
        <p:spPr>
          <a:xfrm>
            <a:off x="2895600" y="3672300"/>
            <a:ext cx="12300" cy="328200"/>
          </a:xfrm>
          <a:prstGeom prst="straightConnector1">
            <a:avLst/>
          </a:prstGeom>
          <a:noFill/>
          <a:ln cap="flat" cmpd="sng" w="19050">
            <a:solidFill>
              <a:schemeClr val="dk2"/>
            </a:solidFill>
            <a:prstDash val="solid"/>
            <a:round/>
            <a:headEnd len="med" w="med" type="none"/>
            <a:tailEnd len="med" w="med" type="triangle"/>
          </a:ln>
        </p:spPr>
      </p:cxnSp>
      <p:pic>
        <p:nvPicPr>
          <p:cNvPr id="1921" name="Google Shape;1921;p90"/>
          <p:cNvPicPr preferRelativeResize="0"/>
          <p:nvPr/>
        </p:nvPicPr>
        <p:blipFill>
          <a:blip r:embed="rId7">
            <a:alphaModFix/>
          </a:blip>
          <a:stretch>
            <a:fillRect/>
          </a:stretch>
        </p:blipFill>
        <p:spPr>
          <a:xfrm>
            <a:off x="7772399" y="3048000"/>
            <a:ext cx="914401" cy="914400"/>
          </a:xfrm>
          <a:prstGeom prst="rect">
            <a:avLst/>
          </a:prstGeom>
          <a:noFill/>
          <a:ln>
            <a:noFill/>
          </a:ln>
        </p:spPr>
      </p:pic>
      <p:sp>
        <p:nvSpPr>
          <p:cNvPr id="1922" name="Google Shape;1922;p90"/>
          <p:cNvSpPr txBox="1"/>
          <p:nvPr/>
        </p:nvSpPr>
        <p:spPr>
          <a:xfrm>
            <a:off x="5337000" y="2971800"/>
            <a:ext cx="2435400" cy="40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The user can see the pixels.</a:t>
            </a:r>
            <a:endParaRPr i="1">
              <a:latin typeface="Droid Serif"/>
              <a:ea typeface="Droid Serif"/>
              <a:cs typeface="Droid Serif"/>
              <a:sym typeface="Droid Serif"/>
            </a:endParaRPr>
          </a:p>
        </p:txBody>
      </p:sp>
      <p:cxnSp>
        <p:nvCxnSpPr>
          <p:cNvPr id="1923" name="Google Shape;1923;p90"/>
          <p:cNvCxnSpPr/>
          <p:nvPr/>
        </p:nvCxnSpPr>
        <p:spPr>
          <a:xfrm flipH="1">
            <a:off x="6705600" y="3581400"/>
            <a:ext cx="1295400" cy="2286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7" name="Shape 1927"/>
        <p:cNvGrpSpPr/>
        <p:nvPr/>
      </p:nvGrpSpPr>
      <p:grpSpPr>
        <a:xfrm>
          <a:off x="0" y="0"/>
          <a:ext cx="0" cy="0"/>
          <a:chOff x="0" y="0"/>
          <a:chExt cx="0" cy="0"/>
        </a:xfrm>
      </p:grpSpPr>
      <p:sp>
        <p:nvSpPr>
          <p:cNvPr id="1928" name="Google Shape;1928;p91"/>
          <p:cNvSpPr/>
          <p:nvPr/>
        </p:nvSpPr>
        <p:spPr>
          <a:xfrm>
            <a:off x="1732947" y="1295400"/>
            <a:ext cx="6553322" cy="914400"/>
          </a:xfrm>
          <a:custGeom>
            <a:rect b="b" l="l" r="r" t="t"/>
            <a:pathLst>
              <a:path extrusionOk="0" h="36576" w="249936">
                <a:moveTo>
                  <a:pt x="0" y="12192"/>
                </a:moveTo>
                <a:lnTo>
                  <a:pt x="0" y="36576"/>
                </a:lnTo>
                <a:lnTo>
                  <a:pt x="249936" y="36576"/>
                </a:lnTo>
                <a:lnTo>
                  <a:pt x="249936" y="12192"/>
                </a:lnTo>
                <a:lnTo>
                  <a:pt x="140208" y="12192"/>
                </a:lnTo>
                <a:lnTo>
                  <a:pt x="140208" y="0"/>
                </a:lnTo>
                <a:lnTo>
                  <a:pt x="97536" y="0"/>
                </a:lnTo>
                <a:lnTo>
                  <a:pt x="97536" y="12192"/>
                </a:lnTo>
                <a:lnTo>
                  <a:pt x="30480" y="12192"/>
                </a:lnTo>
                <a:lnTo>
                  <a:pt x="30480" y="12192"/>
                </a:lnTo>
                <a:lnTo>
                  <a:pt x="15240" y="12192"/>
                </a:lnTo>
                <a:lnTo>
                  <a:pt x="15240" y="12192"/>
                </a:lnTo>
                <a:lnTo>
                  <a:pt x="0" y="12192"/>
                </a:lnTo>
              </a:path>
            </a:pathLst>
          </a:custGeom>
          <a:solidFill>
            <a:srgbClr val="FFF2CC"/>
          </a:solidFill>
          <a:ln cap="flat" cmpd="sng" w="9525">
            <a:solidFill>
              <a:srgbClr val="BF9000"/>
            </a:solidFill>
            <a:prstDash val="dash"/>
            <a:round/>
            <a:headEnd len="med" w="med" type="none"/>
            <a:tailEnd len="med" w="med" type="none"/>
          </a:ln>
        </p:spPr>
      </p:sp>
      <p:sp>
        <p:nvSpPr>
          <p:cNvPr id="1929" name="Google Shape;1929;p91"/>
          <p:cNvSpPr/>
          <p:nvPr/>
        </p:nvSpPr>
        <p:spPr>
          <a:xfrm>
            <a:off x="2418747" y="3352800"/>
            <a:ext cx="4378500" cy="1371600"/>
          </a:xfrm>
          <a:prstGeom prst="frame">
            <a:avLst>
              <a:gd fmla="val 6836"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sp>
        <p:nvSpPr>
          <p:cNvPr id="1930" name="Google Shape;1930;p9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9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review</a:t>
            </a:r>
            <a:endParaRPr b="1" sz="3600">
              <a:solidFill>
                <a:srgbClr val="434343"/>
              </a:solidFill>
              <a:latin typeface="Droid Sans"/>
              <a:ea typeface="Droid Sans"/>
              <a:cs typeface="Droid Sans"/>
              <a:sym typeface="Droid Sans"/>
            </a:endParaRPr>
          </a:p>
        </p:txBody>
      </p:sp>
      <p:grpSp>
        <p:nvGrpSpPr>
          <p:cNvPr id="1932" name="Google Shape;1932;p91"/>
          <p:cNvGrpSpPr/>
          <p:nvPr/>
        </p:nvGrpSpPr>
        <p:grpSpPr>
          <a:xfrm>
            <a:off x="7086600" y="3518978"/>
            <a:ext cx="1391997" cy="900622"/>
            <a:chOff x="4659550" y="2033075"/>
            <a:chExt cx="3929975" cy="2542694"/>
          </a:xfrm>
        </p:grpSpPr>
        <p:pic>
          <p:nvPicPr>
            <p:cNvPr descr="flat,800x800,075,t.jpg" id="1933" name="Google Shape;1933;p91"/>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descr="Laptop-clipart-images-and-notebook-clip-art-photo-share-submit-2.png" id="1934" name="Google Shape;1934;p91"/>
            <p:cNvPicPr preferRelativeResize="0"/>
            <p:nvPr/>
          </p:nvPicPr>
          <p:blipFill>
            <a:blip r:embed="rId4">
              <a:alphaModFix/>
            </a:blip>
            <a:stretch>
              <a:fillRect/>
            </a:stretch>
          </p:blipFill>
          <p:spPr>
            <a:xfrm>
              <a:off x="4659550" y="2033075"/>
              <a:ext cx="3929975" cy="2542694"/>
            </a:xfrm>
            <a:prstGeom prst="rect">
              <a:avLst/>
            </a:prstGeom>
            <a:noFill/>
            <a:ln>
              <a:noFill/>
            </a:ln>
          </p:spPr>
        </p:pic>
      </p:grpSp>
      <p:sp>
        <p:nvSpPr>
          <p:cNvPr id="1935" name="Google Shape;1935;p91"/>
          <p:cNvSpPr txBox="1"/>
          <p:nvPr/>
        </p:nvSpPr>
        <p:spPr>
          <a:xfrm>
            <a:off x="1809147" y="1752600"/>
            <a:ext cx="689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1936" name="Google Shape;1936;p91"/>
          <p:cNvSpPr txBox="1"/>
          <p:nvPr/>
        </p:nvSpPr>
        <p:spPr>
          <a:xfrm>
            <a:off x="2719947" y="1752600"/>
            <a:ext cx="689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1937" name="Google Shape;1937;p91"/>
          <p:cNvSpPr txBox="1"/>
          <p:nvPr/>
        </p:nvSpPr>
        <p:spPr>
          <a:xfrm>
            <a:off x="3637947" y="1752600"/>
            <a:ext cx="80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938" name="Google Shape;1938;p91"/>
          <p:cNvSpPr txBox="1"/>
          <p:nvPr/>
        </p:nvSpPr>
        <p:spPr>
          <a:xfrm>
            <a:off x="4642047" y="1752600"/>
            <a:ext cx="13581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comp. assign</a:t>
            </a:r>
            <a:endParaRPr b="1">
              <a:solidFill>
                <a:srgbClr val="0000FF"/>
              </a:solidFill>
              <a:latin typeface="Droid Sans"/>
              <a:ea typeface="Droid Sans"/>
              <a:cs typeface="Droid Sans"/>
              <a:sym typeface="Droid Sans"/>
            </a:endParaRPr>
          </a:p>
        </p:txBody>
      </p:sp>
      <p:sp>
        <p:nvSpPr>
          <p:cNvPr id="1939" name="Google Shape;1939;p91"/>
          <p:cNvSpPr txBox="1"/>
          <p:nvPr/>
        </p:nvSpPr>
        <p:spPr>
          <a:xfrm>
            <a:off x="7447947" y="1752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1940" name="Google Shape;1940;p91"/>
          <p:cNvSpPr txBox="1"/>
          <p:nvPr/>
        </p:nvSpPr>
        <p:spPr>
          <a:xfrm>
            <a:off x="2545981" y="2667000"/>
            <a:ext cx="8799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941" name="Google Shape;1941;p91"/>
          <p:cNvSpPr txBox="1"/>
          <p:nvPr/>
        </p:nvSpPr>
        <p:spPr>
          <a:xfrm>
            <a:off x="3942747" y="3657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sp>
        <p:nvSpPr>
          <p:cNvPr id="1942" name="Google Shape;1942;p91"/>
          <p:cNvSpPr txBox="1"/>
          <p:nvPr/>
        </p:nvSpPr>
        <p:spPr>
          <a:xfrm>
            <a:off x="4552347" y="2514600"/>
            <a:ext cx="9447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activate</a:t>
            </a:r>
            <a:endParaRPr b="1">
              <a:solidFill>
                <a:srgbClr val="0000FF"/>
              </a:solidFill>
              <a:latin typeface="Droid Sans"/>
              <a:ea typeface="Droid Sans"/>
              <a:cs typeface="Droid Sans"/>
              <a:sym typeface="Droid Sans"/>
            </a:endParaRPr>
          </a:p>
        </p:txBody>
      </p:sp>
      <p:pic>
        <p:nvPicPr>
          <p:cNvPr descr="latest" id="1943" name="Google Shape;1943;p91"/>
          <p:cNvPicPr preferRelativeResize="0"/>
          <p:nvPr/>
        </p:nvPicPr>
        <p:blipFill>
          <a:blip r:embed="rId5">
            <a:alphaModFix/>
          </a:blip>
          <a:stretch>
            <a:fillRect/>
          </a:stretch>
        </p:blipFill>
        <p:spPr>
          <a:xfrm>
            <a:off x="691314" y="1600201"/>
            <a:ext cx="1041634" cy="685799"/>
          </a:xfrm>
          <a:prstGeom prst="rect">
            <a:avLst/>
          </a:prstGeom>
          <a:noFill/>
          <a:ln>
            <a:noFill/>
          </a:ln>
        </p:spPr>
      </p:pic>
      <p:sp>
        <p:nvSpPr>
          <p:cNvPr id="1944" name="Google Shape;1944;p91"/>
          <p:cNvSpPr txBox="1"/>
          <p:nvPr/>
        </p:nvSpPr>
        <p:spPr>
          <a:xfrm rot="-1353">
            <a:off x="710208" y="1694960"/>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descr="latest" id="1945" name="Google Shape;1945;p91"/>
          <p:cNvPicPr preferRelativeResize="0"/>
          <p:nvPr/>
        </p:nvPicPr>
        <p:blipFill>
          <a:blip r:embed="rId5">
            <a:alphaModFix/>
          </a:blip>
          <a:stretch>
            <a:fillRect/>
          </a:stretch>
        </p:blipFill>
        <p:spPr>
          <a:xfrm>
            <a:off x="1504347" y="2438401"/>
            <a:ext cx="1041634" cy="685799"/>
          </a:xfrm>
          <a:prstGeom prst="rect">
            <a:avLst/>
          </a:prstGeom>
          <a:noFill/>
          <a:ln>
            <a:noFill/>
          </a:ln>
        </p:spPr>
      </p:pic>
      <p:sp>
        <p:nvSpPr>
          <p:cNvPr id="1946" name="Google Shape;1946;p91"/>
          <p:cNvSpPr txBox="1"/>
          <p:nvPr/>
        </p:nvSpPr>
        <p:spPr>
          <a:xfrm rot="-1569">
            <a:off x="1561522" y="2533234"/>
            <a:ext cx="657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947" name="Google Shape;1947;p91"/>
          <p:cNvCxnSpPr>
            <a:stCxn id="1935" idx="3"/>
            <a:endCxn id="1936" idx="1"/>
          </p:cNvCxnSpPr>
          <p:nvPr/>
        </p:nvCxnSpPr>
        <p:spPr>
          <a:xfrm>
            <a:off x="2498547" y="1905000"/>
            <a:ext cx="221400" cy="0"/>
          </a:xfrm>
          <a:prstGeom prst="straightConnector1">
            <a:avLst/>
          </a:prstGeom>
          <a:noFill/>
          <a:ln cap="flat" cmpd="sng" w="19050">
            <a:solidFill>
              <a:schemeClr val="dk2"/>
            </a:solidFill>
            <a:prstDash val="solid"/>
            <a:round/>
            <a:headEnd len="med" w="med" type="none"/>
            <a:tailEnd len="med" w="med" type="triangle"/>
          </a:ln>
        </p:spPr>
      </p:cxnSp>
      <p:cxnSp>
        <p:nvCxnSpPr>
          <p:cNvPr id="1948" name="Google Shape;1948;p91"/>
          <p:cNvCxnSpPr>
            <a:stCxn id="1936" idx="3"/>
            <a:endCxn id="1937" idx="1"/>
          </p:cNvCxnSpPr>
          <p:nvPr/>
        </p:nvCxnSpPr>
        <p:spPr>
          <a:xfrm>
            <a:off x="3409347" y="1905000"/>
            <a:ext cx="228600" cy="0"/>
          </a:xfrm>
          <a:prstGeom prst="straightConnector1">
            <a:avLst/>
          </a:prstGeom>
          <a:noFill/>
          <a:ln cap="flat" cmpd="sng" w="19050">
            <a:solidFill>
              <a:schemeClr val="dk2"/>
            </a:solidFill>
            <a:prstDash val="solid"/>
            <a:round/>
            <a:headEnd len="med" w="med" type="none"/>
            <a:tailEnd len="med" w="med" type="triangle"/>
          </a:ln>
        </p:spPr>
      </p:cxnSp>
      <p:cxnSp>
        <p:nvCxnSpPr>
          <p:cNvPr id="1949" name="Google Shape;1949;p91"/>
          <p:cNvCxnSpPr>
            <a:stCxn id="1937" idx="3"/>
            <a:endCxn id="1938" idx="1"/>
          </p:cNvCxnSpPr>
          <p:nvPr/>
        </p:nvCxnSpPr>
        <p:spPr>
          <a:xfrm>
            <a:off x="4446147" y="1905000"/>
            <a:ext cx="195900" cy="0"/>
          </a:xfrm>
          <a:prstGeom prst="straightConnector1">
            <a:avLst/>
          </a:prstGeom>
          <a:noFill/>
          <a:ln cap="flat" cmpd="sng" w="19050">
            <a:solidFill>
              <a:schemeClr val="dk2"/>
            </a:solidFill>
            <a:prstDash val="solid"/>
            <a:round/>
            <a:headEnd len="med" w="med" type="none"/>
            <a:tailEnd len="med" w="med" type="triangle"/>
          </a:ln>
        </p:spPr>
      </p:cxnSp>
      <p:cxnSp>
        <p:nvCxnSpPr>
          <p:cNvPr id="1950" name="Google Shape;1950;p91"/>
          <p:cNvCxnSpPr>
            <a:stCxn id="1938" idx="3"/>
            <a:endCxn id="1951" idx="1"/>
          </p:cNvCxnSpPr>
          <p:nvPr/>
        </p:nvCxnSpPr>
        <p:spPr>
          <a:xfrm>
            <a:off x="6000147" y="1905000"/>
            <a:ext cx="228600" cy="0"/>
          </a:xfrm>
          <a:prstGeom prst="straightConnector1">
            <a:avLst/>
          </a:prstGeom>
          <a:noFill/>
          <a:ln cap="flat" cmpd="sng" w="19050">
            <a:solidFill>
              <a:schemeClr val="dk2"/>
            </a:solidFill>
            <a:prstDash val="solid"/>
            <a:round/>
            <a:headEnd len="med" w="med" type="none"/>
            <a:tailEnd len="med" w="med" type="triangle"/>
          </a:ln>
        </p:spPr>
      </p:cxnSp>
      <p:cxnSp>
        <p:nvCxnSpPr>
          <p:cNvPr id="1952" name="Google Shape;1952;p91"/>
          <p:cNvCxnSpPr/>
          <p:nvPr/>
        </p:nvCxnSpPr>
        <p:spPr>
          <a:xfrm rot="10800000">
            <a:off x="4704747" y="2819400"/>
            <a:ext cx="0" cy="838200"/>
          </a:xfrm>
          <a:prstGeom prst="straightConnector1">
            <a:avLst/>
          </a:prstGeom>
          <a:noFill/>
          <a:ln cap="flat" cmpd="sng" w="19050">
            <a:solidFill>
              <a:schemeClr val="dk2"/>
            </a:solidFill>
            <a:prstDash val="solid"/>
            <a:round/>
            <a:headEnd len="med" w="med" type="none"/>
            <a:tailEnd len="med" w="med" type="triangle"/>
          </a:ln>
        </p:spPr>
      </p:cxnSp>
      <p:cxnSp>
        <p:nvCxnSpPr>
          <p:cNvPr id="1953" name="Google Shape;1953;p91"/>
          <p:cNvCxnSpPr>
            <a:stCxn id="1942" idx="3"/>
            <a:endCxn id="1954" idx="1"/>
          </p:cNvCxnSpPr>
          <p:nvPr/>
        </p:nvCxnSpPr>
        <p:spPr>
          <a:xfrm>
            <a:off x="5497047" y="2667000"/>
            <a:ext cx="198300" cy="0"/>
          </a:xfrm>
          <a:prstGeom prst="straightConnector1">
            <a:avLst/>
          </a:prstGeom>
          <a:noFill/>
          <a:ln cap="flat" cmpd="sng" w="19050">
            <a:solidFill>
              <a:schemeClr val="dk2"/>
            </a:solidFill>
            <a:prstDash val="solid"/>
            <a:round/>
            <a:headEnd len="med" w="med" type="none"/>
            <a:tailEnd len="med" w="med" type="triangle"/>
          </a:ln>
        </p:spPr>
      </p:cxnSp>
      <p:sp>
        <p:nvSpPr>
          <p:cNvPr id="1955" name="Google Shape;1955;p91"/>
          <p:cNvSpPr/>
          <p:nvPr/>
        </p:nvSpPr>
        <p:spPr>
          <a:xfrm>
            <a:off x="3333147" y="2057400"/>
            <a:ext cx="4267200" cy="609600"/>
          </a:xfrm>
          <a:custGeom>
            <a:rect b="b" l="l" r="r" t="t"/>
            <a:pathLst>
              <a:path extrusionOk="0" h="24384" w="170688">
                <a:moveTo>
                  <a:pt x="170688" y="0"/>
                </a:moveTo>
                <a:lnTo>
                  <a:pt x="170688" y="12192"/>
                </a:lnTo>
                <a:lnTo>
                  <a:pt x="0" y="12192"/>
                </a:lnTo>
                <a:lnTo>
                  <a:pt x="0" y="24384"/>
                </a:lnTo>
              </a:path>
            </a:pathLst>
          </a:custGeom>
          <a:noFill/>
          <a:ln cap="flat" cmpd="sng" w="19050">
            <a:solidFill>
              <a:schemeClr val="dk2"/>
            </a:solidFill>
            <a:prstDash val="solid"/>
            <a:round/>
            <a:headEnd len="med" w="med" type="none"/>
            <a:tailEnd len="med" w="med" type="triangle"/>
          </a:ln>
        </p:spPr>
      </p:sp>
      <p:sp>
        <p:nvSpPr>
          <p:cNvPr id="1954" name="Google Shape;1954;p91"/>
          <p:cNvSpPr txBox="1"/>
          <p:nvPr/>
        </p:nvSpPr>
        <p:spPr>
          <a:xfrm>
            <a:off x="5695347" y="2514600"/>
            <a:ext cx="689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956" name="Google Shape;1956;p91"/>
          <p:cNvSpPr txBox="1"/>
          <p:nvPr/>
        </p:nvSpPr>
        <p:spPr>
          <a:xfrm>
            <a:off x="5161947" y="3657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display</a:t>
            </a:r>
            <a:endParaRPr b="1">
              <a:solidFill>
                <a:srgbClr val="0000FF"/>
              </a:solidFill>
              <a:latin typeface="Droid Sans"/>
              <a:ea typeface="Droid Sans"/>
              <a:cs typeface="Droid Sans"/>
              <a:sym typeface="Droid Sans"/>
            </a:endParaRPr>
          </a:p>
        </p:txBody>
      </p:sp>
      <p:cxnSp>
        <p:nvCxnSpPr>
          <p:cNvPr id="1957" name="Google Shape;1957;p91"/>
          <p:cNvCxnSpPr/>
          <p:nvPr/>
        </p:nvCxnSpPr>
        <p:spPr>
          <a:xfrm>
            <a:off x="2342547" y="914400"/>
            <a:ext cx="0" cy="838200"/>
          </a:xfrm>
          <a:prstGeom prst="straightConnector1">
            <a:avLst/>
          </a:prstGeom>
          <a:noFill/>
          <a:ln cap="flat" cmpd="sng" w="19050">
            <a:solidFill>
              <a:schemeClr val="dk2"/>
            </a:solidFill>
            <a:prstDash val="solid"/>
            <a:round/>
            <a:headEnd len="med" w="med" type="none"/>
            <a:tailEnd len="med" w="med" type="triangle"/>
          </a:ln>
        </p:spPr>
      </p:cxnSp>
      <p:pic>
        <p:nvPicPr>
          <p:cNvPr descr="opengl_logo.png" id="1958" name="Google Shape;1958;p91"/>
          <p:cNvPicPr preferRelativeResize="0"/>
          <p:nvPr/>
        </p:nvPicPr>
        <p:blipFill>
          <a:blip r:embed="rId6">
            <a:alphaModFix/>
          </a:blip>
          <a:stretch>
            <a:fillRect/>
          </a:stretch>
        </p:blipFill>
        <p:spPr>
          <a:xfrm>
            <a:off x="5867400" y="4191000"/>
            <a:ext cx="685800" cy="304800"/>
          </a:xfrm>
          <a:prstGeom prst="rect">
            <a:avLst/>
          </a:prstGeom>
          <a:noFill/>
          <a:ln>
            <a:noFill/>
          </a:ln>
        </p:spPr>
      </p:pic>
      <p:sp>
        <p:nvSpPr>
          <p:cNvPr id="1959" name="Google Shape;1959;p91"/>
          <p:cNvSpPr txBox="1"/>
          <p:nvPr/>
        </p:nvSpPr>
        <p:spPr>
          <a:xfrm>
            <a:off x="4476147" y="1295400"/>
            <a:ext cx="8382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Blink</a:t>
            </a:r>
            <a:endParaRPr b="1" i="1">
              <a:latin typeface="Droid Serif"/>
              <a:ea typeface="Droid Serif"/>
              <a:cs typeface="Droid Serif"/>
              <a:sym typeface="Droid Serif"/>
            </a:endParaRPr>
          </a:p>
        </p:txBody>
      </p:sp>
      <p:sp>
        <p:nvSpPr>
          <p:cNvPr id="1960" name="Google Shape;1960;p91"/>
          <p:cNvSpPr txBox="1"/>
          <p:nvPr/>
        </p:nvSpPr>
        <p:spPr>
          <a:xfrm>
            <a:off x="3688981" y="26670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tiling</a:t>
            </a:r>
            <a:endParaRPr b="1">
              <a:solidFill>
                <a:srgbClr val="0000FF"/>
              </a:solidFill>
              <a:latin typeface="Droid Sans"/>
              <a:ea typeface="Droid Sans"/>
              <a:cs typeface="Droid Sans"/>
              <a:sym typeface="Droid Sans"/>
            </a:endParaRPr>
          </a:p>
        </p:txBody>
      </p:sp>
      <p:cxnSp>
        <p:nvCxnSpPr>
          <p:cNvPr id="1961" name="Google Shape;1961;p91"/>
          <p:cNvCxnSpPr/>
          <p:nvPr/>
        </p:nvCxnSpPr>
        <p:spPr>
          <a:xfrm>
            <a:off x="4095147" y="2971800"/>
            <a:ext cx="0" cy="685800"/>
          </a:xfrm>
          <a:prstGeom prst="straightConnector1">
            <a:avLst/>
          </a:prstGeom>
          <a:noFill/>
          <a:ln cap="flat" cmpd="sng" w="19050">
            <a:solidFill>
              <a:schemeClr val="dk2"/>
            </a:solidFill>
            <a:prstDash val="solid"/>
            <a:round/>
            <a:headEnd len="med" w="med" type="none"/>
            <a:tailEnd len="med" w="med" type="triangle"/>
          </a:ln>
        </p:spPr>
      </p:cxnSp>
      <p:cxnSp>
        <p:nvCxnSpPr>
          <p:cNvPr id="1962" name="Google Shape;1962;p91"/>
          <p:cNvCxnSpPr>
            <a:stCxn id="1940" idx="3"/>
            <a:endCxn id="1960" idx="1"/>
          </p:cNvCxnSpPr>
          <p:nvPr/>
        </p:nvCxnSpPr>
        <p:spPr>
          <a:xfrm>
            <a:off x="3425881" y="2819400"/>
            <a:ext cx="263100" cy="0"/>
          </a:xfrm>
          <a:prstGeom prst="straightConnector1">
            <a:avLst/>
          </a:prstGeom>
          <a:noFill/>
          <a:ln cap="flat" cmpd="sng" w="19050">
            <a:solidFill>
              <a:schemeClr val="dk2"/>
            </a:solidFill>
            <a:prstDash val="solid"/>
            <a:round/>
            <a:headEnd len="med" w="med" type="none"/>
            <a:tailEnd len="med" w="med" type="triangle"/>
          </a:ln>
        </p:spPr>
      </p:cxnSp>
      <p:cxnSp>
        <p:nvCxnSpPr>
          <p:cNvPr id="1963" name="Google Shape;1963;p91"/>
          <p:cNvCxnSpPr>
            <a:stCxn id="1958" idx="0"/>
            <a:endCxn id="1934" idx="1"/>
          </p:cNvCxnSpPr>
          <p:nvPr/>
        </p:nvCxnSpPr>
        <p:spPr>
          <a:xfrm flipH="1" rot="10800000">
            <a:off x="6210300" y="3969300"/>
            <a:ext cx="876300" cy="221700"/>
          </a:xfrm>
          <a:prstGeom prst="straightConnector1">
            <a:avLst/>
          </a:prstGeom>
          <a:noFill/>
          <a:ln cap="flat" cmpd="sng" w="19050">
            <a:solidFill>
              <a:schemeClr val="dk2"/>
            </a:solidFill>
            <a:prstDash val="solid"/>
            <a:round/>
            <a:headEnd len="med" w="med" type="none"/>
            <a:tailEnd len="med" w="med" type="triangle"/>
          </a:ln>
        </p:spPr>
      </p:cxnSp>
      <p:pic>
        <p:nvPicPr>
          <p:cNvPr descr="vertical_scroll.png" id="1964" name="Google Shape;1964;p91"/>
          <p:cNvPicPr preferRelativeResize="0"/>
          <p:nvPr/>
        </p:nvPicPr>
        <p:blipFill>
          <a:blip r:embed="rId7">
            <a:alphaModFix/>
          </a:blip>
          <a:stretch>
            <a:fillRect/>
          </a:stretch>
        </p:blipFill>
        <p:spPr>
          <a:xfrm>
            <a:off x="742347" y="2438400"/>
            <a:ext cx="609599" cy="609600"/>
          </a:xfrm>
          <a:prstGeom prst="rect">
            <a:avLst/>
          </a:prstGeom>
          <a:noFill/>
          <a:ln>
            <a:noFill/>
          </a:ln>
        </p:spPr>
      </p:pic>
      <p:cxnSp>
        <p:nvCxnSpPr>
          <p:cNvPr id="1965" name="Google Shape;1965;p91"/>
          <p:cNvCxnSpPr>
            <a:endCxn id="1946" idx="1"/>
          </p:cNvCxnSpPr>
          <p:nvPr/>
        </p:nvCxnSpPr>
        <p:spPr>
          <a:xfrm flipH="1" rot="10800000">
            <a:off x="1264522" y="2697034"/>
            <a:ext cx="297000" cy="8100"/>
          </a:xfrm>
          <a:prstGeom prst="straightConnector1">
            <a:avLst/>
          </a:prstGeom>
          <a:noFill/>
          <a:ln cap="flat" cmpd="sng" w="19050">
            <a:solidFill>
              <a:schemeClr val="dk2"/>
            </a:solidFill>
            <a:prstDash val="solid"/>
            <a:round/>
            <a:headEnd len="med" w="med" type="none"/>
            <a:tailEnd len="med" w="med" type="triangle"/>
          </a:ln>
        </p:spPr>
      </p:cxnSp>
      <p:sp>
        <p:nvSpPr>
          <p:cNvPr id="1951" name="Google Shape;1951;p91"/>
          <p:cNvSpPr txBox="1"/>
          <p:nvPr/>
        </p:nvSpPr>
        <p:spPr>
          <a:xfrm>
            <a:off x="6228747" y="1752600"/>
            <a:ext cx="978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prepaint</a:t>
            </a:r>
            <a:endParaRPr b="1">
              <a:solidFill>
                <a:srgbClr val="0000FF"/>
              </a:solidFill>
              <a:latin typeface="Droid Sans"/>
              <a:ea typeface="Droid Sans"/>
              <a:cs typeface="Droid Sans"/>
              <a:sym typeface="Droid Sans"/>
            </a:endParaRPr>
          </a:p>
        </p:txBody>
      </p:sp>
      <p:cxnSp>
        <p:nvCxnSpPr>
          <p:cNvPr id="1966" name="Google Shape;1966;p91"/>
          <p:cNvCxnSpPr>
            <a:stCxn id="1951" idx="3"/>
            <a:endCxn id="1939" idx="1"/>
          </p:cNvCxnSpPr>
          <p:nvPr/>
        </p:nvCxnSpPr>
        <p:spPr>
          <a:xfrm>
            <a:off x="7206747" y="1905000"/>
            <a:ext cx="241200" cy="0"/>
          </a:xfrm>
          <a:prstGeom prst="straightConnector1">
            <a:avLst/>
          </a:prstGeom>
          <a:noFill/>
          <a:ln cap="flat" cmpd="sng" w="19050">
            <a:solidFill>
              <a:schemeClr val="dk2"/>
            </a:solidFill>
            <a:prstDash val="solid"/>
            <a:round/>
            <a:headEnd len="med" w="med" type="none"/>
            <a:tailEnd len="med" w="med" type="triangle"/>
          </a:ln>
        </p:spPr>
      </p:cxnSp>
      <p:pic>
        <p:nvPicPr>
          <p:cNvPr descr="logo.png" id="1967" name="Google Shape;1967;p91"/>
          <p:cNvPicPr preferRelativeResize="0"/>
          <p:nvPr/>
        </p:nvPicPr>
        <p:blipFill>
          <a:blip r:embed="rId8">
            <a:alphaModFix/>
          </a:blip>
          <a:stretch>
            <a:fillRect/>
          </a:stretch>
        </p:blipFill>
        <p:spPr>
          <a:xfrm rot="127">
            <a:off x="4475084" y="4114787"/>
            <a:ext cx="706516" cy="329399"/>
          </a:xfrm>
          <a:prstGeom prst="rect">
            <a:avLst/>
          </a:prstGeom>
          <a:noFill/>
          <a:ln cap="flat" cmpd="sng" w="9525">
            <a:solidFill>
              <a:srgbClr val="595959"/>
            </a:solidFill>
            <a:prstDash val="solid"/>
            <a:round/>
            <a:headEnd len="sm" w="sm" type="none"/>
            <a:tailEnd len="sm" w="sm" type="none"/>
          </a:ln>
        </p:spPr>
      </p:pic>
      <p:sp>
        <p:nvSpPr>
          <p:cNvPr id="1968" name="Google Shape;1968;p91"/>
          <p:cNvSpPr/>
          <p:nvPr/>
        </p:nvSpPr>
        <p:spPr>
          <a:xfrm>
            <a:off x="504397" y="1113008"/>
            <a:ext cx="8068200" cy="2087400"/>
          </a:xfrm>
          <a:prstGeom prst="frame">
            <a:avLst>
              <a:gd fmla="val 5447" name="adj1"/>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i="1" lang="en">
                <a:solidFill>
                  <a:schemeClr val="dk1"/>
                </a:solidFill>
                <a:latin typeface="Droid Serif"/>
                <a:ea typeface="Droid Serif"/>
                <a:cs typeface="Droid Serif"/>
                <a:sym typeface="Droid Serif"/>
              </a:rPr>
              <a:t>renderer process</a:t>
            </a:r>
            <a:endParaRPr b="1"/>
          </a:p>
        </p:txBody>
      </p:sp>
      <p:cxnSp>
        <p:nvCxnSpPr>
          <p:cNvPr id="1969" name="Google Shape;1969;p91"/>
          <p:cNvCxnSpPr/>
          <p:nvPr/>
        </p:nvCxnSpPr>
        <p:spPr>
          <a:xfrm>
            <a:off x="5847747" y="2819400"/>
            <a:ext cx="0" cy="838200"/>
          </a:xfrm>
          <a:prstGeom prst="straightConnector1">
            <a:avLst/>
          </a:prstGeom>
          <a:noFill/>
          <a:ln cap="flat" cmpd="sng" w="19050">
            <a:solidFill>
              <a:schemeClr val="dk2"/>
            </a:solidFill>
            <a:prstDash val="solid"/>
            <a:round/>
            <a:headEnd len="med" w="med" type="none"/>
            <a:tailEnd len="med" w="med" type="triangle"/>
          </a:ln>
        </p:spPr>
      </p:cxnSp>
      <p:sp>
        <p:nvSpPr>
          <p:cNvPr id="1970" name="Google Shape;1970;p91"/>
          <p:cNvSpPr txBox="1"/>
          <p:nvPr/>
        </p:nvSpPr>
        <p:spPr>
          <a:xfrm>
            <a:off x="2209800" y="609600"/>
            <a:ext cx="1600200" cy="381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FF"/>
                </a:solidFill>
                <a:latin typeface="Consolas"/>
                <a:ea typeface="Consolas"/>
                <a:cs typeface="Consolas"/>
                <a:sym typeface="Consolas"/>
              </a:rPr>
              <a:t>&lt;html&gt;</a:t>
            </a:r>
            <a:r>
              <a:rPr lang="en" sz="1200">
                <a:latin typeface="Consolas"/>
                <a:ea typeface="Consolas"/>
                <a:cs typeface="Consolas"/>
                <a:sym typeface="Consolas"/>
              </a:rPr>
              <a:t>...</a:t>
            </a:r>
            <a:r>
              <a:rPr lang="en" sz="1200">
                <a:solidFill>
                  <a:srgbClr val="0000FF"/>
                </a:solidFill>
                <a:latin typeface="Consolas"/>
                <a:ea typeface="Consolas"/>
                <a:cs typeface="Consolas"/>
                <a:sym typeface="Consolas"/>
              </a:rPr>
              <a:t>&lt;/html&gt;</a:t>
            </a:r>
            <a:endParaRPr sz="1200">
              <a:solidFill>
                <a:srgbClr val="0000FF"/>
              </a:solidFill>
              <a:latin typeface="Consolas"/>
              <a:ea typeface="Consolas"/>
              <a:cs typeface="Consolas"/>
              <a:sym typeface="Consolas"/>
            </a:endParaRPr>
          </a:p>
        </p:txBody>
      </p:sp>
      <p:sp>
        <p:nvSpPr>
          <p:cNvPr id="1971" name="Google Shape;1971;p91"/>
          <p:cNvSpPr txBox="1"/>
          <p:nvPr/>
        </p:nvSpPr>
        <p:spPr>
          <a:xfrm>
            <a:off x="3124200" y="304800"/>
            <a:ext cx="9906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content</a:t>
            </a:r>
            <a:endParaRPr i="1">
              <a:latin typeface="Droid Serif"/>
              <a:ea typeface="Droid Serif"/>
              <a:cs typeface="Droid Serif"/>
              <a:sym typeface="Droid Serif"/>
            </a:endParaRPr>
          </a:p>
        </p:txBody>
      </p:sp>
      <p:sp>
        <p:nvSpPr>
          <p:cNvPr id="1972" name="Google Shape;1972;p91"/>
          <p:cNvSpPr/>
          <p:nvPr/>
        </p:nvSpPr>
        <p:spPr>
          <a:xfrm>
            <a:off x="4114800" y="3962400"/>
            <a:ext cx="381000" cy="304800"/>
          </a:xfrm>
          <a:custGeom>
            <a:rect b="b" l="l" r="r" t="t"/>
            <a:pathLst>
              <a:path extrusionOk="0" h="12192" w="15240">
                <a:moveTo>
                  <a:pt x="0" y="0"/>
                </a:moveTo>
                <a:lnTo>
                  <a:pt x="0" y="12192"/>
                </a:lnTo>
                <a:lnTo>
                  <a:pt x="15240" y="12192"/>
                </a:lnTo>
              </a:path>
            </a:pathLst>
          </a:custGeom>
          <a:noFill/>
          <a:ln cap="flat" cmpd="sng" w="19050">
            <a:solidFill>
              <a:schemeClr val="dk2"/>
            </a:solidFill>
            <a:prstDash val="solid"/>
            <a:round/>
            <a:headEnd len="med" w="med" type="none"/>
            <a:tailEnd len="med" w="med" type="triangle"/>
          </a:ln>
        </p:spPr>
      </p:sp>
      <p:sp>
        <p:nvSpPr>
          <p:cNvPr id="1973" name="Google Shape;1973;p91"/>
          <p:cNvSpPr/>
          <p:nvPr/>
        </p:nvSpPr>
        <p:spPr>
          <a:xfrm>
            <a:off x="5181600" y="3962400"/>
            <a:ext cx="228600" cy="228600"/>
          </a:xfrm>
          <a:custGeom>
            <a:rect b="b" l="l" r="r" t="t"/>
            <a:pathLst>
              <a:path extrusionOk="0" h="9144" w="9144">
                <a:moveTo>
                  <a:pt x="9144" y="0"/>
                </a:moveTo>
                <a:lnTo>
                  <a:pt x="9144" y="9144"/>
                </a:lnTo>
                <a:lnTo>
                  <a:pt x="0" y="9144"/>
                </a:lnTo>
              </a:path>
            </a:pathLst>
          </a:custGeom>
          <a:noFill/>
          <a:ln cap="flat" cmpd="sng" w="19050">
            <a:solidFill>
              <a:schemeClr val="dk2"/>
            </a:solidFill>
            <a:prstDash val="dash"/>
            <a:round/>
            <a:headEnd len="med" w="med" type="none"/>
            <a:tailEnd len="med" w="med" type="triangle"/>
          </a:ln>
        </p:spPr>
      </p:sp>
      <p:cxnSp>
        <p:nvCxnSpPr>
          <p:cNvPr id="1974" name="Google Shape;1974;p91"/>
          <p:cNvCxnSpPr/>
          <p:nvPr/>
        </p:nvCxnSpPr>
        <p:spPr>
          <a:xfrm>
            <a:off x="5181600" y="4343400"/>
            <a:ext cx="685800" cy="0"/>
          </a:xfrm>
          <a:prstGeom prst="straightConnector1">
            <a:avLst/>
          </a:prstGeom>
          <a:noFill/>
          <a:ln cap="flat" cmpd="sng" w="19050">
            <a:solidFill>
              <a:schemeClr val="dk2"/>
            </a:solidFill>
            <a:prstDash val="solid"/>
            <a:round/>
            <a:headEnd len="med" w="med" type="none"/>
            <a:tailEnd len="med" w="med" type="triangle"/>
          </a:ln>
        </p:spPr>
      </p:cxnSp>
      <p:cxnSp>
        <p:nvCxnSpPr>
          <p:cNvPr id="1975" name="Google Shape;1975;p91"/>
          <p:cNvCxnSpPr/>
          <p:nvPr/>
        </p:nvCxnSpPr>
        <p:spPr>
          <a:xfrm>
            <a:off x="5638800" y="3962400"/>
            <a:ext cx="0" cy="381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p:nvPr/>
        </p:nvSpPr>
        <p:spPr>
          <a:xfrm>
            <a:off x="4273625" y="1857675"/>
            <a:ext cx="1347600" cy="539100"/>
          </a:xfrm>
          <a:prstGeom prst="roundRect">
            <a:avLst>
              <a:gd fmla="val 16667"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goals</a:t>
            </a:r>
            <a:endParaRPr b="1" sz="3600">
              <a:solidFill>
                <a:srgbClr val="434343"/>
              </a:solidFill>
              <a:latin typeface="Droid Sans"/>
              <a:ea typeface="Droid Sans"/>
              <a:cs typeface="Droid Sans"/>
              <a:sym typeface="Droid Sans"/>
            </a:endParaRPr>
          </a:p>
        </p:txBody>
      </p:sp>
      <p:sp>
        <p:nvSpPr>
          <p:cNvPr id="168" name="Google Shape;168;p20"/>
          <p:cNvSpPr txBox="1"/>
          <p:nvPr/>
        </p:nvSpPr>
        <p:spPr>
          <a:xfrm>
            <a:off x="570325" y="1335700"/>
            <a:ext cx="7707300" cy="1109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AutoNum type="arabicPeriod"/>
            </a:pPr>
            <a:r>
              <a:rPr i="1" lang="en" sz="1800">
                <a:latin typeface="Droid Serif"/>
                <a:ea typeface="Droid Serif"/>
                <a:cs typeface="Droid Serif"/>
                <a:sym typeface="Droid Serif"/>
              </a:rPr>
              <a:t>render content into pixels</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AutoNum type="arabicPeriod"/>
            </a:pPr>
            <a:r>
              <a:rPr i="1" lang="en" sz="1800">
                <a:latin typeface="Droid Serif"/>
                <a:ea typeface="Droid Serif"/>
                <a:cs typeface="Droid Serif"/>
                <a:sym typeface="Droid Serif"/>
              </a:rPr>
              <a:t>build data structures to enable </a:t>
            </a:r>
            <a:r>
              <a:rPr b="1" i="1" lang="en" sz="1800">
                <a:latin typeface="Droid Serif"/>
                <a:ea typeface="Droid Serif"/>
                <a:cs typeface="Droid Serif"/>
                <a:sym typeface="Droid Serif"/>
              </a:rPr>
              <a:t>updating</a:t>
            </a:r>
            <a:r>
              <a:rPr i="1" lang="en" sz="1800">
                <a:latin typeface="Droid Serif"/>
                <a:ea typeface="Droid Serif"/>
                <a:cs typeface="Droid Serif"/>
                <a:sym typeface="Droid Serif"/>
              </a:rPr>
              <a:t> the rendering efficiently</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p:txBody>
      </p:sp>
      <p:cxnSp>
        <p:nvCxnSpPr>
          <p:cNvPr id="169" name="Google Shape;169;p20"/>
          <p:cNvCxnSpPr/>
          <p:nvPr/>
        </p:nvCxnSpPr>
        <p:spPr>
          <a:xfrm>
            <a:off x="741150" y="4235125"/>
            <a:ext cx="2772000" cy="0"/>
          </a:xfrm>
          <a:prstGeom prst="straightConnector1">
            <a:avLst/>
          </a:prstGeom>
          <a:noFill/>
          <a:ln cap="flat" cmpd="sng" w="28575">
            <a:solidFill>
              <a:schemeClr val="dk2"/>
            </a:solidFill>
            <a:prstDash val="solid"/>
            <a:round/>
            <a:headEnd len="med" w="med" type="none"/>
            <a:tailEnd len="med" w="med" type="triangle"/>
          </a:ln>
        </p:spPr>
      </p:cxnSp>
      <p:sp>
        <p:nvSpPr>
          <p:cNvPr id="170" name="Google Shape;170;p20"/>
          <p:cNvSpPr/>
          <p:nvPr/>
        </p:nvSpPr>
        <p:spPr>
          <a:xfrm>
            <a:off x="741150" y="3351375"/>
            <a:ext cx="1395600" cy="539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erif"/>
                <a:ea typeface="Droid Serif"/>
                <a:cs typeface="Droid Serif"/>
                <a:sym typeface="Droid Serif"/>
              </a:rPr>
              <a:t>initial render</a:t>
            </a:r>
            <a:endParaRPr>
              <a:latin typeface="Droid Serif"/>
              <a:ea typeface="Droid Serif"/>
              <a:cs typeface="Droid Serif"/>
              <a:sym typeface="Droid Serif"/>
            </a:endParaRPr>
          </a:p>
        </p:txBody>
      </p:sp>
      <p:sp>
        <p:nvSpPr>
          <p:cNvPr id="171" name="Google Shape;171;p20"/>
          <p:cNvSpPr/>
          <p:nvPr/>
        </p:nvSpPr>
        <p:spPr>
          <a:xfrm>
            <a:off x="2414350" y="3351375"/>
            <a:ext cx="174900" cy="539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roid Serif"/>
              <a:ea typeface="Droid Serif"/>
              <a:cs typeface="Droid Serif"/>
              <a:sym typeface="Droid Serif"/>
            </a:endParaRPr>
          </a:p>
        </p:txBody>
      </p:sp>
      <p:sp>
        <p:nvSpPr>
          <p:cNvPr id="172" name="Google Shape;172;p20"/>
          <p:cNvSpPr/>
          <p:nvPr/>
        </p:nvSpPr>
        <p:spPr>
          <a:xfrm>
            <a:off x="2780225" y="3351375"/>
            <a:ext cx="174900" cy="539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roid Serif"/>
              <a:ea typeface="Droid Serif"/>
              <a:cs typeface="Droid Serif"/>
              <a:sym typeface="Droid Serif"/>
            </a:endParaRPr>
          </a:p>
        </p:txBody>
      </p:sp>
      <p:sp>
        <p:nvSpPr>
          <p:cNvPr id="173" name="Google Shape;173;p20"/>
          <p:cNvSpPr/>
          <p:nvPr/>
        </p:nvSpPr>
        <p:spPr>
          <a:xfrm>
            <a:off x="3146100" y="3351375"/>
            <a:ext cx="174900" cy="539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roid Serif"/>
              <a:ea typeface="Droid Serif"/>
              <a:cs typeface="Droid Serif"/>
              <a:sym typeface="Droid Serif"/>
            </a:endParaRPr>
          </a:p>
        </p:txBody>
      </p:sp>
      <p:sp>
        <p:nvSpPr>
          <p:cNvPr id="174" name="Google Shape;174;p20"/>
          <p:cNvSpPr txBox="1"/>
          <p:nvPr/>
        </p:nvSpPr>
        <p:spPr>
          <a:xfrm rot="3555041">
            <a:off x="1867214" y="2865387"/>
            <a:ext cx="866057" cy="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erif"/>
                <a:ea typeface="Droid Serif"/>
                <a:cs typeface="Droid Serif"/>
                <a:sym typeface="Droid Serif"/>
              </a:rPr>
              <a:t>update</a:t>
            </a:r>
            <a:endParaRPr>
              <a:latin typeface="Droid Serif"/>
              <a:ea typeface="Droid Serif"/>
              <a:cs typeface="Droid Serif"/>
              <a:sym typeface="Droid Serif"/>
            </a:endParaRPr>
          </a:p>
        </p:txBody>
      </p:sp>
      <p:sp>
        <p:nvSpPr>
          <p:cNvPr id="175" name="Google Shape;175;p20"/>
          <p:cNvSpPr txBox="1"/>
          <p:nvPr/>
        </p:nvSpPr>
        <p:spPr>
          <a:xfrm rot="3555041">
            <a:off x="2256514" y="2865387"/>
            <a:ext cx="866057" cy="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erif"/>
                <a:ea typeface="Droid Serif"/>
                <a:cs typeface="Droid Serif"/>
                <a:sym typeface="Droid Serif"/>
              </a:rPr>
              <a:t>update</a:t>
            </a:r>
            <a:endParaRPr>
              <a:latin typeface="Droid Serif"/>
              <a:ea typeface="Droid Serif"/>
              <a:cs typeface="Droid Serif"/>
              <a:sym typeface="Droid Serif"/>
            </a:endParaRPr>
          </a:p>
        </p:txBody>
      </p:sp>
      <p:sp>
        <p:nvSpPr>
          <p:cNvPr id="176" name="Google Shape;176;p20"/>
          <p:cNvSpPr txBox="1"/>
          <p:nvPr/>
        </p:nvSpPr>
        <p:spPr>
          <a:xfrm rot="3555041">
            <a:off x="2640914" y="2865387"/>
            <a:ext cx="866057" cy="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erif"/>
                <a:ea typeface="Droid Serif"/>
                <a:cs typeface="Droid Serif"/>
                <a:sym typeface="Droid Serif"/>
              </a:rPr>
              <a:t>update</a:t>
            </a:r>
            <a:endParaRPr>
              <a:latin typeface="Droid Serif"/>
              <a:ea typeface="Droid Serif"/>
              <a:cs typeface="Droid Serif"/>
              <a:sym typeface="Droid Serif"/>
            </a:endParaRPr>
          </a:p>
        </p:txBody>
      </p:sp>
      <p:sp>
        <p:nvSpPr>
          <p:cNvPr id="177" name="Google Shape;177;p20"/>
          <p:cNvSpPr txBox="1"/>
          <p:nvPr/>
        </p:nvSpPr>
        <p:spPr>
          <a:xfrm>
            <a:off x="676200" y="4235125"/>
            <a:ext cx="5679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time</a:t>
            </a:r>
            <a:endParaRPr i="1">
              <a:latin typeface="Droid Serif"/>
              <a:ea typeface="Droid Serif"/>
              <a:cs typeface="Droid Serif"/>
              <a:sym typeface="Droid Serif"/>
            </a:endParaRPr>
          </a:p>
        </p:txBody>
      </p:sp>
      <p:sp>
        <p:nvSpPr>
          <p:cNvPr id="178" name="Google Shape;178;p20"/>
          <p:cNvSpPr txBox="1"/>
          <p:nvPr/>
        </p:nvSpPr>
        <p:spPr>
          <a:xfrm>
            <a:off x="4639375" y="2646950"/>
            <a:ext cx="3378600" cy="1915500"/>
          </a:xfrm>
          <a:prstGeom prst="rect">
            <a:avLst/>
          </a:prstGeom>
          <a:noFill/>
          <a:ln cap="flat" cmpd="sng" w="7620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JavaScript</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user input</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asynchronous loading</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animations</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scrolling</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zooming</a:t>
            </a:r>
            <a:endParaRPr sz="1800">
              <a:latin typeface="Droid Serif"/>
              <a:ea typeface="Droid Serif"/>
              <a:cs typeface="Droid Serif"/>
              <a:sym typeface="Droid Serif"/>
            </a:endParaRPr>
          </a:p>
        </p:txBody>
      </p:sp>
      <p:cxnSp>
        <p:nvCxnSpPr>
          <p:cNvPr id="179" name="Google Shape;179;p20"/>
          <p:cNvCxnSpPr/>
          <p:nvPr/>
        </p:nvCxnSpPr>
        <p:spPr>
          <a:xfrm rot="10800000">
            <a:off x="4995500" y="2271600"/>
            <a:ext cx="0" cy="356100"/>
          </a:xfrm>
          <a:prstGeom prst="straightConnector1">
            <a:avLst/>
          </a:prstGeom>
          <a:noFill/>
          <a:ln cap="flat" cmpd="sng" w="76200">
            <a:solidFill>
              <a:srgbClr val="EA9999"/>
            </a:solidFill>
            <a:prstDash val="solid"/>
            <a:round/>
            <a:headEnd len="med" w="med" type="none"/>
            <a:tailEnd len="med" w="med" type="none"/>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p9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9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end</a:t>
            </a:r>
            <a:endParaRPr b="1" sz="3600">
              <a:solidFill>
                <a:srgbClr val="434343"/>
              </a:solidFill>
              <a:latin typeface="Droid Sans"/>
              <a:ea typeface="Droid Sans"/>
              <a:cs typeface="Droid Sans"/>
              <a:sym typeface="Droid Sans"/>
            </a:endParaRPr>
          </a:p>
        </p:txBody>
      </p:sp>
      <p:sp>
        <p:nvSpPr>
          <p:cNvPr id="1982" name="Google Shape;1982;p92"/>
          <p:cNvSpPr txBox="1"/>
          <p:nvPr/>
        </p:nvSpPr>
        <p:spPr>
          <a:xfrm>
            <a:off x="571250" y="1601375"/>
            <a:ext cx="3200400" cy="8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slides:</a:t>
            </a:r>
            <a:r>
              <a:rPr i="1" lang="en">
                <a:latin typeface="Droid Serif"/>
                <a:ea typeface="Droid Serif"/>
                <a:cs typeface="Droid Serif"/>
                <a:sym typeface="Droid Serif"/>
              </a:rPr>
              <a:t>  </a:t>
            </a:r>
            <a:r>
              <a:rPr lang="en" u="sng">
                <a:solidFill>
                  <a:schemeClr val="hlink"/>
                </a:solidFill>
                <a:latin typeface="Consolas"/>
                <a:ea typeface="Consolas"/>
                <a:cs typeface="Consolas"/>
                <a:sym typeface="Consolas"/>
                <a:hlinkClick r:id="rId3"/>
              </a:rPr>
              <a:t>bit.ly/lifeofapixel</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i="1" lang="en">
                <a:solidFill>
                  <a:schemeClr val="dk1"/>
                </a:solidFill>
                <a:latin typeface="Droid Serif"/>
                <a:ea typeface="Droid Serif"/>
                <a:cs typeface="Droid Serif"/>
                <a:sym typeface="Droid Serif"/>
              </a:rPr>
              <a:t>feedback:</a:t>
            </a:r>
            <a:r>
              <a:rPr i="1" lang="en">
                <a:solidFill>
                  <a:schemeClr val="dk1"/>
                </a:solidFill>
                <a:latin typeface="Droid Serif"/>
                <a:ea typeface="Droid Serif"/>
                <a:cs typeface="Droid Serif"/>
                <a:sym typeface="Droid Serif"/>
              </a:rPr>
              <a:t>  </a:t>
            </a:r>
            <a:r>
              <a:rPr lang="en" u="sng">
                <a:solidFill>
                  <a:schemeClr val="accent5"/>
                </a:solidFill>
                <a:latin typeface="Consolas"/>
                <a:ea typeface="Consolas"/>
                <a:cs typeface="Consolas"/>
                <a:sym typeface="Consolas"/>
                <a:hlinkClick r:id="rId4">
                  <a:extLst>
                    <a:ext uri="{A12FA001-AC4F-418D-AE19-62706E023703}">
                      <ahyp:hlinkClr val="tx"/>
                    </a:ext>
                  </a:extLst>
                </a:hlinkClick>
              </a:rPr>
              <a:t>skobes@chromium.org</a:t>
            </a:r>
            <a:endParaRPr>
              <a:latin typeface="Consolas"/>
              <a:ea typeface="Consolas"/>
              <a:cs typeface="Consolas"/>
              <a:sym typeface="Consolas"/>
            </a:endParaRPr>
          </a:p>
        </p:txBody>
      </p:sp>
      <p:sp>
        <p:nvSpPr>
          <p:cNvPr id="1983" name="Google Shape;1983;p92"/>
          <p:cNvSpPr txBox="1"/>
          <p:nvPr/>
        </p:nvSpPr>
        <p:spPr>
          <a:xfrm>
            <a:off x="5785300" y="271100"/>
            <a:ext cx="34527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Syncopate"/>
                <a:ea typeface="Syncopate"/>
                <a:cs typeface="Syncopate"/>
                <a:sym typeface="Syncopate"/>
              </a:rPr>
              <a:t>LIFE OF A</a:t>
            </a:r>
            <a:endParaRPr b="1" sz="3600">
              <a:solidFill>
                <a:srgbClr val="434343"/>
              </a:solidFill>
              <a:latin typeface="Syncopate"/>
              <a:ea typeface="Syncopate"/>
              <a:cs typeface="Syncopate"/>
              <a:sym typeface="Syncopate"/>
            </a:endParaRPr>
          </a:p>
        </p:txBody>
      </p:sp>
      <p:pic>
        <p:nvPicPr>
          <p:cNvPr descr="pixel.png" id="1984" name="Google Shape;1984;p92"/>
          <p:cNvPicPr preferRelativeResize="0"/>
          <p:nvPr/>
        </p:nvPicPr>
        <p:blipFill>
          <a:blip r:embed="rId5">
            <a:alphaModFix/>
          </a:blip>
          <a:stretch>
            <a:fillRect/>
          </a:stretch>
        </p:blipFill>
        <p:spPr>
          <a:xfrm>
            <a:off x="6569350" y="909813"/>
            <a:ext cx="2230625" cy="8662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stages</a:t>
            </a:r>
            <a:endParaRPr b="1" sz="3600">
              <a:solidFill>
                <a:srgbClr val="434343"/>
              </a:solidFill>
              <a:latin typeface="Droid Sans"/>
              <a:ea typeface="Droid Sans"/>
              <a:cs typeface="Droid Sans"/>
              <a:sym typeface="Droid Sans"/>
            </a:endParaRPr>
          </a:p>
        </p:txBody>
      </p:sp>
      <p:grpSp>
        <p:nvGrpSpPr>
          <p:cNvPr id="186" name="Google Shape;186;p21"/>
          <p:cNvGrpSpPr/>
          <p:nvPr/>
        </p:nvGrpSpPr>
        <p:grpSpPr>
          <a:xfrm>
            <a:off x="7091530" y="2273849"/>
            <a:ext cx="1391997" cy="900622"/>
            <a:chOff x="4659550" y="2033075"/>
            <a:chExt cx="3929975" cy="2542694"/>
          </a:xfrm>
        </p:grpSpPr>
        <p:pic>
          <p:nvPicPr>
            <p:cNvPr descr="flat,800x800,075,t.jpg" id="187" name="Google Shape;187;p21"/>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descr="Laptop-clipart-images-and-notebook-clip-art-photo-share-submit-2.png" id="188" name="Google Shape;188;p21"/>
            <p:cNvPicPr preferRelativeResize="0"/>
            <p:nvPr/>
          </p:nvPicPr>
          <p:blipFill>
            <a:blip r:embed="rId4">
              <a:alphaModFix/>
            </a:blip>
            <a:stretch>
              <a:fillRect/>
            </a:stretch>
          </p:blipFill>
          <p:spPr>
            <a:xfrm>
              <a:off x="4659550" y="2033075"/>
              <a:ext cx="3929975" cy="2542694"/>
            </a:xfrm>
            <a:prstGeom prst="rect">
              <a:avLst/>
            </a:prstGeom>
            <a:noFill/>
            <a:ln>
              <a:noFill/>
            </a:ln>
          </p:spPr>
        </p:pic>
      </p:grpSp>
      <p:sp>
        <p:nvSpPr>
          <p:cNvPr id="189" name="Google Shape;189;p21"/>
          <p:cNvSpPr txBox="1"/>
          <p:nvPr/>
        </p:nvSpPr>
        <p:spPr>
          <a:xfrm>
            <a:off x="514750" y="2533650"/>
            <a:ext cx="1600200" cy="381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FF"/>
                </a:solidFill>
                <a:latin typeface="Consolas"/>
                <a:ea typeface="Consolas"/>
                <a:cs typeface="Consolas"/>
                <a:sym typeface="Consolas"/>
              </a:rPr>
              <a:t>&lt;html&gt;</a:t>
            </a:r>
            <a:r>
              <a:rPr lang="en" sz="1200">
                <a:latin typeface="Consolas"/>
                <a:ea typeface="Consolas"/>
                <a:cs typeface="Consolas"/>
                <a:sym typeface="Consolas"/>
              </a:rPr>
              <a:t>...</a:t>
            </a:r>
            <a:r>
              <a:rPr lang="en" sz="1200">
                <a:solidFill>
                  <a:srgbClr val="0000FF"/>
                </a:solidFill>
                <a:latin typeface="Consolas"/>
                <a:ea typeface="Consolas"/>
                <a:cs typeface="Consolas"/>
                <a:sym typeface="Consolas"/>
              </a:rPr>
              <a:t>&lt;/html&gt;</a:t>
            </a:r>
            <a:endParaRPr sz="1200">
              <a:solidFill>
                <a:srgbClr val="0000FF"/>
              </a:solidFill>
              <a:latin typeface="Consolas"/>
              <a:ea typeface="Consolas"/>
              <a:cs typeface="Consolas"/>
              <a:sym typeface="Consolas"/>
            </a:endParaRPr>
          </a:p>
        </p:txBody>
      </p:sp>
      <p:sp>
        <p:nvSpPr>
          <p:cNvPr id="190" name="Google Shape;190;p21"/>
          <p:cNvSpPr txBox="1"/>
          <p:nvPr/>
        </p:nvSpPr>
        <p:spPr>
          <a:xfrm>
            <a:off x="1352950" y="2228850"/>
            <a:ext cx="9906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content</a:t>
            </a:r>
            <a:endParaRPr i="1">
              <a:latin typeface="Droid Serif"/>
              <a:ea typeface="Droid Serif"/>
              <a:cs typeface="Droid Serif"/>
              <a:sym typeface="Droid Serif"/>
            </a:endParaRPr>
          </a:p>
        </p:txBody>
      </p:sp>
      <p:sp>
        <p:nvSpPr>
          <p:cNvPr id="191" name="Google Shape;191;p21"/>
          <p:cNvSpPr txBox="1"/>
          <p:nvPr/>
        </p:nvSpPr>
        <p:spPr>
          <a:xfrm>
            <a:off x="2394850" y="2571750"/>
            <a:ext cx="7011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stage</a:t>
            </a:r>
            <a:endParaRPr>
              <a:solidFill>
                <a:srgbClr val="0000FF"/>
              </a:solidFill>
              <a:latin typeface="Droid Sans"/>
              <a:ea typeface="Droid Sans"/>
              <a:cs typeface="Droid Sans"/>
              <a:sym typeface="Droid Sans"/>
            </a:endParaRPr>
          </a:p>
        </p:txBody>
      </p:sp>
      <p:sp>
        <p:nvSpPr>
          <p:cNvPr id="192" name="Google Shape;192;p21"/>
          <p:cNvSpPr txBox="1"/>
          <p:nvPr/>
        </p:nvSpPr>
        <p:spPr>
          <a:xfrm>
            <a:off x="4333550" y="2571750"/>
            <a:ext cx="7011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stage</a:t>
            </a:r>
            <a:endParaRPr>
              <a:solidFill>
                <a:srgbClr val="0000FF"/>
              </a:solidFill>
              <a:latin typeface="Droid Sans"/>
              <a:ea typeface="Droid Sans"/>
              <a:cs typeface="Droid Sans"/>
              <a:sym typeface="Droid Sans"/>
            </a:endParaRPr>
          </a:p>
        </p:txBody>
      </p:sp>
      <p:sp>
        <p:nvSpPr>
          <p:cNvPr id="193" name="Google Shape;193;p21"/>
          <p:cNvSpPr txBox="1"/>
          <p:nvPr/>
        </p:nvSpPr>
        <p:spPr>
          <a:xfrm>
            <a:off x="6159700" y="2571763"/>
            <a:ext cx="7011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stage</a:t>
            </a:r>
            <a:endParaRPr>
              <a:solidFill>
                <a:srgbClr val="0000FF"/>
              </a:solidFill>
              <a:latin typeface="Droid Sans"/>
              <a:ea typeface="Droid Sans"/>
              <a:cs typeface="Droid Sans"/>
              <a:sym typeface="Droid Sans"/>
            </a:endParaRPr>
          </a:p>
        </p:txBody>
      </p:sp>
      <p:sp>
        <p:nvSpPr>
          <p:cNvPr id="194" name="Google Shape;194;p21"/>
          <p:cNvSpPr/>
          <p:nvPr/>
        </p:nvSpPr>
        <p:spPr>
          <a:xfrm>
            <a:off x="3364200" y="2266650"/>
            <a:ext cx="701100" cy="907800"/>
          </a:xfrm>
          <a:prstGeom prst="plaque">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a:t>
            </a:r>
            <a:endParaRPr b="1" sz="1800">
              <a:latin typeface="Droid Sans"/>
              <a:ea typeface="Droid Sans"/>
              <a:cs typeface="Droid Sans"/>
              <a:sym typeface="Droid Sans"/>
            </a:endParaRPr>
          </a:p>
        </p:txBody>
      </p:sp>
      <p:sp>
        <p:nvSpPr>
          <p:cNvPr id="195" name="Google Shape;195;p21"/>
          <p:cNvSpPr/>
          <p:nvPr/>
        </p:nvSpPr>
        <p:spPr>
          <a:xfrm>
            <a:off x="5227863" y="2266650"/>
            <a:ext cx="701100" cy="907800"/>
          </a:xfrm>
          <a:prstGeom prst="plaque">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a:t>
            </a:r>
            <a:endParaRPr b="1" sz="1800">
              <a:latin typeface="Droid Sans"/>
              <a:ea typeface="Droid Sans"/>
              <a:cs typeface="Droid Sans"/>
              <a:sym typeface="Droid Sans"/>
            </a:endParaRPr>
          </a:p>
        </p:txBody>
      </p:sp>
      <p:sp>
        <p:nvSpPr>
          <p:cNvPr id="196" name="Google Shape;196;p21"/>
          <p:cNvSpPr txBox="1"/>
          <p:nvPr/>
        </p:nvSpPr>
        <p:spPr>
          <a:xfrm>
            <a:off x="7689075" y="2059275"/>
            <a:ext cx="9906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pixels</a:t>
            </a:r>
            <a:endParaRPr i="1">
              <a:latin typeface="Droid Serif"/>
              <a:ea typeface="Droid Serif"/>
              <a:cs typeface="Droid Serif"/>
              <a:sym typeface="Droid Serif"/>
            </a:endParaRPr>
          </a:p>
        </p:txBody>
      </p:sp>
      <p:sp>
        <p:nvSpPr>
          <p:cNvPr id="197" name="Google Shape;197;p21"/>
          <p:cNvSpPr/>
          <p:nvPr/>
        </p:nvSpPr>
        <p:spPr>
          <a:xfrm>
            <a:off x="2377725" y="1494350"/>
            <a:ext cx="4483200" cy="734400"/>
          </a:xfrm>
          <a:prstGeom prst="rightArrow">
            <a:avLst>
              <a:gd fmla="val 50000" name="adj1"/>
              <a:gd fmla="val 500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latin typeface="Droid Serif"/>
                <a:ea typeface="Droid Serif"/>
                <a:cs typeface="Droid Serif"/>
                <a:sym typeface="Droid Serif"/>
              </a:rPr>
              <a:t>lifecycle</a:t>
            </a:r>
            <a:endParaRPr b="1" i="1" sz="1800">
              <a:latin typeface="Droid Serif"/>
              <a:ea typeface="Droid Serif"/>
              <a:cs typeface="Droid Serif"/>
              <a:sym typeface="Droid Serif"/>
            </a:endParaRPr>
          </a:p>
        </p:txBody>
      </p:sp>
      <p:sp>
        <p:nvSpPr>
          <p:cNvPr id="198" name="Google Shape;198;p21"/>
          <p:cNvSpPr txBox="1"/>
          <p:nvPr/>
        </p:nvSpPr>
        <p:spPr>
          <a:xfrm>
            <a:off x="3317750" y="3748225"/>
            <a:ext cx="33531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intermediate data structures</a:t>
            </a:r>
            <a:endParaRPr i="1" sz="1800">
              <a:latin typeface="Droid Serif"/>
              <a:ea typeface="Droid Serif"/>
              <a:cs typeface="Droid Serif"/>
              <a:sym typeface="Droid Serif"/>
            </a:endParaRPr>
          </a:p>
        </p:txBody>
      </p:sp>
      <p:cxnSp>
        <p:nvCxnSpPr>
          <p:cNvPr id="199" name="Google Shape;199;p21"/>
          <p:cNvCxnSpPr>
            <a:endCxn id="194" idx="2"/>
          </p:cNvCxnSpPr>
          <p:nvPr/>
        </p:nvCxnSpPr>
        <p:spPr>
          <a:xfrm flipH="1" rot="10800000">
            <a:off x="3706950" y="3174450"/>
            <a:ext cx="7800" cy="606900"/>
          </a:xfrm>
          <a:prstGeom prst="straightConnector1">
            <a:avLst/>
          </a:prstGeom>
          <a:noFill/>
          <a:ln cap="flat" cmpd="sng" w="19050">
            <a:solidFill>
              <a:schemeClr val="dk2"/>
            </a:solidFill>
            <a:prstDash val="solid"/>
            <a:round/>
            <a:headEnd len="med" w="med" type="none"/>
            <a:tailEnd len="med" w="med" type="triangle"/>
          </a:ln>
        </p:spPr>
      </p:cxnSp>
      <p:cxnSp>
        <p:nvCxnSpPr>
          <p:cNvPr id="200" name="Google Shape;200;p21"/>
          <p:cNvCxnSpPr>
            <a:endCxn id="195" idx="2"/>
          </p:cNvCxnSpPr>
          <p:nvPr/>
        </p:nvCxnSpPr>
        <p:spPr>
          <a:xfrm rot="10800000">
            <a:off x="5578413" y="3174450"/>
            <a:ext cx="2700" cy="615000"/>
          </a:xfrm>
          <a:prstGeom prst="straightConnector1">
            <a:avLst/>
          </a:prstGeom>
          <a:noFill/>
          <a:ln cap="flat" cmpd="sng" w="19050">
            <a:solidFill>
              <a:schemeClr val="dk2"/>
            </a:solidFill>
            <a:prstDash val="solid"/>
            <a:round/>
            <a:headEnd len="med" w="med" type="none"/>
            <a:tailEnd len="med" w="med" type="triangle"/>
          </a:ln>
        </p:spPr>
      </p:cxnSp>
      <p:cxnSp>
        <p:nvCxnSpPr>
          <p:cNvPr id="201" name="Google Shape;201;p21"/>
          <p:cNvCxnSpPr>
            <a:endCxn id="191" idx="1"/>
          </p:cNvCxnSpPr>
          <p:nvPr/>
        </p:nvCxnSpPr>
        <p:spPr>
          <a:xfrm>
            <a:off x="2114950" y="2724150"/>
            <a:ext cx="279900" cy="0"/>
          </a:xfrm>
          <a:prstGeom prst="straightConnector1">
            <a:avLst/>
          </a:prstGeom>
          <a:noFill/>
          <a:ln cap="flat" cmpd="sng" w="19050">
            <a:solidFill>
              <a:schemeClr val="dk2"/>
            </a:solidFill>
            <a:prstDash val="solid"/>
            <a:round/>
            <a:headEnd len="med" w="med" type="none"/>
            <a:tailEnd len="med" w="med" type="triangle"/>
          </a:ln>
        </p:spPr>
      </p:cxnSp>
      <p:cxnSp>
        <p:nvCxnSpPr>
          <p:cNvPr id="202" name="Google Shape;202;p21"/>
          <p:cNvCxnSpPr>
            <a:stCxn id="191" idx="3"/>
            <a:endCxn id="194" idx="1"/>
          </p:cNvCxnSpPr>
          <p:nvPr/>
        </p:nvCxnSpPr>
        <p:spPr>
          <a:xfrm flipH="1" rot="10800000">
            <a:off x="3095950" y="2720550"/>
            <a:ext cx="268200" cy="3600"/>
          </a:xfrm>
          <a:prstGeom prst="straightConnector1">
            <a:avLst/>
          </a:prstGeom>
          <a:noFill/>
          <a:ln cap="flat" cmpd="sng" w="19050">
            <a:solidFill>
              <a:schemeClr val="dk2"/>
            </a:solidFill>
            <a:prstDash val="solid"/>
            <a:round/>
            <a:headEnd len="med" w="med" type="none"/>
            <a:tailEnd len="med" w="med" type="triangle"/>
          </a:ln>
        </p:spPr>
      </p:cxnSp>
      <p:cxnSp>
        <p:nvCxnSpPr>
          <p:cNvPr id="203" name="Google Shape;203;p21"/>
          <p:cNvCxnSpPr>
            <a:stCxn id="194" idx="3"/>
            <a:endCxn id="192" idx="1"/>
          </p:cNvCxnSpPr>
          <p:nvPr/>
        </p:nvCxnSpPr>
        <p:spPr>
          <a:xfrm>
            <a:off x="4065300" y="2720550"/>
            <a:ext cx="268200" cy="3600"/>
          </a:xfrm>
          <a:prstGeom prst="straightConnector1">
            <a:avLst/>
          </a:prstGeom>
          <a:noFill/>
          <a:ln cap="flat" cmpd="sng" w="19050">
            <a:solidFill>
              <a:schemeClr val="dk2"/>
            </a:solidFill>
            <a:prstDash val="solid"/>
            <a:round/>
            <a:headEnd len="med" w="med" type="none"/>
            <a:tailEnd len="med" w="med" type="triangle"/>
          </a:ln>
        </p:spPr>
      </p:cxnSp>
      <p:cxnSp>
        <p:nvCxnSpPr>
          <p:cNvPr id="204" name="Google Shape;204;p21"/>
          <p:cNvCxnSpPr>
            <a:stCxn id="192" idx="3"/>
            <a:endCxn id="195" idx="1"/>
          </p:cNvCxnSpPr>
          <p:nvPr/>
        </p:nvCxnSpPr>
        <p:spPr>
          <a:xfrm flipH="1" rot="10800000">
            <a:off x="5034650" y="2720550"/>
            <a:ext cx="193200" cy="3600"/>
          </a:xfrm>
          <a:prstGeom prst="straightConnector1">
            <a:avLst/>
          </a:prstGeom>
          <a:noFill/>
          <a:ln cap="flat" cmpd="sng" w="19050">
            <a:solidFill>
              <a:schemeClr val="dk2"/>
            </a:solidFill>
            <a:prstDash val="solid"/>
            <a:round/>
            <a:headEnd len="med" w="med" type="none"/>
            <a:tailEnd len="med" w="med" type="triangle"/>
          </a:ln>
        </p:spPr>
      </p:cxnSp>
      <p:cxnSp>
        <p:nvCxnSpPr>
          <p:cNvPr id="205" name="Google Shape;205;p21"/>
          <p:cNvCxnSpPr>
            <a:stCxn id="195" idx="3"/>
            <a:endCxn id="193" idx="1"/>
          </p:cNvCxnSpPr>
          <p:nvPr/>
        </p:nvCxnSpPr>
        <p:spPr>
          <a:xfrm>
            <a:off x="5928963" y="2720550"/>
            <a:ext cx="230700" cy="3600"/>
          </a:xfrm>
          <a:prstGeom prst="straightConnector1">
            <a:avLst/>
          </a:prstGeom>
          <a:noFill/>
          <a:ln cap="flat" cmpd="sng" w="19050">
            <a:solidFill>
              <a:schemeClr val="dk2"/>
            </a:solidFill>
            <a:prstDash val="solid"/>
            <a:round/>
            <a:headEnd len="med" w="med" type="none"/>
            <a:tailEnd len="med" w="med" type="triangle"/>
          </a:ln>
        </p:spPr>
      </p:cxnSp>
      <p:cxnSp>
        <p:nvCxnSpPr>
          <p:cNvPr id="206" name="Google Shape;206;p21"/>
          <p:cNvCxnSpPr>
            <a:stCxn id="193" idx="3"/>
            <a:endCxn id="188" idx="1"/>
          </p:cNvCxnSpPr>
          <p:nvPr/>
        </p:nvCxnSpPr>
        <p:spPr>
          <a:xfrm>
            <a:off x="6860800" y="2724163"/>
            <a:ext cx="2307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